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64" r:id="rId2"/>
    <p:sldId id="292" r:id="rId3"/>
    <p:sldId id="347" r:id="rId4"/>
    <p:sldId id="332" r:id="rId5"/>
    <p:sldId id="333" r:id="rId6"/>
    <p:sldId id="334" r:id="rId7"/>
    <p:sldId id="335" r:id="rId8"/>
    <p:sldId id="348" r:id="rId9"/>
    <p:sldId id="349" r:id="rId10"/>
    <p:sldId id="338" r:id="rId11"/>
    <p:sldId id="336" r:id="rId12"/>
    <p:sldId id="337" r:id="rId13"/>
    <p:sldId id="339" r:id="rId14"/>
    <p:sldId id="340" r:id="rId15"/>
    <p:sldId id="341" r:id="rId16"/>
    <p:sldId id="304" r:id="rId17"/>
    <p:sldId id="350" r:id="rId18"/>
    <p:sldId id="307" r:id="rId19"/>
    <p:sldId id="351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30" r:id="rId33"/>
    <p:sldId id="320" r:id="rId34"/>
    <p:sldId id="321" r:id="rId35"/>
    <p:sldId id="322" r:id="rId36"/>
    <p:sldId id="331" r:id="rId37"/>
    <p:sldId id="324" r:id="rId38"/>
    <p:sldId id="325" r:id="rId39"/>
    <p:sldId id="326" r:id="rId40"/>
    <p:sldId id="327" r:id="rId41"/>
    <p:sldId id="328" r:id="rId42"/>
    <p:sldId id="329" r:id="rId43"/>
    <p:sldId id="342" r:id="rId44"/>
    <p:sldId id="305" r:id="rId45"/>
    <p:sldId id="344" r:id="rId46"/>
    <p:sldId id="352" r:id="rId47"/>
    <p:sldId id="345" r:id="rId48"/>
    <p:sldId id="346" r:id="rId49"/>
    <p:sldId id="353" r:id="rId50"/>
    <p:sldId id="299" r:id="rId51"/>
    <p:sldId id="35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92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C1E32-ABF4-43BA-8BFA-5F0214621CF3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DFDEB-2247-43C0-8742-E7624A997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3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3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9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6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2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9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6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5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5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9C652-BCF8-4B28-8F8E-D5C3CC059947}" type="datetimeFigureOut">
              <a:rPr lang="en-US" smtClean="0"/>
              <a:t>11/18/2011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7CE2F-C207-4EE4-A13B-08764F0C0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1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w Cen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www.purdue.edu/ssinfo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://www.purdue.edu/itap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hyperlink" Target="http://transcoder.usablenet.com/tt/http:/www.purdue.edu" TargetMode="External"/><Relationship Id="rId4" Type="http://schemas.openxmlformats.org/officeDocument/2006/relationships/hyperlink" Target="http://www.purdue.edu/ecourses/" TargetMode="Externa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blegateway.com/passage/?search=Acts+1&amp;version=NIV198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blegateway.com/passage/?search=Acts+1&amp;version=NIV198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NUAg8B9sXkc&amp;feature=relate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ailydesktop.eu/data/media/49/Caerphilly%20Castle,%20Wales,%20United%20Kingd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9"/>
          <a:stretch/>
        </p:blipFill>
        <p:spPr bwMode="auto">
          <a:xfrm>
            <a:off x="-76200" y="0"/>
            <a:ext cx="9220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dailydesktop.eu/data/media/49/Caerphilly%20Castle,%20Wales,%20United%20Kingd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" y="1120775"/>
            <a:ext cx="93472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The Kingdom of God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0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4178" name="Group 2"/>
          <p:cNvGraphicFramePr>
            <a:graphicFrameLocks noGrp="1"/>
          </p:cNvGraphicFramePr>
          <p:nvPr/>
        </p:nvGraphicFramePr>
        <p:xfrm>
          <a:off x="2667000" y="-7669213"/>
          <a:ext cx="4117975" cy="640080"/>
        </p:xfrm>
        <a:graphic>
          <a:graphicData uri="http://schemas.openxmlformats.org/drawingml/2006/table">
            <a:tbl>
              <a:tblPr/>
              <a:tblGrid>
                <a:gridCol w="1830388"/>
                <a:gridCol w="754062"/>
                <a:gridCol w="754063"/>
                <a:gridCol w="779462"/>
              </a:tblGrid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hlinkClick r:id="rId2"/>
                        </a:rPr>
                        <a:t>  </a:t>
                      </a: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                     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hlinkClick r:id="rId3"/>
                        </a:rPr>
                        <a:t>  </a:t>
                      </a: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hlinkClick r:id="rId4"/>
                        </a:rPr>
                        <a:t>  </a:t>
                      </a: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hlinkClick r:id="rId5"/>
                        </a:rPr>
                        <a:t>  </a:t>
                      </a:r>
                      <a:r>
                        <a:rPr kumimoji="0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6" name="Picture 12" descr="Teach 2"/>
          <p:cNvPicPr>
            <a:picLocks noChangeAspect="1" noChangeArrowheads="1"/>
          </p:cNvPicPr>
          <p:nvPr/>
        </p:nvPicPr>
        <p:blipFill>
          <a:blip r:embed="rId6" cstate="print">
            <a:lum bright="-20000" contrast="-10000"/>
          </a:blip>
          <a:srcRect l="56831" t="59860" r="664" b="-246"/>
          <a:stretch>
            <a:fillRect/>
          </a:stretch>
        </p:blipFill>
        <p:spPr bwMode="auto">
          <a:xfrm>
            <a:off x="5105400" y="3900992"/>
            <a:ext cx="4038600" cy="29570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6" descr="MSHS library.jpg"/>
          <p:cNvPicPr>
            <a:picLocks noChangeAspect="1"/>
          </p:cNvPicPr>
          <p:nvPr/>
        </p:nvPicPr>
        <p:blipFill>
          <a:blip r:embed="rId7" cstate="print"/>
          <a:srcRect l="5583"/>
          <a:stretch>
            <a:fillRect/>
          </a:stretch>
        </p:blipFill>
        <p:spPr>
          <a:xfrm rot="21206048">
            <a:off x="6004622" y="140012"/>
            <a:ext cx="2671857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MSHS Bbal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49405">
            <a:off x="-1" y="3124200"/>
            <a:ext cx="5135073" cy="3733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5" name="Picture 11" descr="Teach 1"/>
          <p:cNvPicPr>
            <a:picLocks noChangeAspect="1" noChangeArrowheads="1"/>
          </p:cNvPicPr>
          <p:nvPr/>
        </p:nvPicPr>
        <p:blipFill>
          <a:blip r:embed="rId9" cstate="print">
            <a:lum bright="-12000"/>
          </a:blip>
          <a:srcRect l="18715" t="9765" r="43236" b="57495"/>
          <a:stretch>
            <a:fillRect/>
          </a:stretch>
        </p:blipFill>
        <p:spPr bwMode="auto">
          <a:xfrm rot="375306">
            <a:off x="191422" y="0"/>
            <a:ext cx="3204410" cy="358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657600" y="1143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1995-2000</a:t>
            </a:r>
            <a:endParaRPr lang="en-US" sz="3600" b="1" dirty="0"/>
          </a:p>
        </p:txBody>
      </p:sp>
      <p:sp>
        <p:nvSpPr>
          <p:cNvPr id="2" name="Right Arrow 1"/>
          <p:cNvSpPr/>
          <p:nvPr/>
        </p:nvSpPr>
        <p:spPr>
          <a:xfrm rot="7511034">
            <a:off x="4056161" y="3410023"/>
            <a:ext cx="586390" cy="2952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511034">
            <a:off x="8307100" y="405660"/>
            <a:ext cx="586390" cy="2952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57600" y="1295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1995-2000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 dirty="0" smtClean="0"/>
              <a:t>Excuse #2:  I Don’t Have My Act Together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96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dirty="0" smtClean="0"/>
              <a:t>Matthew 28:17</a:t>
            </a:r>
          </a:p>
          <a:p>
            <a:pPr eaLnBrk="1" hangingPunct="1">
              <a:buFontTx/>
              <a:buNone/>
            </a:pPr>
            <a:r>
              <a:rPr lang="en-US" sz="3000" dirty="0" smtClean="0"/>
              <a:t>   When they saw him, they worshiped him; but </a:t>
            </a:r>
            <a:r>
              <a:rPr lang="en-US" sz="3000" dirty="0"/>
              <a:t> </a:t>
            </a:r>
            <a:r>
              <a:rPr lang="en-US" sz="3000" dirty="0" smtClean="0"/>
              <a:t>  </a:t>
            </a:r>
          </a:p>
          <a:p>
            <a:pPr eaLnBrk="1" hangingPunct="1">
              <a:buFontTx/>
              <a:buNone/>
            </a:pPr>
            <a:r>
              <a:rPr lang="en-US" sz="3000" dirty="0"/>
              <a:t> </a:t>
            </a:r>
            <a:r>
              <a:rPr lang="en-US" sz="3000" dirty="0" smtClean="0"/>
              <a:t>   some </a:t>
            </a:r>
            <a:r>
              <a:rPr lang="en-US" sz="3000" b="1" dirty="0" smtClean="0">
                <a:solidFill>
                  <a:srgbClr val="FFFF00"/>
                </a:solidFill>
              </a:rPr>
              <a:t>doubted</a:t>
            </a:r>
            <a:r>
              <a:rPr lang="en-US" sz="3000" dirty="0" smtClean="0"/>
              <a:t>.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8196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502" name="Rectangle 6"/>
          <p:cNvSpPr>
            <a:spLocks noChangeArrowheads="1"/>
          </p:cNvSpPr>
          <p:nvPr/>
        </p:nvSpPr>
        <p:spPr bwMode="auto">
          <a:xfrm>
            <a:off x="609600" y="3505200"/>
            <a:ext cx="6781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000" dirty="0">
                <a:solidFill>
                  <a:schemeClr val="bg1"/>
                </a:solidFill>
                <a:latin typeface="Tw Cen MT" pitchFamily="34" charset="0"/>
              </a:rPr>
              <a:t>Philemon 6</a:t>
            </a:r>
            <a:br>
              <a:rPr lang="en-US" sz="3000" dirty="0">
                <a:solidFill>
                  <a:schemeClr val="bg1"/>
                </a:solidFill>
                <a:latin typeface="Tw Cen MT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Tw Cen MT" pitchFamily="34" charset="0"/>
              </a:rPr>
              <a:t>I pray that you may be active in sharing your faith, so that you will have a </a:t>
            </a:r>
            <a:r>
              <a:rPr lang="en-US" sz="3000" b="1" dirty="0">
                <a:solidFill>
                  <a:srgbClr val="FFFF00"/>
                </a:solidFill>
                <a:latin typeface="Tw Cen MT" pitchFamily="34" charset="0"/>
              </a:rPr>
              <a:t>full understanding</a:t>
            </a:r>
            <a:r>
              <a:rPr lang="en-US" sz="3000" dirty="0">
                <a:solidFill>
                  <a:schemeClr val="bg1"/>
                </a:solidFill>
                <a:latin typeface="Tw Cen MT" pitchFamily="34" charset="0"/>
              </a:rPr>
              <a:t> of every good thing we have in Christ.</a:t>
            </a:r>
          </a:p>
          <a:p>
            <a:pPr marL="742950" lvl="1" indent="-285750">
              <a:spcBef>
                <a:spcPct val="20000"/>
              </a:spcBef>
            </a:pPr>
            <a:endParaRPr lang="en-US" sz="26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30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30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0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 build="p"/>
      <p:bldP spid="36250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smtClean="0"/>
              <a:t>Excuse #3:  I’ll Go On A Missions Trip</a:t>
            </a:r>
          </a:p>
        </p:txBody>
      </p:sp>
      <p:sp>
        <p:nvSpPr>
          <p:cNvPr id="3614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705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dirty="0" smtClean="0"/>
              <a:t>Matthew 28:19</a:t>
            </a:r>
          </a:p>
          <a:p>
            <a:pPr eaLnBrk="1" hangingPunct="1">
              <a:buFontTx/>
              <a:buNone/>
            </a:pPr>
            <a:r>
              <a:rPr lang="en-US" sz="3000" dirty="0" smtClean="0"/>
              <a:t>   Therefore </a:t>
            </a:r>
            <a:r>
              <a:rPr lang="en-US" sz="3000" b="1" dirty="0" smtClean="0">
                <a:solidFill>
                  <a:srgbClr val="FFFF00"/>
                </a:solidFill>
              </a:rPr>
              <a:t>go</a:t>
            </a:r>
            <a:r>
              <a:rPr lang="en-US" sz="3000" dirty="0" smtClean="0"/>
              <a:t> and make disciples of all </a:t>
            </a:r>
            <a:endParaRPr lang="en-US" sz="3000" dirty="0" smtClean="0"/>
          </a:p>
          <a:p>
            <a:pPr eaLnBrk="1" hangingPunct="1">
              <a:buFontTx/>
              <a:buNone/>
            </a:pPr>
            <a:r>
              <a:rPr lang="en-US" sz="3000" dirty="0"/>
              <a:t> </a:t>
            </a:r>
            <a:r>
              <a:rPr lang="en-US" sz="3000" dirty="0" smtClean="0"/>
              <a:t>  </a:t>
            </a:r>
            <a:r>
              <a:rPr lang="en-US" sz="3000" dirty="0" smtClean="0"/>
              <a:t>nations</a:t>
            </a:r>
            <a:r>
              <a:rPr lang="en-US" sz="3000" dirty="0" smtClean="0"/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9220" name="Picture 8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22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dirty="0" smtClean="0"/>
              <a:t>Excuse #4:  I’m Afraid I’ll Mess Up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010400" cy="4525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800" dirty="0" smtClean="0"/>
              <a:t>Matthew 28:19-20 </a:t>
            </a:r>
          </a:p>
          <a:p>
            <a:pPr eaLnBrk="1" hangingPunct="1">
              <a:buFontTx/>
              <a:buNone/>
            </a:pPr>
            <a:r>
              <a:rPr lang="en-US" sz="2800" dirty="0"/>
              <a:t>	</a:t>
            </a:r>
            <a:r>
              <a:rPr lang="en-US" sz="2800" dirty="0" smtClean="0"/>
              <a:t>“</a:t>
            </a:r>
            <a:r>
              <a:rPr lang="en-US" sz="2800" dirty="0" smtClean="0"/>
              <a:t>And surely I am </a:t>
            </a:r>
            <a:r>
              <a:rPr lang="en-US" sz="2800" b="1" dirty="0" smtClean="0">
                <a:solidFill>
                  <a:srgbClr val="FFFF00"/>
                </a:solidFill>
              </a:rPr>
              <a:t>with</a:t>
            </a:r>
            <a:r>
              <a:rPr lang="en-US" sz="2800" dirty="0" smtClean="0"/>
              <a:t> you always,       </a:t>
            </a:r>
            <a:r>
              <a:rPr lang="en-US" sz="2800" dirty="0" smtClean="0"/>
              <a:t>    </a:t>
            </a:r>
          </a:p>
          <a:p>
            <a:pPr eaLnBrk="1" hangingPunct="1">
              <a:buFontTx/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</a:t>
            </a:r>
            <a:r>
              <a:rPr lang="en-US" sz="2800" dirty="0" smtClean="0"/>
              <a:t>to </a:t>
            </a:r>
            <a:r>
              <a:rPr lang="en-US" sz="2800" dirty="0" smtClean="0"/>
              <a:t>the very end of the age.”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r>
              <a:rPr lang="en-US" sz="3000" dirty="0" smtClean="0"/>
              <a:t>1 Timothy 2:3-4</a:t>
            </a:r>
          </a:p>
          <a:p>
            <a:pPr eaLnBrk="1" hangingPunct="1">
              <a:buFontTx/>
              <a:buNone/>
            </a:pPr>
            <a:r>
              <a:rPr lang="en-US" sz="3000" dirty="0" smtClean="0"/>
              <a:t>   This </a:t>
            </a:r>
            <a:r>
              <a:rPr lang="en-US" sz="3000" dirty="0" smtClean="0"/>
              <a:t>is good, and pleases God our </a:t>
            </a:r>
            <a:endParaRPr lang="en-US" sz="3000" dirty="0" smtClean="0"/>
          </a:p>
          <a:p>
            <a:pPr eaLnBrk="1" hangingPunct="1">
              <a:buFontTx/>
              <a:buNone/>
            </a:pPr>
            <a:r>
              <a:rPr lang="en-US" sz="3000" dirty="0"/>
              <a:t> </a:t>
            </a:r>
            <a:r>
              <a:rPr lang="en-US" sz="3000" dirty="0" smtClean="0"/>
              <a:t>  </a:t>
            </a:r>
            <a:r>
              <a:rPr lang="en-US" sz="3000" dirty="0" smtClean="0"/>
              <a:t>Savior</a:t>
            </a:r>
            <a:r>
              <a:rPr lang="en-US" sz="3000" dirty="0" smtClean="0"/>
              <a:t>, who </a:t>
            </a:r>
            <a:r>
              <a:rPr lang="en-US" sz="3000" dirty="0" smtClean="0">
                <a:solidFill>
                  <a:srgbClr val="FFFF00"/>
                </a:solidFill>
              </a:rPr>
              <a:t>wants</a:t>
            </a:r>
            <a:r>
              <a:rPr lang="en-US" sz="3000" dirty="0" smtClean="0"/>
              <a:t> </a:t>
            </a:r>
            <a:r>
              <a:rPr lang="en-US" sz="3000" b="1" u="sng" dirty="0" smtClean="0">
                <a:solidFill>
                  <a:srgbClr val="FFFF00"/>
                </a:solidFill>
              </a:rPr>
              <a:t>all</a:t>
            </a:r>
            <a:r>
              <a:rPr lang="en-US" sz="3000" dirty="0" smtClean="0"/>
              <a:t> men to be saved </a:t>
            </a:r>
            <a:endParaRPr lang="en-US" sz="3000" dirty="0" smtClean="0"/>
          </a:p>
          <a:p>
            <a:pPr eaLnBrk="1" hangingPunct="1">
              <a:buFontTx/>
              <a:buNone/>
            </a:pPr>
            <a:r>
              <a:rPr lang="en-US" sz="3000" dirty="0"/>
              <a:t> </a:t>
            </a:r>
            <a:r>
              <a:rPr lang="en-US" sz="3000" dirty="0" smtClean="0"/>
              <a:t>  </a:t>
            </a:r>
            <a:r>
              <a:rPr lang="en-US" sz="3000" dirty="0" smtClean="0"/>
              <a:t>and </a:t>
            </a:r>
            <a:r>
              <a:rPr lang="en-US" sz="3000" dirty="0" smtClean="0"/>
              <a:t>to come to a knowledge of the truth.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443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Excuse #5:  </a:t>
            </a:r>
            <a:r>
              <a:rPr lang="en-US" sz="3600" b="1" dirty="0" smtClean="0"/>
              <a:t>I’m Not a Bible Scholar</a:t>
            </a:r>
            <a:endParaRPr lang="en-US" sz="3600" b="1" dirty="0" smtClean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93838"/>
            <a:ext cx="76962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 smtClean="0"/>
              <a:t>Acts 4:13</a:t>
            </a:r>
            <a:br>
              <a:rPr lang="en-US" sz="2800" dirty="0" smtClean="0"/>
            </a:br>
            <a:r>
              <a:rPr lang="en-US" sz="2800" dirty="0" smtClean="0"/>
              <a:t>   When </a:t>
            </a:r>
            <a:r>
              <a:rPr lang="en-US" sz="2800" dirty="0" smtClean="0"/>
              <a:t>they saw the courage of Peter and John and </a:t>
            </a: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    realized </a:t>
            </a:r>
            <a:r>
              <a:rPr lang="en-US" sz="2800" dirty="0" smtClean="0"/>
              <a:t>that they were </a:t>
            </a:r>
            <a:r>
              <a:rPr lang="en-US" sz="2800" b="1" dirty="0" smtClean="0">
                <a:solidFill>
                  <a:srgbClr val="FFFF00"/>
                </a:solidFill>
              </a:rPr>
              <a:t>unschooled</a:t>
            </a:r>
            <a:r>
              <a:rPr lang="en-US" sz="2800" dirty="0" smtClean="0"/>
              <a:t>, </a:t>
            </a:r>
            <a:r>
              <a:rPr lang="en-US" sz="2800" b="1" dirty="0" smtClean="0">
                <a:solidFill>
                  <a:srgbClr val="FFFF00"/>
                </a:solidFill>
              </a:rPr>
              <a:t>ordinary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smtClean="0"/>
              <a:t>men</a:t>
            </a:r>
            <a:r>
              <a:rPr lang="en-US" sz="2800" dirty="0" smtClean="0"/>
              <a:t>, they were astonished and they took note that </a:t>
            </a:r>
            <a:r>
              <a:rPr lang="en-US" sz="2800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smtClean="0"/>
              <a:t>these </a:t>
            </a:r>
            <a:r>
              <a:rPr lang="en-US" sz="2800" dirty="0" smtClean="0"/>
              <a:t>men had been </a:t>
            </a:r>
            <a:r>
              <a:rPr lang="en-US" sz="2800" b="1" dirty="0" smtClean="0">
                <a:solidFill>
                  <a:srgbClr val="FFFF00"/>
                </a:solidFill>
              </a:rPr>
              <a:t>with</a:t>
            </a:r>
            <a:r>
              <a:rPr lang="en-US" sz="2800" dirty="0" smtClean="0"/>
              <a:t> Jesus.</a:t>
            </a:r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Matthew 4:19</a:t>
            </a:r>
          </a:p>
          <a:p>
            <a:pPr eaLnBrk="1" hangingPunct="1">
              <a:buFontTx/>
              <a:buNone/>
            </a:pPr>
            <a:r>
              <a:rPr lang="en-US" sz="2800" dirty="0" smtClean="0"/>
              <a:t>   “Come, </a:t>
            </a:r>
            <a:r>
              <a:rPr lang="en-US" sz="2800" b="1" dirty="0" smtClean="0">
                <a:solidFill>
                  <a:srgbClr val="FFFF00"/>
                </a:solidFill>
              </a:rPr>
              <a:t>follow</a:t>
            </a:r>
            <a:r>
              <a:rPr lang="en-US" sz="2800" dirty="0" smtClean="0"/>
              <a:t> me,” Jesus said,                  “and 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smtClean="0"/>
              <a:t>will </a:t>
            </a:r>
            <a:r>
              <a:rPr lang="en-US" sz="2800" b="1" dirty="0" smtClean="0">
                <a:solidFill>
                  <a:srgbClr val="FFFF00"/>
                </a:solidFill>
              </a:rPr>
              <a:t>make</a:t>
            </a:r>
            <a:r>
              <a:rPr lang="en-US" sz="2800" dirty="0" smtClean="0"/>
              <a:t> you fishers of men.”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29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11268" name="Picture 6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789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dirty="0" smtClean="0"/>
              <a:t>Excuse #6:  I Don’t Know What to Say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781800" cy="4525963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bg1"/>
                </a:solidFill>
              </a:rPr>
              <a:t>Acts 4:20  </a:t>
            </a:r>
          </a:p>
          <a:p>
            <a:pPr lvl="0">
              <a:buNone/>
            </a:pPr>
            <a:r>
              <a:rPr lang="en-US" dirty="0" smtClean="0">
                <a:solidFill>
                  <a:schemeClr val="bg1"/>
                </a:solidFill>
              </a:rPr>
              <a:t>	For we cannot help speaking about </a:t>
            </a:r>
            <a:endParaRPr lang="en-US" dirty="0" smtClean="0">
              <a:solidFill>
                <a:schemeClr val="bg1"/>
              </a:solidFill>
            </a:endParaRPr>
          </a:p>
          <a:p>
            <a:pPr lvl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>
                <a:solidFill>
                  <a:schemeClr val="bg1"/>
                </a:solidFill>
              </a:rPr>
              <a:t>we </a:t>
            </a:r>
            <a:r>
              <a:rPr lang="en-US" dirty="0" smtClean="0">
                <a:solidFill>
                  <a:schemeClr val="bg1"/>
                </a:solidFill>
              </a:rPr>
              <a:t>have </a:t>
            </a:r>
            <a:r>
              <a:rPr lang="en-US" b="1" dirty="0" smtClean="0">
                <a:solidFill>
                  <a:srgbClr val="FFFF00"/>
                </a:solidFill>
              </a:rPr>
              <a:t>seen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b="1" dirty="0" smtClean="0">
                <a:solidFill>
                  <a:srgbClr val="FFFF00"/>
                </a:solidFill>
              </a:rPr>
              <a:t>heard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en-US" sz="2900" dirty="0" smtClean="0"/>
          </a:p>
          <a:p>
            <a:pPr eaLnBrk="1" hangingPunct="1">
              <a:buFontTx/>
              <a:buNone/>
            </a:pPr>
            <a:endParaRPr lang="en-US" sz="29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10244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07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Romans 1:16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</a:t>
            </a:r>
            <a:r>
              <a:rPr lang="en-US" dirty="0"/>
              <a:t>am not ashamed of the gospel, because </a:t>
            </a:r>
            <a:r>
              <a:rPr lang="en-US" b="1" dirty="0">
                <a:solidFill>
                  <a:srgbClr val="FFFF00"/>
                </a:solidFill>
              </a:rPr>
              <a:t>it</a:t>
            </a:r>
            <a:r>
              <a:rPr lang="en-US" dirty="0"/>
              <a:t> is the </a:t>
            </a:r>
            <a:r>
              <a:rPr lang="en-US" b="1" dirty="0">
                <a:solidFill>
                  <a:srgbClr val="FFFF00"/>
                </a:solidFill>
              </a:rPr>
              <a:t>power of God </a:t>
            </a:r>
            <a:r>
              <a:rPr lang="en-US" dirty="0"/>
              <a:t>for the salvation of everyone who believes: first for the Jew, then for the Gentile.</a:t>
            </a:r>
          </a:p>
          <a:p>
            <a:r>
              <a:rPr lang="en-US" dirty="0">
                <a:effectLst/>
                <a:hlinkClick r:id="rId2" tooltip="Go to Acts 1"/>
              </a:rPr>
              <a:t/>
            </a:r>
            <a:br>
              <a:rPr lang="en-US" dirty="0">
                <a:effectLst/>
                <a:hlinkClick r:id="rId2" tooltip="Go to Acts 1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3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6:44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en-US" dirty="0" smtClean="0">
                <a:effectLst/>
              </a:rPr>
              <a:t>No </a:t>
            </a:r>
            <a:r>
              <a:rPr lang="en-US" dirty="0">
                <a:effectLst/>
              </a:rPr>
              <a:t>one can come to </a:t>
            </a:r>
            <a:r>
              <a:rPr lang="en-US" dirty="0" smtClean="0">
                <a:effectLst/>
              </a:rPr>
              <a:t>Me </a:t>
            </a:r>
          </a:p>
          <a:p>
            <a:pPr lvl="0" algn="ctr"/>
            <a:r>
              <a:rPr lang="en-US" dirty="0" smtClean="0">
                <a:effectLst/>
              </a:rPr>
              <a:t>unless </a:t>
            </a:r>
            <a:r>
              <a:rPr lang="en-US" dirty="0">
                <a:effectLst/>
              </a:rPr>
              <a:t>the Father who sent </a:t>
            </a:r>
            <a:r>
              <a:rPr lang="en-US" dirty="0" smtClean="0">
                <a:effectLst/>
              </a:rPr>
              <a:t>Me </a:t>
            </a:r>
            <a:r>
              <a:rPr lang="en-US" b="1" dirty="0">
                <a:solidFill>
                  <a:srgbClr val="FFFF00"/>
                </a:solidFill>
                <a:effectLst/>
              </a:rPr>
              <a:t>draws</a:t>
            </a:r>
            <a:r>
              <a:rPr lang="en-US" dirty="0">
                <a:effectLst/>
              </a:rPr>
              <a:t> him…</a:t>
            </a:r>
          </a:p>
          <a:p>
            <a:r>
              <a:rPr lang="en-US" dirty="0">
                <a:effectLst/>
                <a:hlinkClick r:id="rId2" tooltip="Go to Acts 1"/>
              </a:rPr>
              <a:t/>
            </a:r>
            <a:br>
              <a:rPr lang="en-US" dirty="0">
                <a:effectLst/>
                <a:hlinkClick r:id="rId2" tooltip="Go to Acts 1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6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w Cen MT" pitchFamily="34" charset="0"/>
              </a:rPr>
              <a:t>+2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Spiritual Decision Process Model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0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w Cen MT" pitchFamily="34" charset="0"/>
              </a:rPr>
              <a:t>+2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2844800" y="5967412"/>
            <a:ext cx="629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w Cen MT" pitchFamily="34" charset="0"/>
              </a:rPr>
              <a:t>Awareness of Supreme Being but no effective knowledge of Gospel.</a:t>
            </a:r>
            <a:endParaRPr lang="en-US" sz="2800" dirty="0">
              <a:solidFill>
                <a:srgbClr val="FFFF00"/>
              </a:solidFill>
              <a:latin typeface="Tw Cen MT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Spiritual Decision Process Model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23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ailydesktop.eu/data/media/49/Caerphilly%20Castle,%20Wales,%20United%20Kingd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9"/>
          <a:stretch/>
        </p:blipFill>
        <p:spPr bwMode="auto">
          <a:xfrm>
            <a:off x="-76200" y="0"/>
            <a:ext cx="9220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dailydesktop.eu/data/media/49/Caerphilly%20Castle,%20Wales,%20United%20Kingd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" y="1120775"/>
            <a:ext cx="9347200" cy="1470025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The Kingdom of God: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/>
              <a:t>Ambassadors for the King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-76200" y="5540375"/>
            <a:ext cx="9347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Part 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645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3048000" y="6169223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Awareness of Supreme Being but no effective knowledge of Gospel.</a:t>
            </a:r>
            <a:endParaRPr lang="en-US" sz="2000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3048000" y="5715000"/>
            <a:ext cx="579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w Cen MT" pitchFamily="34" charset="0"/>
              </a:rPr>
              <a:t>Initial awareness of Gospel.</a:t>
            </a:r>
            <a:endParaRPr lang="en-US" sz="2400" dirty="0">
              <a:solidFill>
                <a:srgbClr val="FFFF00"/>
              </a:solidFill>
              <a:latin typeface="Tw Cen MT" pitchFamily="34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9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3048000" y="611505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3048000" y="5712023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Initial awareness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3048000" y="5143500"/>
            <a:ext cx="579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w Cen MT" pitchFamily="34" charset="0"/>
              </a:rPr>
              <a:t>Awareness of fundamentals of Gospel.</a:t>
            </a:r>
            <a:endParaRPr lang="en-US" sz="2400" dirty="0">
              <a:solidFill>
                <a:srgbClr val="FFFF00"/>
              </a:solidFill>
              <a:latin typeface="Tw Cen MT" pitchFamily="34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1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3048000" y="5791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</a:rPr>
              <a:t>Initial awareness of Gospel.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3048000" y="53340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Awareness of fundamentals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2971800" y="4724400"/>
            <a:ext cx="64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w Cen MT" pitchFamily="34" charset="0"/>
              </a:rPr>
              <a:t>Grasp of implications of Gospel.</a:t>
            </a:r>
            <a:endParaRPr lang="en-US" sz="2400" dirty="0">
              <a:solidFill>
                <a:srgbClr val="FFFF00"/>
              </a:solidFill>
              <a:latin typeface="Tw Cen MT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1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w Cen MT" pitchFamily="34" charset="0"/>
              </a:rPr>
              <a:t>+2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3048000" y="57150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Initial awareness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3048000" y="52578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Awareness of fundamentals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3048000" y="48006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Grasp of implications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w Cen MT" pitchFamily="34" charset="0"/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3048000" y="4267200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w Cen MT" pitchFamily="34" charset="0"/>
              </a:rPr>
              <a:t>Positive attitude toward Gospel.</a:t>
            </a:r>
            <a:endParaRPr lang="en-US" sz="2400" dirty="0">
              <a:solidFill>
                <a:srgbClr val="FFFF00"/>
              </a:solidFill>
              <a:latin typeface="Tw Cen MT" pitchFamily="34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3048000" y="57150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Initial awareness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3048000" y="52578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Awareness of fundamentals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3048000" y="48006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Grasp of implications of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3048000" y="4343400"/>
            <a:ext cx="650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Positive attitude toward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2971800" y="3829050"/>
            <a:ext cx="64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Tw Cen MT" pitchFamily="34" charset="0"/>
              </a:rPr>
              <a:t>Count the Cost.</a:t>
            </a:r>
            <a:endParaRPr lang="en-US" sz="2400" dirty="0">
              <a:solidFill>
                <a:srgbClr val="FFFF00"/>
              </a:solidFill>
              <a:latin typeface="Tw Cen MT" pitchFamily="34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6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3048000" y="57150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3048000" y="52578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048000" y="48006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 implications of Gospel.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3048000" y="4343400"/>
            <a:ext cx="650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Tw Cen MT" pitchFamily="34" charset="0"/>
              </a:rPr>
              <a:t>Positive attitude toward Gospel.</a:t>
            </a:r>
            <a:endParaRPr lang="en-US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3048000" y="38862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the cost.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2946400" y="3429000"/>
            <a:ext cx="5892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5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3048000" y="5829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3048000" y="53721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3048000" y="49149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 implications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3048000" y="4400550"/>
            <a:ext cx="650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3048000" y="40005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Personal problem recognition.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3048000" y="3543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2844800" y="3091472"/>
            <a:ext cx="5994400" cy="33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faith in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Christ.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9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3048000" y="5788223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3048000" y="53721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296" name="Text Box 32"/>
          <p:cNvSpPr txBox="1">
            <a:spLocks noChangeArrowheads="1"/>
          </p:cNvSpPr>
          <p:nvPr/>
        </p:nvSpPr>
        <p:spPr bwMode="auto">
          <a:xfrm>
            <a:off x="3048000" y="49149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 implications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3048000" y="4400550"/>
            <a:ext cx="650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3048000" y="40005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Personal problem recognition.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300" name="Text Box 36"/>
          <p:cNvSpPr txBox="1">
            <a:spLocks noChangeArrowheads="1"/>
          </p:cNvSpPr>
          <p:nvPr/>
        </p:nvSpPr>
        <p:spPr bwMode="auto">
          <a:xfrm>
            <a:off x="3048000" y="3543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3048000" y="3143251"/>
            <a:ext cx="5283200" cy="2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3048000" y="2571750"/>
            <a:ext cx="568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5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3048000" y="5829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3048000" y="53721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3048000" y="49149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 implications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3048000" y="4400550"/>
            <a:ext cx="650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3048000" y="40005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Personal problem recognition.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3048000" y="3543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3048000" y="3143251"/>
            <a:ext cx="5283200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3149600" y="2628900"/>
            <a:ext cx="568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2743200" y="2133600"/>
            <a:ext cx="64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(H</a:t>
            </a:r>
            <a:r>
              <a:rPr lang="en-US" sz="24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0 &amp; Spirit baptisms) 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6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657600" y="467380"/>
            <a:ext cx="467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1117600" y="25717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 -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3048000" y="5829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3048000" y="53721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3048000" y="49149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 implications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3048000" y="4400550"/>
            <a:ext cx="650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3048000" y="40005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Personal problem recognition.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3048000" y="3543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3048000" y="3143251"/>
            <a:ext cx="5283200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3149600" y="2628900"/>
            <a:ext cx="568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3048000" y="2228850"/>
            <a:ext cx="5892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evaluation (water baptism, Spirit baptism).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3048000" y="1771650"/>
            <a:ext cx="568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Body.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69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ailydesktop.eu/data/media/49/Caerphilly%20Castle,%20Wales,%20United%20Kingdo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Christ’s Ambassadors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8813800" cy="4525963"/>
          </a:xfrm>
        </p:spPr>
        <p:txBody>
          <a:bodyPr>
            <a:norm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Chi Alpha = Christo </a:t>
            </a:r>
            <a:r>
              <a:rPr lang="en-US" sz="3200" dirty="0" err="1" smtClean="0"/>
              <a:t>Apostoli</a:t>
            </a:r>
            <a:r>
              <a:rPr lang="en-US" sz="3200" dirty="0" smtClean="0"/>
              <a:t>  (Christ’s sent ones)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Represent </a:t>
            </a:r>
            <a:r>
              <a:rPr lang="en-US" sz="3200" dirty="0"/>
              <a:t>King’s interests, not your own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/>
              <a:t>On mission, not </a:t>
            </a:r>
            <a:r>
              <a:rPr lang="en-US" sz="3200" dirty="0" smtClean="0"/>
              <a:t>vacation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/>
              <a:t>Citizenship </a:t>
            </a:r>
            <a:r>
              <a:rPr lang="en-US" sz="3200" dirty="0"/>
              <a:t>= heaven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/>
              <a:t>All needs met by King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7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0" y="467380"/>
            <a:ext cx="589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ENGEL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SCALE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812800" y="1371600"/>
            <a:ext cx="1727200" cy="51435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latin typeface="Tw Cen MT" pitchFamily="34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1625600" y="800100"/>
            <a:ext cx="0" cy="571500"/>
          </a:xfrm>
          <a:prstGeom prst="line">
            <a:avLst/>
          </a:prstGeom>
          <a:noFill/>
          <a:ln w="920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11200" y="51435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812800" y="21717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812800" y="25717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812800" y="29718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812800" y="34290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12800" y="38862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812800" y="42862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812800" y="47434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812800" y="5200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812800" y="56578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812800" y="17716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812800" y="611505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219200" y="137160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+3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219200" y="1771650"/>
            <a:ext cx="81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+2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219200" y="2228850"/>
            <a:ext cx="711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+1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117600" y="2590800"/>
            <a:ext cx="1117600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Tw Cen MT" pitchFamily="34" charset="0"/>
              </a:rPr>
              <a:t>- -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1016000" y="302895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-1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1117600" y="3486150"/>
            <a:ext cx="9144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-2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1016000" y="3886200"/>
            <a:ext cx="111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-3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1117600" y="43434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-4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1117600" y="48006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-5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1117600" y="52578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-6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1117600" y="571500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-7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1117600" y="6115050"/>
            <a:ext cx="101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w Cen MT" pitchFamily="34" charset="0"/>
              </a:rPr>
              <a:t>-8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>
            <a:off x="3048000" y="61722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auto">
          <a:xfrm>
            <a:off x="3048000" y="5829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3048000" y="5372100"/>
            <a:ext cx="518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68" name="Text Box 32"/>
          <p:cNvSpPr txBox="1">
            <a:spLocks noChangeArrowheads="1"/>
          </p:cNvSpPr>
          <p:nvPr/>
        </p:nvSpPr>
        <p:spPr bwMode="auto">
          <a:xfrm>
            <a:off x="3048000" y="49149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 implications of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69" name="Text Box 33"/>
          <p:cNvSpPr txBox="1">
            <a:spLocks noChangeArrowheads="1"/>
          </p:cNvSpPr>
          <p:nvPr/>
        </p:nvSpPr>
        <p:spPr bwMode="auto">
          <a:xfrm>
            <a:off x="2946400" y="4286250"/>
            <a:ext cx="589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3048000" y="4400550"/>
            <a:ext cx="6502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3048000" y="4000500"/>
            <a:ext cx="609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Personal problem recognition.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3048000" y="3543300"/>
            <a:ext cx="579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3048000" y="3143251"/>
            <a:ext cx="5283200" cy="2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4" name="Text Box 38"/>
          <p:cNvSpPr txBox="1">
            <a:spLocks noChangeArrowheads="1"/>
          </p:cNvSpPr>
          <p:nvPr/>
        </p:nvSpPr>
        <p:spPr bwMode="auto">
          <a:xfrm>
            <a:off x="3149600" y="2628900"/>
            <a:ext cx="568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5" name="Text Box 39"/>
          <p:cNvSpPr txBox="1">
            <a:spLocks noChangeArrowheads="1"/>
          </p:cNvSpPr>
          <p:nvPr/>
        </p:nvSpPr>
        <p:spPr bwMode="auto">
          <a:xfrm>
            <a:off x="3048000" y="2228850"/>
            <a:ext cx="5892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(water baptism, Spirit baptism).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6" name="Text Box 40"/>
          <p:cNvSpPr txBox="1">
            <a:spLocks noChangeArrowheads="1"/>
          </p:cNvSpPr>
          <p:nvPr/>
        </p:nvSpPr>
        <p:spPr bwMode="auto">
          <a:xfrm>
            <a:off x="3048000" y="1828800"/>
            <a:ext cx="568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Body.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7" name="Text Box 41"/>
          <p:cNvSpPr txBox="1">
            <a:spLocks noChangeArrowheads="1"/>
          </p:cNvSpPr>
          <p:nvPr/>
        </p:nvSpPr>
        <p:spPr bwMode="auto">
          <a:xfrm>
            <a:off x="2946400" y="1295400"/>
            <a:ext cx="568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14378" name="Text Box 42"/>
          <p:cNvSpPr txBox="1">
            <a:spLocks noChangeArrowheads="1"/>
          </p:cNvSpPr>
          <p:nvPr/>
        </p:nvSpPr>
        <p:spPr bwMode="auto">
          <a:xfrm>
            <a:off x="812800" y="3429000"/>
            <a:ext cx="1625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3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6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9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950" y="914400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Service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3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" y="5983069"/>
            <a:ext cx="1524000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w Cen MT" pitchFamily="34" charset="0"/>
              </a:rPr>
              <a:t>General</a:t>
            </a:r>
            <a:r>
              <a:rPr lang="en-US" b="1" dirty="0" smtClean="0">
                <a:solidFill>
                  <a:schemeClr val="bg1"/>
                </a:solidFill>
                <a:latin typeface="Tw Cen MT" pitchFamily="34" charset="0"/>
              </a:rPr>
              <a:t>  </a:t>
            </a:r>
            <a:r>
              <a:rPr lang="en-US" b="1" dirty="0" smtClean="0">
                <a:solidFill>
                  <a:srgbClr val="FFFF00"/>
                </a:solidFill>
                <a:latin typeface="Tw Cen MT" pitchFamily="34" charset="0"/>
              </a:rPr>
              <a:t>Revelation</a:t>
            </a:r>
            <a:endParaRPr lang="en-US" b="1" dirty="0">
              <a:solidFill>
                <a:srgbClr val="FFFF00"/>
              </a:solidFill>
              <a:latin typeface="Tw Cen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950" y="914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Service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" y="5983069"/>
            <a:ext cx="15240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" pitchFamily="34" charset="0"/>
              </a:rPr>
              <a:t>General  Revelation</a:t>
            </a:r>
            <a:endParaRPr lang="en-US" b="1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5486400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Conviction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950" y="914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Service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" y="5983069"/>
            <a:ext cx="15240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" pitchFamily="34" charset="0"/>
              </a:rPr>
              <a:t>General  Revelation</a:t>
            </a:r>
            <a:endParaRPr lang="en-US" b="1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Conviction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" y="2743200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Salvation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950" y="914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Service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-206632" y="4165430"/>
            <a:ext cx="2089666" cy="271047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762000"/>
            <a:ext cx="34290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Witness Protection Program</a:t>
            </a:r>
          </a:p>
        </p:txBody>
      </p:sp>
      <p:pic>
        <p:nvPicPr>
          <p:cNvPr id="3075" name="Picture 8" descr="68518090_611831d6e0_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25" y="685800"/>
            <a:ext cx="343217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383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" y="5983069"/>
            <a:ext cx="15240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General  Revelation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Conviction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" y="27432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Salvation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" y="1828800"/>
            <a:ext cx="1524000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Enter Kingdom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950" y="914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Service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-206632" y="4165430"/>
            <a:ext cx="2089666" cy="27104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 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" y="5983069"/>
            <a:ext cx="15240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" pitchFamily="34" charset="0"/>
              </a:rPr>
              <a:t>General  Revelation</a:t>
            </a:r>
            <a:endParaRPr lang="en-US" b="1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Conviction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" y="27432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Salvation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" y="1828800"/>
            <a:ext cx="15240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Enter Kingdom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00" y="1230868"/>
            <a:ext cx="1524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Sanctification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950" y="914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Service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-206632" y="4165430"/>
            <a:ext cx="2089666" cy="27104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368800" y="1028701"/>
            <a:ext cx="7112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w Cen MT" pitchFamily="34" charset="0"/>
              </a:rPr>
              <a:t>+3</a:t>
            </a:r>
            <a:endParaRPr lang="en-US">
              <a:latin typeface="Tw Cen MT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368800" y="914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dirty="0" smtClean="0">
                <a:latin typeface="Tw Cen MT" pitchFamily="34" charset="0"/>
              </a:rPr>
              <a:t>  +3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81600" y="956846"/>
            <a:ext cx="375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Conceptual and behavioral growth begins.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68800" y="1371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+2</a:t>
            </a:r>
            <a:endParaRPr lang="en-US">
              <a:latin typeface="Tw Cen MT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81600" y="14478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Incorporation into Body.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368800" y="18288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+1</a:t>
            </a:r>
            <a:endParaRPr lang="en-US">
              <a:latin typeface="Tw Cen MT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1885950"/>
            <a:ext cx="3454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Post-decision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evaluation (baptisms)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368800" y="2228850"/>
            <a:ext cx="711200" cy="514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--</a:t>
            </a:r>
            <a:endParaRPr lang="en-US">
              <a:latin typeface="Tw Cen MT" pitchFamily="34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81600" y="234315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 “NEW CREATION”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368800" y="2743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-1</a:t>
            </a:r>
            <a:endParaRPr lang="en-US">
              <a:latin typeface="Tw Cen MT" pitchFamily="34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81600" y="28575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Repentance and faith in Christ.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4368800" y="32004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-2</a:t>
            </a:r>
            <a:endParaRPr lang="en-US">
              <a:latin typeface="Tw Cen MT" pitchFamily="34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181600" y="3314700"/>
            <a:ext cx="345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DECISION TO ACT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368800" y="36576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-3</a:t>
            </a:r>
            <a:endParaRPr lang="en-US">
              <a:latin typeface="Tw Cen MT" pitchFamily="34" charset="0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181600" y="371475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Count cost.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368800" y="41148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-4</a:t>
            </a:r>
            <a:endParaRPr lang="en-US">
              <a:latin typeface="Tw Cen MT" pitchFamily="34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81600" y="41910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Positive attitude toward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368800" y="45720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-5</a:t>
            </a:r>
            <a:endParaRPr lang="en-US">
              <a:latin typeface="Tw Cen MT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181600" y="4648200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Grasp of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implications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4368800" y="502920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-6</a:t>
            </a:r>
            <a:endParaRPr lang="en-US">
              <a:latin typeface="Tw Cen MT" pitchFamily="34" charset="0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81600" y="502920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fundamentals of Gospel.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368800" y="5486400"/>
            <a:ext cx="7112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-7</a:t>
            </a:r>
            <a:endParaRPr lang="en-US">
              <a:latin typeface="Tw Cen MT" pitchFamily="34" charset="0"/>
            </a:endParaRP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81600" y="5486400"/>
            <a:ext cx="355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Initial awareness of Gospel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368800" y="5886450"/>
            <a:ext cx="711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Tw Cen MT" pitchFamily="34" charset="0"/>
              </a:rPr>
              <a:t>-8</a:t>
            </a:r>
            <a:endParaRPr lang="en-US">
              <a:latin typeface="Tw Cen MT" pitchFamily="34" charset="0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81600" y="5943601"/>
            <a:ext cx="3556000" cy="4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Awareness of Supreme Being but no effective knowledge of Gospel.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759200" y="228600"/>
            <a:ext cx="254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ETERNITY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4673600" y="514350"/>
            <a:ext cx="0" cy="4000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Humans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1326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God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Proclamation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13832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Discipleship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0" y="1844159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Follow-up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0" y="2787134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Persuasion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" y="5983069"/>
            <a:ext cx="15240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" pitchFamily="34" charset="0"/>
              </a:rPr>
              <a:t>General  Revelation</a:t>
            </a:r>
            <a:endParaRPr lang="en-US" b="1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5486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Conviction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00" y="27432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Salvation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" y="1828800"/>
            <a:ext cx="15240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Enter Kingdom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200" y="1230868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Sanctification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950" y="914400"/>
            <a:ext cx="15240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Service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6200000">
            <a:off x="-206632" y="4165430"/>
            <a:ext cx="2089666" cy="27104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1" y="609600"/>
            <a:ext cx="9123362" cy="62484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buNone/>
            </a:pPr>
            <a:r>
              <a:rPr lang="en-US" sz="3800" b="1" dirty="0"/>
              <a:t>Questions you can ask:</a:t>
            </a:r>
            <a:r>
              <a:rPr lang="en-US" sz="3800" dirty="0"/>
              <a:t>   </a:t>
            </a:r>
          </a:p>
          <a:p>
            <a:pPr marL="609600" indent="-609600" algn="ctr"/>
            <a:endParaRPr lang="en-US" sz="1000" dirty="0"/>
          </a:p>
          <a:p>
            <a:pPr marL="1428750" lvl="2" indent="-514350">
              <a:buFont typeface="+mj-lt"/>
              <a:buAutoNum type="arabicPeriod"/>
            </a:pPr>
            <a:r>
              <a:rPr lang="en-US" sz="3500" dirty="0" smtClean="0">
                <a:solidFill>
                  <a:schemeClr val="bg1"/>
                </a:solidFill>
              </a:rPr>
              <a:t>Do you believe in God?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500" dirty="0" smtClean="0">
                <a:solidFill>
                  <a:schemeClr val="bg1"/>
                </a:solidFill>
              </a:rPr>
              <a:t>What do you think God is like?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500" dirty="0" smtClean="0">
                <a:solidFill>
                  <a:schemeClr val="bg1"/>
                </a:solidFill>
              </a:rPr>
              <a:t>Were you raised in church?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500" dirty="0" smtClean="0">
                <a:solidFill>
                  <a:schemeClr val="bg1"/>
                </a:solidFill>
              </a:rPr>
              <a:t>Can I pray for you?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3500" dirty="0">
                <a:solidFill>
                  <a:schemeClr val="bg1"/>
                </a:solidFill>
              </a:rPr>
              <a:t>If you were to die right now, how sure are you you’d go to heaven?</a:t>
            </a:r>
          </a:p>
          <a:p>
            <a:pPr marL="1428750" lvl="2" indent="-514350">
              <a:buFont typeface="+mj-lt"/>
              <a:buAutoNum type="arabicPeriod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1371600" lvl="2" indent="-457200">
              <a:buFontTx/>
              <a:buAutoNum type="arabicPeriod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1371600" lvl="2" indent="-45720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1371600" lvl="2" indent="-457200">
              <a:buFontTx/>
              <a:buAutoNum type="alphaLcPeriod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1371600" lvl="2" indent="-457200">
              <a:buFontTx/>
              <a:buAutoNum type="alphaLcPeriod"/>
            </a:pPr>
            <a:endParaRPr lang="en-US" sz="2800" dirty="0"/>
          </a:p>
          <a:p>
            <a:pPr marL="609600" indent="-609600">
              <a:buClr>
                <a:schemeClr val="bg1"/>
              </a:buClr>
            </a:pPr>
            <a:endParaRPr lang="en-US" sz="2800" dirty="0"/>
          </a:p>
          <a:p>
            <a:pPr marL="990600" lvl="1" indent="-533400">
              <a:buFontTx/>
              <a:buNone/>
            </a:pPr>
            <a:r>
              <a:rPr lang="en-US" dirty="0">
                <a:latin typeface="Georgia" pitchFamily="18" charset="0"/>
              </a:rPr>
              <a:t>  </a:t>
            </a:r>
          </a:p>
          <a:p>
            <a:pPr marL="609600" indent="-609600"/>
            <a:endParaRPr lang="en-US" sz="2800" dirty="0"/>
          </a:p>
        </p:txBody>
      </p:sp>
      <p:pic>
        <p:nvPicPr>
          <p:cNvPr id="464899" name="Picture 3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00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Tow Trucks Are No Fun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dirty="0" smtClean="0"/>
              <a:t>Excuse #7:  I’m Scared!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858000" cy="4525963"/>
          </a:xfrm>
        </p:spPr>
        <p:txBody>
          <a:bodyPr/>
          <a:lstStyle/>
          <a:p>
            <a:pPr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2 Corinthians 5:14-15</a:t>
            </a:r>
            <a:endParaRPr lang="en-US" sz="3000" dirty="0" smtClean="0">
              <a:solidFill>
                <a:schemeClr val="bg1"/>
              </a:solidFill>
            </a:endParaRPr>
          </a:p>
          <a:p>
            <a:r>
              <a:rPr lang="en-US" sz="2800" baseline="30000" dirty="0"/>
              <a:t>14</a:t>
            </a:r>
            <a:r>
              <a:rPr lang="en-US" sz="2800" dirty="0"/>
              <a:t>For </a:t>
            </a:r>
            <a:r>
              <a:rPr lang="en-US" sz="2800" b="1" dirty="0">
                <a:solidFill>
                  <a:srgbClr val="FFFF00"/>
                </a:solidFill>
              </a:rPr>
              <a:t>Christ’s love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compels us, because we are </a:t>
            </a:r>
            <a:r>
              <a:rPr lang="en-US" sz="2800" b="1" dirty="0">
                <a:solidFill>
                  <a:srgbClr val="FFFF00"/>
                </a:solidFill>
              </a:rPr>
              <a:t>convinced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that one died for all, and therefore all died. </a:t>
            </a:r>
            <a:r>
              <a:rPr lang="en-US" sz="2800" baseline="30000" dirty="0"/>
              <a:t>15</a:t>
            </a:r>
            <a:r>
              <a:rPr lang="en-US" sz="2800" dirty="0"/>
              <a:t>And He died for all, that those who live </a:t>
            </a:r>
            <a:r>
              <a:rPr lang="en-US" sz="2800" b="1" dirty="0">
                <a:solidFill>
                  <a:srgbClr val="FFFF00"/>
                </a:solidFill>
              </a:rPr>
              <a:t>should no longer live for themselves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but for Him who died for them and was raised again.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72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7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dirty="0" smtClean="0"/>
              <a:t>Excuse #7:  I’m Scared!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858000" cy="4525963"/>
          </a:xfrm>
        </p:spPr>
        <p:txBody>
          <a:bodyPr/>
          <a:lstStyle/>
          <a:p>
            <a:pPr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Ephesians 6:19-20   </a:t>
            </a:r>
          </a:p>
          <a:p>
            <a:pPr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Pray </a:t>
            </a:r>
            <a:r>
              <a:rPr lang="en-US" sz="3000" dirty="0" smtClean="0">
                <a:solidFill>
                  <a:schemeClr val="bg1"/>
                </a:solidFill>
              </a:rPr>
              <a:t>also for me, that whenever I open my mouth, words may be given me so that I will </a:t>
            </a:r>
            <a:r>
              <a:rPr lang="en-US" sz="3000" b="1" dirty="0" smtClean="0">
                <a:solidFill>
                  <a:srgbClr val="FFFF00"/>
                </a:solidFill>
              </a:rPr>
              <a:t>fearlessly</a:t>
            </a:r>
            <a:r>
              <a:rPr lang="en-US" sz="3000" dirty="0" smtClean="0">
                <a:solidFill>
                  <a:schemeClr val="bg1"/>
                </a:solidFill>
              </a:rPr>
              <a:t> make known the mystery of the gospel, for which I am an ambassador in chains.  </a:t>
            </a:r>
            <a:r>
              <a:rPr lang="en-US" sz="3000" b="1" dirty="0" smtClean="0">
                <a:solidFill>
                  <a:srgbClr val="FFFF00"/>
                </a:solidFill>
              </a:rPr>
              <a:t>Pray that I may declare it fearlessly, as I should.</a:t>
            </a:r>
            <a:r>
              <a:rPr lang="en-US" dirty="0" smtClean="0"/>
              <a:t> 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502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_U1r_uFfEVMc/S84sSZ68RZI/AAAAAAAAACA/wNZ2mu03GtY/s1600/jg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5257"/>
            <a:ext cx="9191009" cy="68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6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dirty="0" smtClean="0"/>
              <a:t>Excuse #7:  I’m Scared!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858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dirty="0" smtClean="0"/>
              <a:t>Acts 1:8 </a:t>
            </a:r>
            <a:br>
              <a:rPr lang="en-US" sz="3000" dirty="0" smtClean="0"/>
            </a:br>
            <a:r>
              <a:rPr lang="en-US" sz="3000" dirty="0" smtClean="0"/>
              <a:t>But you will receive </a:t>
            </a:r>
            <a:r>
              <a:rPr lang="en-US" sz="3000" b="1" dirty="0" smtClean="0">
                <a:solidFill>
                  <a:srgbClr val="FFFF00"/>
                </a:solidFill>
              </a:rPr>
              <a:t>power</a:t>
            </a:r>
            <a:r>
              <a:rPr lang="en-US" sz="3000" dirty="0" smtClean="0"/>
              <a:t> when the Holy Spirit comes on you; and you will be my </a:t>
            </a:r>
            <a:r>
              <a:rPr lang="en-US" sz="3000" b="1" dirty="0" smtClean="0">
                <a:solidFill>
                  <a:srgbClr val="FFFF00"/>
                </a:solidFill>
              </a:rPr>
              <a:t>witnesses</a:t>
            </a:r>
            <a:r>
              <a:rPr lang="en-US" sz="3000" dirty="0" smtClean="0"/>
              <a:t> in Jerusalem, and in all Judea and Samaria, and to the ends of the earth.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645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Ephesians 1:22-23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en-US" dirty="0">
                <a:effectLst/>
              </a:rPr>
              <a:t>And God placed all things under </a:t>
            </a:r>
            <a:r>
              <a:rPr lang="en-US" dirty="0" smtClean="0">
                <a:effectLst/>
              </a:rPr>
              <a:t>His </a:t>
            </a:r>
            <a:r>
              <a:rPr lang="en-US" dirty="0">
                <a:effectLst/>
              </a:rPr>
              <a:t>feet and appointed </a:t>
            </a:r>
            <a:r>
              <a:rPr lang="en-US" dirty="0" smtClean="0">
                <a:effectLst/>
              </a:rPr>
              <a:t>Him </a:t>
            </a:r>
            <a:r>
              <a:rPr lang="en-US" dirty="0">
                <a:effectLst/>
              </a:rPr>
              <a:t>to be head over everything for the </a:t>
            </a:r>
            <a:r>
              <a:rPr lang="en-US" b="1" dirty="0">
                <a:solidFill>
                  <a:srgbClr val="FFFF00"/>
                </a:solidFill>
                <a:effectLst/>
              </a:rPr>
              <a:t>church</a:t>
            </a:r>
            <a:r>
              <a:rPr lang="en-US" dirty="0">
                <a:effectLst/>
              </a:rPr>
              <a:t>, </a:t>
            </a:r>
            <a:r>
              <a:rPr lang="en-US" b="1" baseline="30000" dirty="0">
                <a:effectLst/>
              </a:rPr>
              <a:t>23</a:t>
            </a:r>
            <a:r>
              <a:rPr lang="en-US" dirty="0">
                <a:effectLst/>
              </a:rPr>
              <a:t>which is </a:t>
            </a:r>
            <a:r>
              <a:rPr lang="en-US" dirty="0" smtClean="0">
                <a:effectLst/>
              </a:rPr>
              <a:t>His </a:t>
            </a:r>
            <a:r>
              <a:rPr lang="en-US" b="1" dirty="0">
                <a:solidFill>
                  <a:srgbClr val="FFFF00"/>
                </a:solidFill>
                <a:effectLst/>
              </a:rPr>
              <a:t>body</a:t>
            </a:r>
            <a:r>
              <a:rPr lang="en-US" dirty="0">
                <a:effectLst/>
              </a:rPr>
              <a:t>, the fullness of </a:t>
            </a:r>
            <a:r>
              <a:rPr lang="en-US" dirty="0" smtClean="0">
                <a:effectLst/>
              </a:rPr>
              <a:t>Him </a:t>
            </a:r>
            <a:r>
              <a:rPr lang="en-US" dirty="0">
                <a:effectLst/>
              </a:rPr>
              <a:t>who fills everything in every way.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5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FR1203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457200"/>
            <a:ext cx="49196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61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Romans 10:13-15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marL="0" lvl="3" algn="ctr"/>
            <a:r>
              <a:rPr lang="en-US" sz="3400" dirty="0" smtClean="0"/>
              <a:t>“</a:t>
            </a:r>
            <a:r>
              <a:rPr lang="en-US" sz="3400" dirty="0"/>
              <a:t>Everyone who calls on the </a:t>
            </a:r>
            <a:r>
              <a:rPr lang="en-US" sz="3400" b="1" dirty="0">
                <a:solidFill>
                  <a:srgbClr val="FFFF00"/>
                </a:solidFill>
              </a:rPr>
              <a:t>name</a:t>
            </a:r>
            <a:r>
              <a:rPr lang="en-US" sz="3400" dirty="0"/>
              <a:t> of the Lord will be saved.”  </a:t>
            </a:r>
            <a:r>
              <a:rPr lang="en-US" sz="3400" b="1" baseline="30000" dirty="0"/>
              <a:t>14</a:t>
            </a:r>
            <a:r>
              <a:rPr lang="en-US" sz="3400" dirty="0"/>
              <a:t> How, then, can they </a:t>
            </a:r>
            <a:r>
              <a:rPr lang="en-US" sz="3400" b="1" dirty="0">
                <a:solidFill>
                  <a:srgbClr val="FFFF00"/>
                </a:solidFill>
              </a:rPr>
              <a:t>call</a:t>
            </a:r>
            <a:r>
              <a:rPr lang="en-US" sz="3400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on the one they have not </a:t>
            </a:r>
            <a:r>
              <a:rPr lang="en-US" sz="3400" b="1" dirty="0">
                <a:solidFill>
                  <a:srgbClr val="FFFF00"/>
                </a:solidFill>
              </a:rPr>
              <a:t>believed</a:t>
            </a:r>
            <a:r>
              <a:rPr lang="en-US" sz="3400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in? And how can they </a:t>
            </a:r>
            <a:r>
              <a:rPr lang="en-US" sz="3400" b="1" dirty="0">
                <a:solidFill>
                  <a:srgbClr val="FFFF00"/>
                </a:solidFill>
              </a:rPr>
              <a:t>believe</a:t>
            </a:r>
            <a:r>
              <a:rPr lang="en-US" sz="3400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in the one of whom they have not </a:t>
            </a:r>
            <a:r>
              <a:rPr lang="en-US" sz="3400" b="1" dirty="0">
                <a:solidFill>
                  <a:srgbClr val="FFFF00"/>
                </a:solidFill>
              </a:rPr>
              <a:t>heard</a:t>
            </a:r>
            <a:r>
              <a:rPr lang="en-US" sz="3400" dirty="0"/>
              <a:t>? And how can they </a:t>
            </a:r>
            <a:r>
              <a:rPr lang="en-US" sz="3400" b="1" dirty="0">
                <a:solidFill>
                  <a:srgbClr val="FFFF00"/>
                </a:solidFill>
              </a:rPr>
              <a:t>hear</a:t>
            </a:r>
            <a:r>
              <a:rPr lang="en-US" sz="3400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without someone </a:t>
            </a:r>
            <a:r>
              <a:rPr lang="en-US" sz="3400" b="1" dirty="0">
                <a:solidFill>
                  <a:srgbClr val="FFFF00"/>
                </a:solidFill>
              </a:rPr>
              <a:t>preaching</a:t>
            </a:r>
            <a:r>
              <a:rPr lang="en-US" sz="3400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to them? </a:t>
            </a:r>
            <a:r>
              <a:rPr lang="en-US" sz="3400" b="1" baseline="30000" dirty="0"/>
              <a:t>15</a:t>
            </a:r>
            <a:r>
              <a:rPr lang="en-US" sz="3400" dirty="0"/>
              <a:t> And how can they </a:t>
            </a:r>
            <a:r>
              <a:rPr lang="en-US" sz="3400" b="1" dirty="0">
                <a:solidFill>
                  <a:srgbClr val="FFFF00"/>
                </a:solidFill>
              </a:rPr>
              <a:t>preach</a:t>
            </a:r>
            <a:r>
              <a:rPr lang="en-US" sz="3400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unless they are </a:t>
            </a:r>
            <a:r>
              <a:rPr lang="en-US" sz="3400" b="1" dirty="0">
                <a:solidFill>
                  <a:srgbClr val="FFFF00"/>
                </a:solidFill>
              </a:rPr>
              <a:t>sent</a:t>
            </a:r>
            <a:r>
              <a:rPr lang="en-US" sz="3400" dirty="0"/>
              <a:t>? As it is written, “How beautiful are the feet of those who bring good news!”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2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Isaiah 6:8-9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en-US" dirty="0">
                <a:effectLst/>
              </a:rPr>
              <a:t>Then I heard the voice of the Lord saying, “Whom shall I </a:t>
            </a:r>
            <a:r>
              <a:rPr lang="en-US" b="1" dirty="0">
                <a:solidFill>
                  <a:srgbClr val="FFFF00"/>
                </a:solidFill>
                <a:effectLst/>
              </a:rPr>
              <a:t>send</a:t>
            </a:r>
            <a:r>
              <a:rPr lang="en-US" dirty="0">
                <a:effectLst/>
              </a:rPr>
              <a:t>? And who will </a:t>
            </a:r>
            <a:r>
              <a:rPr lang="en-US" b="1" dirty="0">
                <a:solidFill>
                  <a:srgbClr val="FFFF00"/>
                </a:solidFill>
                <a:effectLst/>
              </a:rPr>
              <a:t>go</a:t>
            </a:r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dirty="0">
                <a:effectLst/>
              </a:rPr>
              <a:t>for </a:t>
            </a:r>
            <a:r>
              <a:rPr lang="en-US" dirty="0" smtClean="0">
                <a:effectLst/>
              </a:rPr>
              <a:t>Us</a:t>
            </a:r>
            <a:r>
              <a:rPr lang="en-US" dirty="0">
                <a:effectLst/>
              </a:rPr>
              <a:t>?”  And I said, </a:t>
            </a:r>
            <a:r>
              <a:rPr lang="en-US" b="1" dirty="0">
                <a:solidFill>
                  <a:srgbClr val="FFFF00"/>
                </a:solidFill>
                <a:effectLst/>
              </a:rPr>
              <a:t>“Here am I. Send me!”   </a:t>
            </a:r>
            <a:r>
              <a:rPr lang="en-US" dirty="0">
                <a:effectLst/>
              </a:rPr>
              <a:t> </a:t>
            </a:r>
            <a:r>
              <a:rPr lang="en-US" b="1" baseline="30000" dirty="0">
                <a:effectLst/>
              </a:rPr>
              <a:t>9</a:t>
            </a:r>
            <a:r>
              <a:rPr lang="en-US" dirty="0">
                <a:effectLst/>
              </a:rPr>
              <a:t>He said, “Go and tell this people…</a:t>
            </a:r>
          </a:p>
          <a:p>
            <a:endParaRPr lang="en-US" dirty="0" smtClean="0"/>
          </a:p>
          <a:p>
            <a:pPr algn="ctr"/>
            <a:r>
              <a:rPr lang="en-US" sz="2000" u="sng" dirty="0">
                <a:effectLst/>
                <a:hlinkClick r:id="rId2"/>
              </a:rPr>
              <a:t>http://www.youtube.com/watch?v=NUAg8B9sXkc&amp;feature=related</a:t>
            </a:r>
            <a:endParaRPr lang="en-US" sz="20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9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-152400" y="533400"/>
            <a:ext cx="48434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6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5105400" y="533400"/>
            <a:ext cx="3429000" cy="3886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smtClean="0"/>
              <a:t>Who…me?</a:t>
            </a:r>
            <a:br>
              <a:rPr lang="en-US" b="1" smtClean="0"/>
            </a:br>
            <a:r>
              <a:rPr lang="en-US" b="1" smtClean="0"/>
              <a:t>Witness??</a:t>
            </a:r>
            <a:endParaRPr lang="en-US" b="1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26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b="1" dirty="0" smtClean="0"/>
              <a:t>Excuse #1:  That’s the </a:t>
            </a:r>
            <a:r>
              <a:rPr lang="en-US" sz="3300" b="1" dirty="0" smtClean="0"/>
              <a:t>Pastor’s Job</a:t>
            </a:r>
            <a:endParaRPr lang="en-US" sz="3300" b="1" dirty="0" smtClean="0"/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858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dirty="0" smtClean="0"/>
              <a:t>Ephesians 4:11-12, 13</a:t>
            </a:r>
            <a:br>
              <a:rPr lang="en-US" sz="3000" dirty="0" smtClean="0"/>
            </a:br>
            <a:r>
              <a:rPr lang="en-US" sz="3000" dirty="0" smtClean="0"/>
              <a:t>It was he who gave some to be apostles, some to be prophets, some to be evangelists, and some to be pastors and teachers, </a:t>
            </a:r>
            <a:r>
              <a:rPr lang="en-US" sz="3000" b="1" dirty="0" smtClean="0">
                <a:solidFill>
                  <a:srgbClr val="FFFF00"/>
                </a:solidFill>
              </a:rPr>
              <a:t>to prepare</a:t>
            </a:r>
            <a:r>
              <a:rPr lang="en-US" sz="3000" dirty="0" smtClean="0"/>
              <a:t> </a:t>
            </a:r>
            <a:r>
              <a:rPr lang="en-US" sz="3000" b="1" dirty="0" smtClean="0">
                <a:solidFill>
                  <a:srgbClr val="FFFF00"/>
                </a:solidFill>
              </a:rPr>
              <a:t>God’s people for works of service</a:t>
            </a:r>
            <a:r>
              <a:rPr lang="en-US" sz="3000" dirty="0" smtClean="0"/>
              <a:t>,  so that the body of Christ may be built up…and become </a:t>
            </a:r>
            <a:r>
              <a:rPr lang="en-US" sz="3000" b="1" dirty="0" smtClean="0">
                <a:solidFill>
                  <a:srgbClr val="FFFF00"/>
                </a:solidFill>
              </a:rPr>
              <a:t>mature…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936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b="1" dirty="0" smtClean="0"/>
              <a:t>Excuse #1:  That’s the Missionary’s Job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858000" cy="4525963"/>
          </a:xfrm>
        </p:spPr>
        <p:txBody>
          <a:bodyPr/>
          <a:lstStyle/>
          <a:p>
            <a:pPr lvl="0"/>
            <a:r>
              <a:rPr lang="en-US" sz="2800" dirty="0">
                <a:effectLst/>
              </a:rPr>
              <a:t>Acts 6:2-7    It would not be right for us to neglect the ministry of the word of God in order to </a:t>
            </a:r>
            <a:r>
              <a:rPr lang="en-US" sz="2800" b="1" dirty="0">
                <a:solidFill>
                  <a:srgbClr val="FFFF00"/>
                </a:solidFill>
                <a:effectLst/>
              </a:rPr>
              <a:t>wait on tables.</a:t>
            </a:r>
            <a:r>
              <a:rPr lang="en-US" sz="2800" dirty="0">
                <a:effectLst/>
              </a:rPr>
              <a:t> </a:t>
            </a:r>
            <a:r>
              <a:rPr lang="en-US" sz="2800" b="1" baseline="30000" dirty="0">
                <a:effectLst/>
              </a:rPr>
              <a:t>3</a:t>
            </a:r>
            <a:r>
              <a:rPr lang="en-US" sz="2800" dirty="0">
                <a:effectLst/>
              </a:rPr>
              <a:t> Brothers, choose seven men from among you who are known to be full of the Spirit and wisdom. We will turn this responsibility over to them </a:t>
            </a:r>
            <a:r>
              <a:rPr lang="en-US" sz="2800" b="1" baseline="30000" dirty="0">
                <a:effectLst/>
              </a:rPr>
              <a:t>4</a:t>
            </a:r>
            <a:r>
              <a:rPr lang="en-US" sz="2800" dirty="0">
                <a:effectLst/>
              </a:rPr>
              <a:t>and will give our attention to prayer and the ministry of the word.”…..They chose </a:t>
            </a:r>
            <a:r>
              <a:rPr lang="en-US" sz="2800" b="1" dirty="0">
                <a:solidFill>
                  <a:srgbClr val="FFFF00"/>
                </a:solidFill>
                <a:effectLst/>
              </a:rPr>
              <a:t>Stephen</a:t>
            </a:r>
            <a:r>
              <a:rPr lang="en-US" sz="2800" dirty="0">
                <a:effectLst/>
              </a:rPr>
              <a:t>, a man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/>
              </a:rPr>
              <a:t>full of faith and of the Holy Spirit</a:t>
            </a:r>
            <a:r>
              <a:rPr lang="en-US" sz="2800" dirty="0">
                <a:effectLst/>
              </a:rPr>
              <a:t>; also </a:t>
            </a:r>
            <a:r>
              <a:rPr lang="en-US" sz="2800" b="1" dirty="0">
                <a:solidFill>
                  <a:srgbClr val="FFFF00"/>
                </a:solidFill>
                <a:effectLst/>
              </a:rPr>
              <a:t>Philip</a:t>
            </a:r>
            <a:r>
              <a:rPr lang="en-US" sz="2800" dirty="0">
                <a:effectLst/>
              </a:rPr>
              <a:t>….</a:t>
            </a: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884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aper%20bag"/>
          <p:cNvPicPr>
            <a:picLocks noChangeAspect="1" noChangeArrowheads="1"/>
          </p:cNvPicPr>
          <p:nvPr/>
        </p:nvPicPr>
        <p:blipFill>
          <a:blip r:embed="rId2" cstate="print"/>
          <a:srcRect r="444" b="5733"/>
          <a:stretch>
            <a:fillRect/>
          </a:stretch>
        </p:blipFill>
        <p:spPr bwMode="auto">
          <a:xfrm>
            <a:off x="6796088" y="3810000"/>
            <a:ext cx="24796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b="1" dirty="0" smtClean="0"/>
              <a:t>Excuse #1:  That’s the Missionary’s Job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lvl="0" algn="ctr"/>
            <a:r>
              <a:rPr lang="en-US" dirty="0" smtClean="0">
                <a:effectLst/>
              </a:rPr>
              <a:t>God does not call you to a place or a position; He calls you to a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PEOPLE!</a:t>
            </a:r>
            <a:endParaRPr lang="en-US" dirty="0">
              <a:solidFill>
                <a:srgbClr val="FFFF00"/>
              </a:solidFill>
              <a:effectLst/>
            </a:endParaRPr>
          </a:p>
          <a:p>
            <a:pPr eaLnBrk="1" hangingPunct="1">
              <a:buFontTx/>
              <a:buNone/>
            </a:pPr>
            <a:endParaRPr lang="en-US" sz="30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315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2498</Words>
  <Application>Microsoft Office PowerPoint</Application>
  <PresentationFormat>On-screen Show (4:3)</PresentationFormat>
  <Paragraphs>758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The Kingdom of God</vt:lpstr>
      <vt:lpstr>The Kingdom of God: Ambassadors for the King</vt:lpstr>
      <vt:lpstr>Christ’s Ambassadors</vt:lpstr>
      <vt:lpstr>Witness Protection Program</vt:lpstr>
      <vt:lpstr>PowerPoint Presentation</vt:lpstr>
      <vt:lpstr>Who…me? Witness??</vt:lpstr>
      <vt:lpstr>Excuse #1:  That’s the Pastor’s Job</vt:lpstr>
      <vt:lpstr>Excuse #1:  That’s the Missionary’s Job</vt:lpstr>
      <vt:lpstr>Excuse #1:  That’s the Missionary’s Job</vt:lpstr>
      <vt:lpstr>PowerPoint Presentation</vt:lpstr>
      <vt:lpstr>Excuse #2:  I Don’t Have My Act Together</vt:lpstr>
      <vt:lpstr>Excuse #3:  I’ll Go On A Missions Trip</vt:lpstr>
      <vt:lpstr>Excuse #4:  I’m Afraid I’ll Mess Up</vt:lpstr>
      <vt:lpstr>Excuse #5:  I’m Not a Bible Scholar</vt:lpstr>
      <vt:lpstr>Excuse #6:  I Don’t Know What to Say</vt:lpstr>
      <vt:lpstr>Romans 1:16</vt:lpstr>
      <vt:lpstr>John 6:44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Excuse #7:  I’m Scared!</vt:lpstr>
      <vt:lpstr>Excuse #7:  I’m Scared!</vt:lpstr>
      <vt:lpstr>PowerPoint Presentation</vt:lpstr>
      <vt:lpstr>Excuse #7:  I’m Scared!</vt:lpstr>
      <vt:lpstr>Ephesians 1:22-23</vt:lpstr>
      <vt:lpstr>Romans 10:13-15</vt:lpstr>
      <vt:lpstr>Isaiah 6:8-9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Linda</cp:lastModifiedBy>
  <cp:revision>80</cp:revision>
  <dcterms:created xsi:type="dcterms:W3CDTF">2011-10-29T20:24:40Z</dcterms:created>
  <dcterms:modified xsi:type="dcterms:W3CDTF">2011-11-18T22:33:23Z</dcterms:modified>
</cp:coreProperties>
</file>