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02" r:id="rId2"/>
    <p:sldId id="296" r:id="rId3"/>
    <p:sldId id="299" r:id="rId4"/>
    <p:sldId id="300" r:id="rId5"/>
    <p:sldId id="257" r:id="rId6"/>
    <p:sldId id="309" r:id="rId7"/>
    <p:sldId id="307" r:id="rId8"/>
    <p:sldId id="308" r:id="rId9"/>
    <p:sldId id="297" r:id="rId10"/>
    <p:sldId id="310" r:id="rId11"/>
    <p:sldId id="259" r:id="rId12"/>
    <p:sldId id="280" r:id="rId13"/>
    <p:sldId id="292" r:id="rId14"/>
    <p:sldId id="260" r:id="rId15"/>
    <p:sldId id="287" r:id="rId16"/>
    <p:sldId id="311" r:id="rId17"/>
    <p:sldId id="312" r:id="rId18"/>
    <p:sldId id="266" r:id="rId19"/>
    <p:sldId id="268" r:id="rId20"/>
    <p:sldId id="269" r:id="rId21"/>
    <p:sldId id="270" r:id="rId22"/>
    <p:sldId id="271" r:id="rId23"/>
    <p:sldId id="263" r:id="rId24"/>
    <p:sldId id="275" r:id="rId25"/>
    <p:sldId id="301" r:id="rId26"/>
    <p:sldId id="314" r:id="rId27"/>
    <p:sldId id="265" r:id="rId28"/>
    <p:sldId id="298" r:id="rId29"/>
    <p:sldId id="294" r:id="rId30"/>
    <p:sldId id="295"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a:srgbClr val="0000FF"/>
    <a:srgbClr val="FF5205"/>
    <a:srgbClr val="F6500E"/>
    <a:srgbClr val="D6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00" autoAdjust="0"/>
  </p:normalViewPr>
  <p:slideViewPr>
    <p:cSldViewPr>
      <p:cViewPr>
        <p:scale>
          <a:sx n="40" d="100"/>
          <a:sy n="40" d="100"/>
        </p:scale>
        <p:origin x="-3048" y="-15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265" cy="479735"/>
          </a:xfrm>
          <a:prstGeom prst="rect">
            <a:avLst/>
          </a:prstGeom>
        </p:spPr>
        <p:txBody>
          <a:bodyPr vert="horz" lIns="93973" tIns="46986" rIns="93973" bIns="46986" rtlCol="0"/>
          <a:lstStyle>
            <a:lvl1pPr algn="l">
              <a:defRPr sz="1200"/>
            </a:lvl1pPr>
          </a:lstStyle>
          <a:p>
            <a:endParaRPr lang="en-US"/>
          </a:p>
        </p:txBody>
      </p:sp>
      <p:sp>
        <p:nvSpPr>
          <p:cNvPr id="3" name="Date Placeholder 2"/>
          <p:cNvSpPr>
            <a:spLocks noGrp="1"/>
          </p:cNvSpPr>
          <p:nvPr>
            <p:ph type="dt" sz="quarter" idx="1"/>
          </p:nvPr>
        </p:nvSpPr>
        <p:spPr>
          <a:xfrm>
            <a:off x="4144298" y="1"/>
            <a:ext cx="3169265" cy="479735"/>
          </a:xfrm>
          <a:prstGeom prst="rect">
            <a:avLst/>
          </a:prstGeom>
        </p:spPr>
        <p:txBody>
          <a:bodyPr vert="horz" lIns="93973" tIns="46986" rIns="93973" bIns="46986" rtlCol="0"/>
          <a:lstStyle>
            <a:lvl1pPr algn="r">
              <a:defRPr sz="1200"/>
            </a:lvl1pPr>
          </a:lstStyle>
          <a:p>
            <a:fld id="{C199AC1E-58C0-42A8-A3BD-43B5039415FE}" type="datetimeFigureOut">
              <a:rPr lang="en-US" smtClean="0"/>
              <a:pPr/>
              <a:t>9/12/2011</a:t>
            </a:fld>
            <a:endParaRPr lang="en-US"/>
          </a:p>
        </p:txBody>
      </p:sp>
      <p:sp>
        <p:nvSpPr>
          <p:cNvPr id="4" name="Footer Placeholder 3"/>
          <p:cNvSpPr>
            <a:spLocks noGrp="1"/>
          </p:cNvSpPr>
          <p:nvPr>
            <p:ph type="ftr" sz="quarter" idx="2"/>
          </p:nvPr>
        </p:nvSpPr>
        <p:spPr>
          <a:xfrm>
            <a:off x="0" y="9119840"/>
            <a:ext cx="3169265" cy="479735"/>
          </a:xfrm>
          <a:prstGeom prst="rect">
            <a:avLst/>
          </a:prstGeom>
        </p:spPr>
        <p:txBody>
          <a:bodyPr vert="horz" lIns="93973" tIns="46986" rIns="93973" bIns="46986" rtlCol="0" anchor="b"/>
          <a:lstStyle>
            <a:lvl1pPr algn="l">
              <a:defRPr sz="1200"/>
            </a:lvl1pPr>
          </a:lstStyle>
          <a:p>
            <a:endParaRPr lang="en-US"/>
          </a:p>
        </p:txBody>
      </p:sp>
      <p:sp>
        <p:nvSpPr>
          <p:cNvPr id="5" name="Slide Number Placeholder 4"/>
          <p:cNvSpPr>
            <a:spLocks noGrp="1"/>
          </p:cNvSpPr>
          <p:nvPr>
            <p:ph type="sldNum" sz="quarter" idx="3"/>
          </p:nvPr>
        </p:nvSpPr>
        <p:spPr>
          <a:xfrm>
            <a:off x="4144298" y="9119840"/>
            <a:ext cx="3169265" cy="479735"/>
          </a:xfrm>
          <a:prstGeom prst="rect">
            <a:avLst/>
          </a:prstGeom>
        </p:spPr>
        <p:txBody>
          <a:bodyPr vert="horz" lIns="93973" tIns="46986" rIns="93973" bIns="46986" rtlCol="0" anchor="b"/>
          <a:lstStyle>
            <a:lvl1pPr algn="r">
              <a:defRPr sz="1200"/>
            </a:lvl1pPr>
          </a:lstStyle>
          <a:p>
            <a:fld id="{6FD7E129-2A18-4134-ADA0-4B7B15A4B5ED}" type="slidenum">
              <a:rPr lang="en-US" smtClean="0"/>
              <a:pPr/>
              <a:t>‹#›</a:t>
            </a:fld>
            <a:endParaRPr lang="en-US"/>
          </a:p>
        </p:txBody>
      </p:sp>
    </p:spTree>
    <p:extLst>
      <p:ext uri="{BB962C8B-B14F-4D97-AF65-F5344CB8AC3E}">
        <p14:creationId xmlns:p14="http://schemas.microsoft.com/office/powerpoint/2010/main" val="2323561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24F92B2D-9791-4A75-A336-4E1BF419FE81}" type="datetimeFigureOut">
              <a:rPr lang="en-US" smtClean="0"/>
              <a:t>9/12/2011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AB060301-73A3-4CA6-A997-22E6E21D2721}" type="slidenum">
              <a:rPr lang="en-US" smtClean="0"/>
              <a:t>‹#›</a:t>
            </a:fld>
            <a:endParaRPr lang="en-US"/>
          </a:p>
        </p:txBody>
      </p:sp>
    </p:spTree>
    <p:extLst>
      <p:ext uri="{BB962C8B-B14F-4D97-AF65-F5344CB8AC3E}">
        <p14:creationId xmlns:p14="http://schemas.microsoft.com/office/powerpoint/2010/main" val="957573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060301-73A3-4CA6-A997-22E6E21D2721}" type="slidenum">
              <a:rPr lang="en-US" smtClean="0"/>
              <a:t>21</a:t>
            </a:fld>
            <a:endParaRPr lang="en-US"/>
          </a:p>
        </p:txBody>
      </p:sp>
    </p:spTree>
    <p:extLst>
      <p:ext uri="{BB962C8B-B14F-4D97-AF65-F5344CB8AC3E}">
        <p14:creationId xmlns:p14="http://schemas.microsoft.com/office/powerpoint/2010/main" val="1102127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AE52AF4-9ACA-447F-A84B-CF75E7883A30}"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2AF4-9ACA-447F-A84B-CF75E7883A30}"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2AF4-9ACA-447F-A84B-CF75E7883A30}"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None/>
              <a:defRPr b="0">
                <a:solidFill>
                  <a:schemeClr val="bg1"/>
                </a:solidFill>
              </a:defRPr>
            </a:lvl1pPr>
            <a:lvl2pPr>
              <a:buNone/>
              <a:defRPr b="0"/>
            </a:lvl2pPr>
            <a:lvl3pPr>
              <a:buNone/>
              <a:defRPr b="0"/>
            </a:lvl3pPr>
            <a:lvl4pPr>
              <a:buNone/>
              <a:defRPr b="0"/>
            </a:lvl4pPr>
            <a:lvl5pPr>
              <a:buNone/>
              <a:defRPr b="0"/>
            </a:lvl5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5AE52AF4-9ACA-447F-A84B-CF75E7883A30}"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52AF4-9ACA-447F-A84B-CF75E7883A30}" type="datetimeFigureOut">
              <a:rPr lang="en-US" smtClean="0"/>
              <a:pPr/>
              <a:t>9/12/2011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E52AF4-9ACA-447F-A84B-CF75E7883A30}"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E52AF4-9ACA-447F-A84B-CF75E7883A30}" type="datetimeFigureOut">
              <a:rPr lang="en-US" smtClean="0"/>
              <a:pPr/>
              <a:t>9/12/2011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52AF4-9ACA-447F-A84B-CF75E7883A30}" type="datetimeFigureOut">
              <a:rPr lang="en-US" smtClean="0"/>
              <a:pPr/>
              <a:t>9/12/2011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52AF4-9ACA-447F-A84B-CF75E7883A30}" type="datetimeFigureOut">
              <a:rPr lang="en-US" smtClean="0"/>
              <a:pPr/>
              <a:t>9/12/2011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2AF4-9ACA-447F-A84B-CF75E7883A30}"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2AF4-9ACA-447F-A84B-CF75E7883A30}" type="datetimeFigureOut">
              <a:rPr lang="en-US" smtClean="0"/>
              <a:pPr/>
              <a:t>9/12/2011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F58DB-6AF4-45F1-B401-80DD63B979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2" descr="http://3.bp.blogspot.com/-U9AOZyHhpXg/TWHg99ra5mI/AAAAAAAAAQ4/6z8rCfjm5BY/s1600/fire.jpg"/>
          <p:cNvPicPr>
            <a:picLocks noChangeAspect="1" noChangeArrowheads="1"/>
          </p:cNvPicPr>
          <p:nvPr userDrawn="1"/>
        </p:nvPicPr>
        <p:blipFill rotWithShape="1">
          <a:blip r:embed="rId13">
            <a:extLst>
              <a:ext uri="{BEBA8EAE-BF5A-486C-A8C5-ECC9F3942E4B}">
                <a14:imgProps xmlns:a14="http://schemas.microsoft.com/office/drawing/2010/main">
                  <a14:imgLayer r:embed="rId14">
                    <a14:imgEffect>
                      <a14:sharpenSoften amount="-100000"/>
                    </a14:imgEffect>
                  </a14:imgLayer>
                </a14:imgProps>
              </a:ext>
              <a:ext uri="{28A0092B-C50C-407E-A947-70E740481C1C}">
                <a14:useLocalDpi xmlns:a14="http://schemas.microsoft.com/office/drawing/2010/main" val="0"/>
              </a:ext>
            </a:extLst>
          </a:blip>
          <a:srcRect l="51247"/>
          <a:stretch/>
        </p:blipFill>
        <p:spPr bwMode="auto">
          <a:xfrm>
            <a:off x="0" y="-23884"/>
            <a:ext cx="9144000" cy="688188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52AF4-9ACA-447F-A84B-CF75E7883A30}" type="datetimeFigureOut">
              <a:rPr lang="en-US" smtClean="0"/>
              <a:pPr/>
              <a:t>9/12/2011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F58DB-6AF4-45F1-B401-80DD63B979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kern="1200">
          <a:solidFill>
            <a:schemeClr val="bg1"/>
          </a:solidFill>
          <a:effectLst>
            <a:outerShdw blurRad="38100" dist="38100" dir="2700000" algn="tl">
              <a:srgbClr val="000000">
                <a:alpha val="43137"/>
              </a:srgb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None/>
        <a:defRPr sz="3200" b="0" kern="1200">
          <a:solidFill>
            <a:schemeClr val="bg1"/>
          </a:solidFill>
          <a:effectLst>
            <a:outerShdw blurRad="38100" dist="38100" dir="2700000" algn="tl">
              <a:srgbClr val="000000">
                <a:alpha val="43137"/>
              </a:srgbClr>
            </a:outerShdw>
          </a:effectLst>
          <a:latin typeface="+mn-lt"/>
          <a:ea typeface="+mn-ea"/>
          <a:cs typeface="+mn-cs"/>
        </a:defRPr>
      </a:lvl1pPr>
      <a:lvl2pPr marL="742950" indent="-285750" algn="l" defTabSz="914400" rtl="0" eaLnBrk="1" latinLnBrk="0" hangingPunct="1">
        <a:spcBef>
          <a:spcPct val="20000"/>
        </a:spcBef>
        <a:buFont typeface="Arial" pitchFamily="34" charset="0"/>
        <a:buNone/>
        <a:defRPr sz="2800" b="0" kern="1200">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spcBef>
          <a:spcPct val="20000"/>
        </a:spcBef>
        <a:buFont typeface="Arial" pitchFamily="34" charset="0"/>
        <a:buNone/>
        <a:defRPr sz="2400" b="0" kern="1200">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spcBef>
          <a:spcPct val="20000"/>
        </a:spcBef>
        <a:buFont typeface="Arial" pitchFamily="34" charset="0"/>
        <a:buNone/>
        <a:defRPr sz="2000" b="0" kern="1200">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spcBef>
          <a:spcPct val="20000"/>
        </a:spcBef>
        <a:buFont typeface="Arial" pitchFamily="34" charset="0"/>
        <a:buNone/>
        <a:defRPr sz="2000" b="0" kern="1200">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http://3.bp.blogspot.com/-U9AOZyHhpXg/TWHg99ra5mI/AAAAAAAAAQ4/6z8rCfjm5BY/s1600/fire.jpg"/>
          <p:cNvPicPr>
            <a:picLocks noChangeAspect="1" noChangeArrowheads="1"/>
          </p:cNvPicPr>
          <p:nvPr/>
        </p:nvPicPr>
        <p:blipFill rotWithShape="1">
          <a:blip r:embed="rId2">
            <a:extLst>
              <a:ext uri="{28A0092B-C50C-407E-A947-70E740481C1C}">
                <a14:useLocalDpi xmlns:a14="http://schemas.microsoft.com/office/drawing/2010/main" val="0"/>
              </a:ext>
            </a:extLst>
          </a:blip>
          <a:srcRect r="11244"/>
          <a:stretch/>
        </p:blipFill>
        <p:spPr bwMode="auto">
          <a:xfrm>
            <a:off x="-152399" y="-228600"/>
            <a:ext cx="9296400" cy="7391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normAutofit/>
          </a:bodyPr>
          <a:lstStyle/>
          <a:p>
            <a:r>
              <a:rPr lang="en-US" sz="4800" dirty="0" smtClean="0"/>
              <a:t>The Baptism in the Holy Spirit</a:t>
            </a:r>
            <a:endParaRPr lang="en-US" sz="4800" dirty="0"/>
          </a:p>
        </p:txBody>
      </p:sp>
    </p:spTree>
    <p:extLst>
      <p:ext uri="{BB962C8B-B14F-4D97-AF65-F5344CB8AC3E}">
        <p14:creationId xmlns:p14="http://schemas.microsoft.com/office/powerpoint/2010/main" val="329506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24:49</a:t>
            </a:r>
            <a:endParaRPr lang="en-US" dirty="0"/>
          </a:p>
        </p:txBody>
      </p:sp>
      <p:sp>
        <p:nvSpPr>
          <p:cNvPr id="3" name="Content Placeholder 2"/>
          <p:cNvSpPr>
            <a:spLocks noGrp="1"/>
          </p:cNvSpPr>
          <p:nvPr>
            <p:ph idx="1"/>
          </p:nvPr>
        </p:nvSpPr>
        <p:spPr>
          <a:xfrm>
            <a:off x="457200" y="1600200"/>
            <a:ext cx="8229600" cy="4525963"/>
          </a:xfrm>
        </p:spPr>
        <p:txBody>
          <a:bodyPr/>
          <a:lstStyle/>
          <a:p>
            <a:r>
              <a:rPr lang="en-US" dirty="0">
                <a:effectLst/>
              </a:rPr>
              <a:t> </a:t>
            </a:r>
            <a:r>
              <a:rPr lang="en-US" b="1" baseline="30000" dirty="0">
                <a:effectLst/>
              </a:rPr>
              <a:t>	</a:t>
            </a:r>
            <a:r>
              <a:rPr lang="en-US" dirty="0" smtClean="0">
                <a:effectLst/>
              </a:rPr>
              <a:t>I </a:t>
            </a:r>
            <a:r>
              <a:rPr lang="en-US" dirty="0">
                <a:effectLst/>
              </a:rPr>
              <a:t>am going to send you what my Father has promised; but </a:t>
            </a:r>
            <a:r>
              <a:rPr lang="en-US" dirty="0">
                <a:solidFill>
                  <a:srgbClr val="FFFF00"/>
                </a:solidFill>
                <a:effectLst/>
              </a:rPr>
              <a:t>stay</a:t>
            </a:r>
            <a:r>
              <a:rPr lang="en-US" dirty="0">
                <a:effectLst/>
              </a:rPr>
              <a:t> in the city until you have been clothed with power from on high.”</a:t>
            </a:r>
            <a:endParaRPr lang="en-US" dirty="0"/>
          </a:p>
        </p:txBody>
      </p:sp>
    </p:spTree>
    <p:extLst>
      <p:ext uri="{BB962C8B-B14F-4D97-AF65-F5344CB8AC3E}">
        <p14:creationId xmlns:p14="http://schemas.microsoft.com/office/powerpoint/2010/main" val="2891083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P</a:t>
            </a:r>
            <a:r>
              <a:rPr lang="en-US" b="0" dirty="0" smtClean="0">
                <a:solidFill>
                  <a:schemeClr val="bg1"/>
                </a:solidFill>
              </a:rPr>
              <a:t>urpose = dynamic witnesses</a:t>
            </a:r>
            <a:endParaRPr lang="en-US" b="0" dirty="0">
              <a:solidFill>
                <a:schemeClr val="bg1"/>
              </a:solidFill>
            </a:endParaRPr>
          </a:p>
        </p:txBody>
      </p:sp>
      <p:sp>
        <p:nvSpPr>
          <p:cNvPr id="3" name="Content Placeholder 2"/>
          <p:cNvSpPr>
            <a:spLocks noGrp="1"/>
          </p:cNvSpPr>
          <p:nvPr>
            <p:ph idx="1"/>
          </p:nvPr>
        </p:nvSpPr>
        <p:spPr>
          <a:xfrm>
            <a:off x="457200" y="1600200"/>
            <a:ext cx="8229600" cy="4525963"/>
          </a:xfrm>
        </p:spPr>
        <p:txBody>
          <a:bodyPr/>
          <a:lstStyle/>
          <a:p>
            <a:r>
              <a:rPr lang="en-US" b="0" dirty="0" smtClean="0">
                <a:solidFill>
                  <a:schemeClr val="bg1"/>
                </a:solidFill>
              </a:rPr>
              <a:t>	Acts 1:8	 </a:t>
            </a:r>
          </a:p>
          <a:p>
            <a:r>
              <a:rPr lang="en-US" dirty="0" smtClean="0"/>
              <a:t>    </a:t>
            </a:r>
            <a:r>
              <a:rPr lang="en-US" b="0" dirty="0" smtClean="0">
                <a:solidFill>
                  <a:schemeClr val="bg1"/>
                </a:solidFill>
              </a:rPr>
              <a:t>But you will receive </a:t>
            </a:r>
            <a:r>
              <a:rPr lang="en-US" b="0" dirty="0" smtClean="0">
                <a:solidFill>
                  <a:srgbClr val="FFFF00"/>
                </a:solidFill>
              </a:rPr>
              <a:t>power</a:t>
            </a:r>
            <a:r>
              <a:rPr lang="en-US" b="0" dirty="0" smtClean="0">
                <a:solidFill>
                  <a:schemeClr val="bg1"/>
                </a:solidFill>
              </a:rPr>
              <a:t> when the Holy Spirit comes on you; and you will be My </a:t>
            </a:r>
            <a:r>
              <a:rPr lang="en-US" b="0" dirty="0" smtClean="0">
                <a:solidFill>
                  <a:srgbClr val="FFFF00"/>
                </a:solidFill>
              </a:rPr>
              <a:t>witnesses</a:t>
            </a:r>
            <a:r>
              <a:rPr lang="en-US" b="0" dirty="0" smtClean="0">
                <a:solidFill>
                  <a:schemeClr val="bg1"/>
                </a:solidFill>
              </a:rPr>
              <a:t> in Jerusalem, and in all Judea and Samaria, and to the ends of the earth.</a:t>
            </a:r>
            <a:endParaRPr lang="en-US" b="0" dirty="0">
              <a:solidFill>
                <a:schemeClr val="bg1"/>
              </a:solidFill>
            </a:endParaRPr>
          </a:p>
        </p:txBody>
      </p:sp>
      <p:sp>
        <p:nvSpPr>
          <p:cNvPr id="4" name="TextBox 3"/>
          <p:cNvSpPr txBox="1"/>
          <p:nvPr/>
        </p:nvSpPr>
        <p:spPr>
          <a:xfrm>
            <a:off x="838200" y="5054025"/>
            <a:ext cx="7467600" cy="584775"/>
          </a:xfrm>
          <a:prstGeom prst="rect">
            <a:avLst/>
          </a:prstGeom>
          <a:noFill/>
        </p:spPr>
        <p:txBody>
          <a:bodyPr wrap="square" rtlCol="0">
            <a:spAutoFit/>
          </a:bodyPr>
          <a:lstStyle/>
          <a:p>
            <a:r>
              <a:rPr lang="en-US" sz="3200" dirty="0" smtClean="0">
                <a:solidFill>
                  <a:srgbClr val="FFFF00"/>
                </a:solidFill>
              </a:rPr>
              <a:t>Power</a:t>
            </a:r>
            <a:r>
              <a:rPr lang="en-US" sz="3200" dirty="0" smtClean="0">
                <a:solidFill>
                  <a:schemeClr val="bg1"/>
                </a:solidFill>
              </a:rPr>
              <a:t> = </a:t>
            </a:r>
            <a:r>
              <a:rPr lang="en-US" sz="3200" i="1" dirty="0" err="1" smtClean="0">
                <a:solidFill>
                  <a:schemeClr val="bg1"/>
                </a:solidFill>
              </a:rPr>
              <a:t>dunamis</a:t>
            </a:r>
            <a:r>
              <a:rPr lang="en-US" sz="3200" dirty="0" smtClean="0">
                <a:solidFill>
                  <a:schemeClr val="bg1"/>
                </a:solidFill>
              </a:rPr>
              <a:t> = inherent power/ability</a:t>
            </a:r>
            <a:endParaRPr lang="en-US"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2" descr="http://areopagus1.files.wordpress.com/2007/10/dynamite_1.jpg"/>
          <p:cNvPicPr>
            <a:picLocks noChangeAspect="1" noChangeArrowheads="1"/>
          </p:cNvPicPr>
          <p:nvPr/>
        </p:nvPicPr>
        <p:blipFill>
          <a:blip r:embed="rId2" cstate="print"/>
          <a:srcRect/>
          <a:stretch>
            <a:fillRect/>
          </a:stretch>
        </p:blipFill>
        <p:spPr bwMode="auto">
          <a:xfrm>
            <a:off x="2590800" y="0"/>
            <a:ext cx="6781800" cy="6781800"/>
          </a:xfrm>
          <a:prstGeom prst="rect">
            <a:avLst/>
          </a:prstGeom>
          <a:noFill/>
        </p:spPr>
      </p:pic>
      <p:pic>
        <p:nvPicPr>
          <p:cNvPr id="31748" name="Picture 4" descr="http://www.tailored.com.au/uploaded_images/surprised-797047.jpg"/>
          <p:cNvPicPr>
            <a:picLocks noChangeAspect="1" noChangeArrowheads="1"/>
          </p:cNvPicPr>
          <p:nvPr/>
        </p:nvPicPr>
        <p:blipFill>
          <a:blip r:embed="rId3" cstate="print"/>
          <a:srcRect l="19298" t="10416"/>
          <a:stretch>
            <a:fillRect/>
          </a:stretch>
        </p:blipFill>
        <p:spPr bwMode="auto">
          <a:xfrm>
            <a:off x="0" y="4267200"/>
            <a:ext cx="3505200" cy="25908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P</a:t>
            </a:r>
            <a:r>
              <a:rPr lang="en-US" b="0" dirty="0" smtClean="0">
                <a:solidFill>
                  <a:schemeClr val="bg1"/>
                </a:solidFill>
              </a:rPr>
              <a:t>urpose = dynamic witnesses</a:t>
            </a:r>
            <a:endParaRPr lang="en-US" b="0" dirty="0">
              <a:solidFill>
                <a:schemeClr val="bg1"/>
              </a:solidFill>
            </a:endParaRPr>
          </a:p>
        </p:txBody>
      </p:sp>
      <p:sp>
        <p:nvSpPr>
          <p:cNvPr id="3" name="Content Placeholder 2"/>
          <p:cNvSpPr>
            <a:spLocks noGrp="1"/>
          </p:cNvSpPr>
          <p:nvPr>
            <p:ph idx="1"/>
          </p:nvPr>
        </p:nvSpPr>
        <p:spPr>
          <a:xfrm>
            <a:off x="457200" y="1600200"/>
            <a:ext cx="8229600" cy="4525963"/>
          </a:xfrm>
        </p:spPr>
        <p:txBody>
          <a:bodyPr/>
          <a:lstStyle/>
          <a:p>
            <a:r>
              <a:rPr lang="en-US" b="0" dirty="0" smtClean="0">
                <a:solidFill>
                  <a:schemeClr val="bg1"/>
                </a:solidFill>
              </a:rPr>
              <a:t>	Acts 1:8	 </a:t>
            </a:r>
          </a:p>
          <a:p>
            <a:r>
              <a:rPr lang="en-US" dirty="0" smtClean="0"/>
              <a:t>    </a:t>
            </a:r>
            <a:r>
              <a:rPr lang="en-US" b="0" dirty="0" smtClean="0">
                <a:solidFill>
                  <a:schemeClr val="bg1"/>
                </a:solidFill>
              </a:rPr>
              <a:t>But you will receive </a:t>
            </a:r>
            <a:r>
              <a:rPr lang="en-US" b="0" dirty="0" smtClean="0">
                <a:solidFill>
                  <a:srgbClr val="FFFF00"/>
                </a:solidFill>
              </a:rPr>
              <a:t>power</a:t>
            </a:r>
            <a:r>
              <a:rPr lang="en-US" b="0" dirty="0" smtClean="0">
                <a:solidFill>
                  <a:schemeClr val="bg1"/>
                </a:solidFill>
              </a:rPr>
              <a:t> when the Holy Spirit comes on you; and you will be My </a:t>
            </a:r>
            <a:r>
              <a:rPr lang="en-US" b="0" dirty="0" smtClean="0">
                <a:solidFill>
                  <a:srgbClr val="FFFF00"/>
                </a:solidFill>
              </a:rPr>
              <a:t>witnesses</a:t>
            </a:r>
            <a:r>
              <a:rPr lang="en-US" b="0" dirty="0" smtClean="0">
                <a:solidFill>
                  <a:schemeClr val="bg1"/>
                </a:solidFill>
              </a:rPr>
              <a:t> in Jerusalem, and in all Judea and Samaria, and to the ends of the earth.</a:t>
            </a:r>
            <a:endParaRPr lang="en-US" b="0" dirty="0">
              <a:solidFill>
                <a:schemeClr val="bg1"/>
              </a:solidFill>
            </a:endParaRPr>
          </a:p>
        </p:txBody>
      </p:sp>
      <p:sp>
        <p:nvSpPr>
          <p:cNvPr id="5" name="TextBox 4"/>
          <p:cNvSpPr txBox="1"/>
          <p:nvPr/>
        </p:nvSpPr>
        <p:spPr>
          <a:xfrm>
            <a:off x="838200" y="5105400"/>
            <a:ext cx="7467600" cy="584775"/>
          </a:xfrm>
          <a:prstGeom prst="rect">
            <a:avLst/>
          </a:prstGeom>
          <a:noFill/>
        </p:spPr>
        <p:txBody>
          <a:bodyPr wrap="square" rtlCol="0">
            <a:spAutoFit/>
          </a:bodyPr>
          <a:lstStyle/>
          <a:p>
            <a:r>
              <a:rPr lang="en-US" sz="3200" dirty="0" smtClean="0">
                <a:solidFill>
                  <a:srgbClr val="FFFF00"/>
                </a:solidFill>
              </a:rPr>
              <a:t>Witnesses</a:t>
            </a:r>
            <a:r>
              <a:rPr lang="en-US" sz="3200" dirty="0" smtClean="0">
                <a:solidFill>
                  <a:schemeClr val="bg1"/>
                </a:solidFill>
              </a:rPr>
              <a:t> = </a:t>
            </a:r>
            <a:r>
              <a:rPr lang="en-US" sz="3200" i="1" dirty="0" err="1" smtClean="0">
                <a:solidFill>
                  <a:schemeClr val="bg1"/>
                </a:solidFill>
              </a:rPr>
              <a:t>martus</a:t>
            </a:r>
            <a:r>
              <a:rPr lang="en-US" sz="3200" dirty="0" smtClean="0">
                <a:solidFill>
                  <a:schemeClr val="bg1"/>
                </a:solidFill>
              </a:rPr>
              <a:t> = martyr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#1 = Acts 2:1-4</a:t>
            </a:r>
            <a:endParaRPr lang="en-US" dirty="0"/>
          </a:p>
        </p:txBody>
      </p:sp>
      <p:sp>
        <p:nvSpPr>
          <p:cNvPr id="3" name="Content Placeholder 2"/>
          <p:cNvSpPr>
            <a:spLocks noGrp="1"/>
          </p:cNvSpPr>
          <p:nvPr>
            <p:ph idx="1"/>
          </p:nvPr>
        </p:nvSpPr>
        <p:spPr/>
        <p:txBody>
          <a:bodyPr>
            <a:normAutofit/>
          </a:bodyPr>
          <a:lstStyle/>
          <a:p>
            <a:r>
              <a:rPr lang="en-US" dirty="0" smtClean="0"/>
              <a:t> 	When the day of Pentecost came, they were all together in one place.  Suddenly a sound like the blowing of a violent wind came from heaven and filled the whole house where they were sitting.   They saw what seemed to be tongues of fire that separated and came to rest on each of them.   All of them were filled with the Holy Spirit and began to speak in other tongues</a:t>
            </a:r>
            <a:r>
              <a:rPr lang="en-US" baseline="30000" dirty="0"/>
              <a:t> </a:t>
            </a:r>
            <a:r>
              <a:rPr lang="en-US" dirty="0" smtClean="0"/>
              <a:t>as the Spirit enabled them.</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#1 = Acts 2:1-4</a:t>
            </a:r>
            <a:endParaRPr lang="en-US" dirty="0"/>
          </a:p>
        </p:txBody>
      </p:sp>
      <p:sp>
        <p:nvSpPr>
          <p:cNvPr id="3" name="Content Placeholder 2"/>
          <p:cNvSpPr>
            <a:spLocks noGrp="1"/>
          </p:cNvSpPr>
          <p:nvPr>
            <p:ph idx="1"/>
          </p:nvPr>
        </p:nvSpPr>
        <p:spPr/>
        <p:txBody>
          <a:bodyPr>
            <a:normAutofit/>
          </a:bodyPr>
          <a:lstStyle/>
          <a:p>
            <a:r>
              <a:rPr lang="en-US" dirty="0" smtClean="0"/>
              <a:t> 	When the day of Pentecost came, they were all together in one place.  Suddenly a sound like the blowing of a violent </a:t>
            </a:r>
            <a:r>
              <a:rPr lang="en-US" dirty="0" smtClean="0">
                <a:solidFill>
                  <a:srgbClr val="FFFF00"/>
                </a:solidFill>
              </a:rPr>
              <a:t>wind</a:t>
            </a:r>
            <a:r>
              <a:rPr lang="en-US" dirty="0" smtClean="0"/>
              <a:t> came from heaven and filled the whole house where they were sitting.   They saw what seemed to be tongues of fire that separated and came to rest on each of them.   All of them were filled with the Holy Spirit and began to speak in other tongues</a:t>
            </a:r>
            <a:r>
              <a:rPr lang="en-US" baseline="30000" dirty="0"/>
              <a:t> </a:t>
            </a:r>
            <a:r>
              <a:rPr lang="en-US" dirty="0" smtClean="0"/>
              <a:t>as the Spirit enabled them.</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#1 = Acts 2:1-4</a:t>
            </a:r>
            <a:endParaRPr lang="en-US" dirty="0"/>
          </a:p>
        </p:txBody>
      </p:sp>
      <p:sp>
        <p:nvSpPr>
          <p:cNvPr id="3" name="Content Placeholder 2"/>
          <p:cNvSpPr>
            <a:spLocks noGrp="1"/>
          </p:cNvSpPr>
          <p:nvPr>
            <p:ph idx="1"/>
          </p:nvPr>
        </p:nvSpPr>
        <p:spPr/>
        <p:txBody>
          <a:bodyPr>
            <a:normAutofit/>
          </a:bodyPr>
          <a:lstStyle/>
          <a:p>
            <a:r>
              <a:rPr lang="en-US" dirty="0" smtClean="0"/>
              <a:t> 	When the day of Pentecost came, they were all together in one place.  Suddenly a sound like the blowing of a violent </a:t>
            </a:r>
            <a:r>
              <a:rPr lang="en-US" dirty="0" smtClean="0">
                <a:solidFill>
                  <a:srgbClr val="FFFF00"/>
                </a:solidFill>
              </a:rPr>
              <a:t>wind</a:t>
            </a:r>
            <a:r>
              <a:rPr lang="en-US" dirty="0" smtClean="0"/>
              <a:t> came from heaven and filled the whole house where they were sitting.   They saw what seemed to be tongues of </a:t>
            </a:r>
            <a:r>
              <a:rPr lang="en-US" dirty="0" smtClean="0">
                <a:solidFill>
                  <a:srgbClr val="FFFF00"/>
                </a:solidFill>
              </a:rPr>
              <a:t>fire</a:t>
            </a:r>
            <a:r>
              <a:rPr lang="en-US" dirty="0" smtClean="0"/>
              <a:t> that separated and came to rest on each of them.   All of them were filled with the Holy Spirit and began to speak in other tongues</a:t>
            </a:r>
            <a:r>
              <a:rPr lang="en-US" baseline="30000" dirty="0"/>
              <a:t> </a:t>
            </a:r>
            <a:r>
              <a:rPr lang="en-US" dirty="0" smtClean="0"/>
              <a:t>as the Spirit enabled them.</a:t>
            </a:r>
            <a:endParaRPr lang="en-US" dirty="0"/>
          </a:p>
        </p:txBody>
      </p:sp>
    </p:spTree>
    <p:extLst>
      <p:ext uri="{BB962C8B-B14F-4D97-AF65-F5344CB8AC3E}">
        <p14:creationId xmlns:p14="http://schemas.microsoft.com/office/powerpoint/2010/main" val="1837530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#1 = Acts 2:1-4</a:t>
            </a:r>
            <a:endParaRPr lang="en-US" dirty="0"/>
          </a:p>
        </p:txBody>
      </p:sp>
      <p:sp>
        <p:nvSpPr>
          <p:cNvPr id="3" name="Content Placeholder 2"/>
          <p:cNvSpPr>
            <a:spLocks noGrp="1"/>
          </p:cNvSpPr>
          <p:nvPr>
            <p:ph idx="1"/>
          </p:nvPr>
        </p:nvSpPr>
        <p:spPr/>
        <p:txBody>
          <a:bodyPr>
            <a:normAutofit/>
          </a:bodyPr>
          <a:lstStyle/>
          <a:p>
            <a:r>
              <a:rPr lang="en-US" dirty="0" smtClean="0"/>
              <a:t> 	When the day of Pentecost came, they were all together in one place.  Suddenly a sound like the blowing of a violent </a:t>
            </a:r>
            <a:r>
              <a:rPr lang="en-US" dirty="0" smtClean="0">
                <a:solidFill>
                  <a:srgbClr val="FFFF00"/>
                </a:solidFill>
              </a:rPr>
              <a:t>wind</a:t>
            </a:r>
            <a:r>
              <a:rPr lang="en-US" dirty="0" smtClean="0"/>
              <a:t> came from heaven and filled the whole house where they were sitting.   They saw what seemed to be tongues of </a:t>
            </a:r>
            <a:r>
              <a:rPr lang="en-US" dirty="0" smtClean="0">
                <a:solidFill>
                  <a:srgbClr val="FFFF00"/>
                </a:solidFill>
              </a:rPr>
              <a:t>fire</a:t>
            </a:r>
            <a:r>
              <a:rPr lang="en-US" dirty="0" smtClean="0"/>
              <a:t> that separated and came to rest on each of them.   All of them were filled with the Holy Spirit and began to </a:t>
            </a:r>
            <a:r>
              <a:rPr lang="en-US" dirty="0" smtClean="0">
                <a:solidFill>
                  <a:srgbClr val="FFFF00"/>
                </a:solidFill>
              </a:rPr>
              <a:t>speak in other tongues</a:t>
            </a:r>
            <a:r>
              <a:rPr lang="en-US" baseline="30000" dirty="0">
                <a:solidFill>
                  <a:srgbClr val="FFFF00"/>
                </a:solidFill>
              </a:rPr>
              <a:t> </a:t>
            </a:r>
            <a:r>
              <a:rPr lang="en-US" dirty="0" smtClean="0">
                <a:solidFill>
                  <a:srgbClr val="FFFF00"/>
                </a:solidFill>
              </a:rPr>
              <a:t>as the Spirit enabled them</a:t>
            </a:r>
            <a:r>
              <a:rPr lang="en-US" dirty="0" smtClean="0"/>
              <a:t>.</a:t>
            </a:r>
            <a:endParaRPr lang="en-US" dirty="0"/>
          </a:p>
        </p:txBody>
      </p:sp>
    </p:spTree>
    <p:extLst>
      <p:ext uri="{BB962C8B-B14F-4D97-AF65-F5344CB8AC3E}">
        <p14:creationId xmlns:p14="http://schemas.microsoft.com/office/powerpoint/2010/main" val="1837530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#2 = Acts 10:44-46</a:t>
            </a:r>
            <a:endParaRPr lang="en-US" dirty="0"/>
          </a:p>
        </p:txBody>
      </p:sp>
      <p:sp>
        <p:nvSpPr>
          <p:cNvPr id="3" name="Content Placeholder 2"/>
          <p:cNvSpPr>
            <a:spLocks noGrp="1"/>
          </p:cNvSpPr>
          <p:nvPr>
            <p:ph idx="1"/>
          </p:nvPr>
        </p:nvSpPr>
        <p:spPr/>
        <p:txBody>
          <a:bodyPr>
            <a:normAutofit/>
          </a:bodyPr>
          <a:lstStyle/>
          <a:p>
            <a:r>
              <a:rPr lang="en-US" dirty="0" smtClean="0"/>
              <a:t> 	While Peter was still speaking these words, the Holy Spirit came on all who heard the message. </a:t>
            </a:r>
            <a:r>
              <a:rPr lang="en-US" dirty="0"/>
              <a:t> </a:t>
            </a:r>
            <a:r>
              <a:rPr lang="en-US" dirty="0" smtClean="0"/>
              <a:t> The circumcised believers who had come with Peter were astonished that the </a:t>
            </a:r>
            <a:r>
              <a:rPr lang="en-US" dirty="0" smtClean="0">
                <a:solidFill>
                  <a:srgbClr val="FFFF00"/>
                </a:solidFill>
              </a:rPr>
              <a:t>gift </a:t>
            </a:r>
            <a:r>
              <a:rPr lang="en-US" dirty="0" smtClean="0"/>
              <a:t>of the Holy Spirit had been poured out even on the Gentiles. </a:t>
            </a:r>
            <a:r>
              <a:rPr lang="en-US" dirty="0"/>
              <a:t> </a:t>
            </a:r>
            <a:r>
              <a:rPr lang="en-US" dirty="0" smtClean="0"/>
              <a:t> For they heard them </a:t>
            </a:r>
            <a:r>
              <a:rPr lang="en-US" dirty="0" smtClean="0">
                <a:solidFill>
                  <a:srgbClr val="FFFF00"/>
                </a:solidFill>
              </a:rPr>
              <a:t>speaking in tongues</a:t>
            </a:r>
            <a:r>
              <a:rPr lang="en-US" baseline="30000" dirty="0">
                <a:solidFill>
                  <a:srgbClr val="FFFF00"/>
                </a:solidFill>
              </a:rPr>
              <a:t> </a:t>
            </a:r>
            <a:r>
              <a:rPr lang="en-US" dirty="0" smtClean="0"/>
              <a:t>and praising God.</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#3 = Acts 19:1-7</a:t>
            </a:r>
            <a:endParaRPr lang="en-US" dirty="0"/>
          </a:p>
        </p:txBody>
      </p:sp>
      <p:sp>
        <p:nvSpPr>
          <p:cNvPr id="3" name="Content Placeholder 2"/>
          <p:cNvSpPr>
            <a:spLocks noGrp="1"/>
          </p:cNvSpPr>
          <p:nvPr>
            <p:ph idx="1"/>
          </p:nvPr>
        </p:nvSpPr>
        <p:spPr>
          <a:xfrm>
            <a:off x="457200" y="1447800"/>
            <a:ext cx="8229600" cy="5029200"/>
          </a:xfrm>
        </p:spPr>
        <p:txBody>
          <a:bodyPr>
            <a:normAutofit fontScale="62500" lnSpcReduction="20000"/>
          </a:bodyPr>
          <a:lstStyle/>
          <a:p>
            <a:r>
              <a:rPr lang="en-US" dirty="0" smtClean="0"/>
              <a:t> 		</a:t>
            </a:r>
            <a:r>
              <a:rPr lang="en-US" sz="4200" dirty="0" smtClean="0"/>
              <a:t>While </a:t>
            </a:r>
            <a:r>
              <a:rPr lang="en-US" sz="4200" dirty="0" err="1" smtClean="0"/>
              <a:t>Apollos</a:t>
            </a:r>
            <a:r>
              <a:rPr lang="en-US" sz="4200" dirty="0" smtClean="0"/>
              <a:t> was at Corinth, Paul took the road through the interior and arrived at Ephesus. There he found some disciples and asked them, "Did you receive the Holy Spirit when</a:t>
            </a:r>
            <a:r>
              <a:rPr lang="en-US" sz="4200" baseline="30000" dirty="0"/>
              <a:t> </a:t>
            </a:r>
            <a:r>
              <a:rPr lang="en-US" sz="4200" dirty="0" smtClean="0"/>
              <a:t>you believed?" </a:t>
            </a:r>
            <a:br>
              <a:rPr lang="en-US" sz="4200" dirty="0" smtClean="0"/>
            </a:br>
            <a:r>
              <a:rPr lang="en-US" sz="4200" dirty="0" smtClean="0"/>
              <a:t>      They answered, "No, we have not even heard that there is a Holy Spirit."   So Paul asked, "Then what baptism did you receive?" </a:t>
            </a:r>
            <a:br>
              <a:rPr lang="en-US" sz="4200" dirty="0" smtClean="0"/>
            </a:br>
            <a:r>
              <a:rPr lang="en-US" sz="4200" dirty="0" smtClean="0"/>
              <a:t>      "John's baptism," they replied. </a:t>
            </a:r>
          </a:p>
          <a:p>
            <a:r>
              <a:rPr lang="en-US" sz="4200" dirty="0" smtClean="0"/>
              <a:t> 	Paul said, "John's baptism was a baptism of repentance. He told the people to believe in the one coming after him, that is, in Jesus."  On hearing this, they were </a:t>
            </a:r>
            <a:r>
              <a:rPr lang="en-US" sz="4200" dirty="0" smtClean="0">
                <a:solidFill>
                  <a:srgbClr val="FFFF00"/>
                </a:solidFill>
              </a:rPr>
              <a:t>baptized into</a:t>
            </a:r>
            <a:r>
              <a:rPr lang="en-US" sz="4200" baseline="30000" dirty="0">
                <a:solidFill>
                  <a:srgbClr val="FFFF00"/>
                </a:solidFill>
              </a:rPr>
              <a:t> </a:t>
            </a:r>
            <a:r>
              <a:rPr lang="en-US" sz="4200" dirty="0" smtClean="0">
                <a:solidFill>
                  <a:srgbClr val="FFFF00"/>
                </a:solidFill>
              </a:rPr>
              <a:t>the name of the Lord Jesus.  </a:t>
            </a:r>
            <a:r>
              <a:rPr lang="en-US" sz="4200" dirty="0" smtClean="0"/>
              <a:t>When Paul placed his hands on them, the </a:t>
            </a:r>
            <a:r>
              <a:rPr lang="en-US" sz="4200" dirty="0" smtClean="0">
                <a:solidFill>
                  <a:srgbClr val="FFFF00"/>
                </a:solidFill>
              </a:rPr>
              <a:t>Holy Spirit came on them</a:t>
            </a:r>
            <a:r>
              <a:rPr lang="en-US" sz="4200" dirty="0" smtClean="0"/>
              <a:t>, and they </a:t>
            </a:r>
            <a:r>
              <a:rPr lang="en-US" sz="4200" dirty="0" smtClean="0">
                <a:solidFill>
                  <a:srgbClr val="FFFF00"/>
                </a:solidFill>
              </a:rPr>
              <a:t>spoke in tongues</a:t>
            </a:r>
            <a:r>
              <a:rPr lang="en-US" sz="4200" baseline="30000" dirty="0">
                <a:solidFill>
                  <a:srgbClr val="FFFF00"/>
                </a:solidFill>
              </a:rPr>
              <a:t> </a:t>
            </a:r>
            <a:r>
              <a:rPr lang="en-US" sz="4200" dirty="0" smtClean="0"/>
              <a:t>and prophesied.  There were about twelve men in all.</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36:26-28</a:t>
            </a:r>
            <a:endParaRPr lang="en-US" dirty="0"/>
          </a:p>
        </p:txBody>
      </p:sp>
      <p:sp>
        <p:nvSpPr>
          <p:cNvPr id="3" name="Content Placeholder 2"/>
          <p:cNvSpPr>
            <a:spLocks noGrp="1"/>
          </p:cNvSpPr>
          <p:nvPr>
            <p:ph idx="1"/>
          </p:nvPr>
        </p:nvSpPr>
        <p:spPr>
          <a:xfrm>
            <a:off x="304800" y="1600200"/>
            <a:ext cx="8382000" cy="4525963"/>
          </a:xfrm>
        </p:spPr>
        <p:txBody>
          <a:bodyPr/>
          <a:lstStyle/>
          <a:p>
            <a:r>
              <a:rPr lang="en-US" dirty="0" smtClean="0"/>
              <a:t>    I will give you a new heart and </a:t>
            </a:r>
            <a:r>
              <a:rPr lang="en-US" dirty="0" smtClean="0">
                <a:solidFill>
                  <a:srgbClr val="FFFF00"/>
                </a:solidFill>
              </a:rPr>
              <a:t>put a new spirit in you</a:t>
            </a:r>
            <a:r>
              <a:rPr lang="en-US" dirty="0" smtClean="0"/>
              <a:t>; I will remove from you your heart of stone and give you a heart of flesh.  And I will </a:t>
            </a:r>
            <a:r>
              <a:rPr lang="en-US" dirty="0" smtClean="0">
                <a:solidFill>
                  <a:srgbClr val="FFFF00"/>
                </a:solidFill>
              </a:rPr>
              <a:t>put My Spirit in you </a:t>
            </a:r>
            <a:r>
              <a:rPr lang="en-US" dirty="0" smtClean="0"/>
              <a:t>and move you to follow My decrees and be careful to keep My laws.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#4 = Acts 8:14-20</a:t>
            </a:r>
            <a:endParaRPr lang="en-US" dirty="0"/>
          </a:p>
        </p:txBody>
      </p:sp>
      <p:sp>
        <p:nvSpPr>
          <p:cNvPr id="3" name="Content Placeholder 2"/>
          <p:cNvSpPr>
            <a:spLocks noGrp="1"/>
          </p:cNvSpPr>
          <p:nvPr>
            <p:ph idx="1"/>
          </p:nvPr>
        </p:nvSpPr>
        <p:spPr>
          <a:xfrm>
            <a:off x="457200" y="1447800"/>
            <a:ext cx="8229600" cy="5029200"/>
          </a:xfrm>
        </p:spPr>
        <p:txBody>
          <a:bodyPr>
            <a:normAutofit fontScale="62500" lnSpcReduction="20000"/>
          </a:bodyPr>
          <a:lstStyle/>
          <a:p>
            <a:r>
              <a:rPr lang="en-US" dirty="0" smtClean="0"/>
              <a:t> 		</a:t>
            </a:r>
            <a:r>
              <a:rPr lang="en-US" sz="4200" dirty="0" smtClean="0"/>
              <a:t>When the apostles in Jerusalem heard that Samaria had </a:t>
            </a:r>
            <a:r>
              <a:rPr lang="en-US" sz="4200" dirty="0" smtClean="0">
                <a:solidFill>
                  <a:srgbClr val="FFFF00"/>
                </a:solidFill>
              </a:rPr>
              <a:t>accepted the word of God</a:t>
            </a:r>
            <a:r>
              <a:rPr lang="en-US" sz="4200" dirty="0" smtClean="0"/>
              <a:t>, they sent Peter and John to them. </a:t>
            </a:r>
            <a:r>
              <a:rPr lang="en-US" sz="4200" dirty="0"/>
              <a:t> </a:t>
            </a:r>
            <a:r>
              <a:rPr lang="en-US" sz="4200" dirty="0" smtClean="0"/>
              <a:t>When they arrived, they prayed for them that they might receive the Holy Spirit, because the Holy Spirit had not yet come </a:t>
            </a:r>
            <a:r>
              <a:rPr lang="en-US" sz="4200" dirty="0" smtClean="0">
                <a:solidFill>
                  <a:srgbClr val="FFFF00"/>
                </a:solidFill>
              </a:rPr>
              <a:t>upon</a:t>
            </a:r>
            <a:r>
              <a:rPr lang="en-US" sz="4200" dirty="0" smtClean="0"/>
              <a:t> any of them;</a:t>
            </a:r>
            <a:r>
              <a:rPr lang="en-US" sz="4200" dirty="0" smtClean="0">
                <a:solidFill>
                  <a:srgbClr val="FFFF00"/>
                </a:solidFill>
              </a:rPr>
              <a:t> they had simply been baptized into the name of the Lord Jesus</a:t>
            </a:r>
            <a:r>
              <a:rPr lang="en-US" sz="4200" dirty="0" smtClean="0"/>
              <a:t>.</a:t>
            </a:r>
            <a:r>
              <a:rPr lang="en-US" sz="4200" dirty="0" smtClean="0">
                <a:solidFill>
                  <a:srgbClr val="0000FF"/>
                </a:solidFill>
              </a:rPr>
              <a:t> </a:t>
            </a:r>
            <a:r>
              <a:rPr lang="en-US" sz="4200" dirty="0" smtClean="0"/>
              <a:t>Then Peter and John placed their hands on them, and they received the Holy Spirit. </a:t>
            </a:r>
          </a:p>
          <a:p>
            <a:r>
              <a:rPr lang="en-US" sz="4200" dirty="0" smtClean="0"/>
              <a:t> 		When Simon </a:t>
            </a:r>
            <a:r>
              <a:rPr lang="en-US" sz="4200" dirty="0" smtClean="0">
                <a:solidFill>
                  <a:srgbClr val="FFFF00"/>
                </a:solidFill>
              </a:rPr>
              <a:t>saw</a:t>
            </a:r>
            <a:r>
              <a:rPr lang="en-US" sz="4200" dirty="0" smtClean="0"/>
              <a:t> that the Spirit was given at the laying on of the apostles' hands, he offered them money and said, "Give me also this ability so that everyone on whom I lay my hands may receive the Holy Spirit." </a:t>
            </a:r>
          </a:p>
          <a:p>
            <a:r>
              <a:rPr lang="en-US" sz="4200" dirty="0" smtClean="0"/>
              <a:t> 		Peter answered: "May your money perish with you, because you thought you could buy the </a:t>
            </a:r>
            <a:r>
              <a:rPr lang="en-US" sz="4200" dirty="0" smtClean="0">
                <a:solidFill>
                  <a:srgbClr val="FFFF00"/>
                </a:solidFill>
              </a:rPr>
              <a:t>gift</a:t>
            </a:r>
            <a:r>
              <a:rPr lang="en-US" sz="4200" dirty="0" smtClean="0"/>
              <a:t> of God with money!</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 #5 = Acts 9:17-18</a:t>
            </a:r>
            <a:endParaRPr lang="en-US" dirty="0"/>
          </a:p>
        </p:txBody>
      </p:sp>
      <p:sp>
        <p:nvSpPr>
          <p:cNvPr id="3" name="Content Placeholder 2"/>
          <p:cNvSpPr>
            <a:spLocks noGrp="1"/>
          </p:cNvSpPr>
          <p:nvPr>
            <p:ph idx="1"/>
          </p:nvPr>
        </p:nvSpPr>
        <p:spPr/>
        <p:txBody>
          <a:bodyPr>
            <a:normAutofit/>
          </a:bodyPr>
          <a:lstStyle/>
          <a:p>
            <a:r>
              <a:rPr lang="en-US" dirty="0" smtClean="0"/>
              <a:t> 	</a:t>
            </a:r>
            <a:r>
              <a:rPr lang="en-US" sz="2800" dirty="0" smtClean="0"/>
              <a:t>Then Ananias went to the house and entered it. Placing his hands on Saul, he said, "Brother Saul, the Lord—Jesus, who appeared to you on the road as you were coming here—has sent me so that you may see again and be </a:t>
            </a:r>
            <a:r>
              <a:rPr lang="en-US" sz="2800" dirty="0" smtClean="0">
                <a:solidFill>
                  <a:srgbClr val="FFFF00"/>
                </a:solidFill>
              </a:rPr>
              <a:t>filled with the Holy Spirit</a:t>
            </a:r>
            <a:r>
              <a:rPr lang="en-US" sz="2800" dirty="0" smtClean="0"/>
              <a:t>." Immediately, something like scales fell from Saul's eyes, and he could see again. He got up and was baptized, and after taking some food, he regained his strength.</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Apostle Paul</a:t>
            </a:r>
            <a:endParaRPr lang="en-US" dirty="0"/>
          </a:p>
        </p:txBody>
      </p:sp>
      <p:sp>
        <p:nvSpPr>
          <p:cNvPr id="3" name="Content Placeholder 2"/>
          <p:cNvSpPr>
            <a:spLocks noGrp="1"/>
          </p:cNvSpPr>
          <p:nvPr>
            <p:ph idx="1"/>
          </p:nvPr>
        </p:nvSpPr>
        <p:spPr/>
        <p:txBody>
          <a:bodyPr>
            <a:normAutofit/>
          </a:bodyPr>
          <a:lstStyle/>
          <a:p>
            <a:r>
              <a:rPr lang="en-US" dirty="0" smtClean="0"/>
              <a:t> 	</a:t>
            </a:r>
            <a:r>
              <a:rPr lang="en-US" sz="2800" dirty="0" smtClean="0"/>
              <a:t> Acts 2:4  All of them were </a:t>
            </a:r>
            <a:r>
              <a:rPr lang="en-US" sz="2800" dirty="0" smtClean="0">
                <a:solidFill>
                  <a:srgbClr val="FFFF00"/>
                </a:solidFill>
              </a:rPr>
              <a:t>filled with the Holy Spirit </a:t>
            </a:r>
            <a:r>
              <a:rPr lang="en-US" sz="2800" dirty="0" smtClean="0"/>
              <a:t>and began to </a:t>
            </a:r>
            <a:r>
              <a:rPr lang="en-US" sz="2800" dirty="0" smtClean="0">
                <a:solidFill>
                  <a:srgbClr val="FFFF00"/>
                </a:solidFill>
              </a:rPr>
              <a:t>speak in other tongues</a:t>
            </a:r>
            <a:r>
              <a:rPr lang="en-US" sz="2800" baseline="30000" dirty="0" smtClean="0">
                <a:solidFill>
                  <a:srgbClr val="FFFF00"/>
                </a:solidFill>
              </a:rPr>
              <a:t> </a:t>
            </a:r>
            <a:r>
              <a:rPr lang="en-US" sz="2800" dirty="0" smtClean="0"/>
              <a:t>as the Spirit enabled them.</a:t>
            </a:r>
          </a:p>
          <a:p>
            <a:endParaRPr lang="en-US" sz="2800" dirty="0"/>
          </a:p>
          <a:p>
            <a:r>
              <a:rPr lang="en-US" sz="2800" dirty="0" smtClean="0">
                <a:effectLst>
                  <a:outerShdw blurRad="38100" dist="38100" dir="2700000" algn="tl">
                    <a:srgbClr val="000000">
                      <a:alpha val="43137"/>
                    </a:srgbClr>
                  </a:outerShdw>
                </a:effectLst>
              </a:rPr>
              <a:t>	1 Cor. 14:18  I thank God that </a:t>
            </a:r>
            <a:r>
              <a:rPr lang="en-US" sz="2800" dirty="0" smtClean="0">
                <a:solidFill>
                  <a:srgbClr val="FFFF00"/>
                </a:solidFill>
                <a:effectLst>
                  <a:outerShdw blurRad="38100" dist="38100" dir="2700000" algn="tl">
                    <a:srgbClr val="000000">
                      <a:alpha val="43137"/>
                    </a:srgbClr>
                  </a:outerShdw>
                </a:effectLst>
              </a:rPr>
              <a:t>I speak in tongues </a:t>
            </a:r>
            <a:r>
              <a:rPr lang="en-US" sz="2800" dirty="0" smtClean="0">
                <a:effectLst>
                  <a:outerShdw blurRad="38100" dist="38100" dir="2700000" algn="tl">
                    <a:srgbClr val="000000">
                      <a:alpha val="43137"/>
                    </a:srgbClr>
                  </a:outerShdw>
                </a:effectLst>
              </a:rPr>
              <a:t>more than all of you.</a:t>
            </a:r>
          </a:p>
          <a:p>
            <a:endParaRPr lang="en-US" sz="2800" dirty="0"/>
          </a:p>
          <a:p>
            <a:r>
              <a:rPr lang="en-US" sz="2800" dirty="0" smtClean="0"/>
              <a:t>	1 Cor. 14:39  Therefore, my brothers, be eager to prophesy, and </a:t>
            </a:r>
            <a:r>
              <a:rPr lang="en-US" sz="2800" dirty="0" smtClean="0">
                <a:solidFill>
                  <a:srgbClr val="FFFF00"/>
                </a:solidFill>
              </a:rPr>
              <a:t>do not forbid speaking in tongues. </a:t>
            </a:r>
          </a:p>
          <a:p>
            <a:endParaRPr lang="en-US" sz="2800" dirty="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rPr>
              <a:t>Tongues = initial physical evidence</a:t>
            </a:r>
            <a:endParaRPr lang="en-US" dirty="0">
              <a:latin typeface="+mn-lt"/>
            </a:endParaRPr>
          </a:p>
        </p:txBody>
      </p:sp>
      <p:sp>
        <p:nvSpPr>
          <p:cNvPr id="3" name="Content Placeholder 2"/>
          <p:cNvSpPr>
            <a:spLocks noGrp="1"/>
          </p:cNvSpPr>
          <p:nvPr>
            <p:ph idx="1"/>
          </p:nvPr>
        </p:nvSpPr>
        <p:spPr/>
        <p:txBody>
          <a:bodyPr>
            <a:normAutofit/>
          </a:bodyPr>
          <a:lstStyle/>
          <a:p>
            <a:r>
              <a:rPr lang="en-US" dirty="0" smtClean="0"/>
              <a:t>	</a:t>
            </a:r>
            <a:r>
              <a:rPr lang="en-US" sz="2800" dirty="0" smtClean="0">
                <a:latin typeface="+mn-lt"/>
              </a:rPr>
              <a:t>Mark 16:17  </a:t>
            </a:r>
          </a:p>
          <a:p>
            <a:r>
              <a:rPr lang="en-US" sz="2800" dirty="0" smtClean="0"/>
              <a:t>    </a:t>
            </a:r>
            <a:r>
              <a:rPr lang="en-US" sz="2800" dirty="0" smtClean="0">
                <a:latin typeface="+mn-lt"/>
              </a:rPr>
              <a:t>“…And these signs will accompany those who believe: In My name they will drive out demons; </a:t>
            </a:r>
            <a:r>
              <a:rPr lang="en-US" sz="2800" dirty="0" smtClean="0">
                <a:solidFill>
                  <a:srgbClr val="FFFF00"/>
                </a:solidFill>
                <a:latin typeface="+mn-lt"/>
              </a:rPr>
              <a:t>they will speak in new tongues</a:t>
            </a:r>
            <a:r>
              <a:rPr lang="en-US" sz="2800" dirty="0" smtClean="0">
                <a:latin typeface="+mn-lt"/>
              </a:rPr>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 1:27-29</a:t>
            </a:r>
            <a:endParaRPr lang="en-US" dirty="0"/>
          </a:p>
        </p:txBody>
      </p:sp>
      <p:sp>
        <p:nvSpPr>
          <p:cNvPr id="3" name="Content Placeholder 2"/>
          <p:cNvSpPr>
            <a:spLocks noGrp="1"/>
          </p:cNvSpPr>
          <p:nvPr>
            <p:ph idx="1"/>
          </p:nvPr>
        </p:nvSpPr>
        <p:spPr/>
        <p:txBody>
          <a:bodyPr/>
          <a:lstStyle/>
          <a:p>
            <a:r>
              <a:rPr lang="en-US" baseline="30000" dirty="0" smtClean="0"/>
              <a:t>	</a:t>
            </a:r>
            <a:r>
              <a:rPr lang="en-US" dirty="0" smtClean="0"/>
              <a:t>But God chose the </a:t>
            </a:r>
            <a:r>
              <a:rPr lang="en-US" dirty="0" smtClean="0">
                <a:solidFill>
                  <a:srgbClr val="FFFF00"/>
                </a:solidFill>
              </a:rPr>
              <a:t>foolish</a:t>
            </a:r>
            <a:r>
              <a:rPr lang="en-US" dirty="0" smtClean="0"/>
              <a:t> things of the world to shame the wise; God chose the weak things of the world to shame the strong.  He chose the lowly things of this world and the despised things—and the things that are not—to nullify the things that are, </a:t>
            </a:r>
            <a:r>
              <a:rPr lang="en-US" dirty="0" smtClean="0">
                <a:solidFill>
                  <a:srgbClr val="FFFF00"/>
                </a:solidFill>
              </a:rPr>
              <a:t>so that no one may boast before Him.</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praying in tongues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	</a:t>
            </a:r>
            <a:r>
              <a:rPr lang="en-US" sz="3000" dirty="0" smtClean="0"/>
              <a:t>Romans 8:26-27  …the Spirit </a:t>
            </a:r>
            <a:r>
              <a:rPr lang="en-US" sz="3000" dirty="0" smtClean="0">
                <a:solidFill>
                  <a:srgbClr val="FFFF00"/>
                </a:solidFill>
              </a:rPr>
              <a:t>helps</a:t>
            </a:r>
            <a:r>
              <a:rPr lang="en-US" sz="3000" dirty="0" smtClean="0"/>
              <a:t> us in our weakness.     We do not know what we ought to pray for, but the Spirit Himself intercedes for us with groans that </a:t>
            </a:r>
            <a:r>
              <a:rPr lang="en-US" sz="3000" dirty="0" smtClean="0">
                <a:solidFill>
                  <a:srgbClr val="FFFF00"/>
                </a:solidFill>
              </a:rPr>
              <a:t>words cannot express. </a:t>
            </a:r>
            <a:r>
              <a:rPr lang="en-US" sz="3000" dirty="0" smtClean="0"/>
              <a:t> And He who searches our hearts knows the mind of the Spirit, because the Spirit </a:t>
            </a:r>
            <a:r>
              <a:rPr lang="en-US" sz="3000" dirty="0" smtClean="0">
                <a:solidFill>
                  <a:srgbClr val="FFFF00"/>
                </a:solidFill>
              </a:rPr>
              <a:t>intercedes</a:t>
            </a:r>
            <a:r>
              <a:rPr lang="en-US" sz="3000" dirty="0" smtClean="0"/>
              <a:t> for the saints in </a:t>
            </a:r>
            <a:r>
              <a:rPr lang="en-US" sz="3000" dirty="0" smtClean="0">
                <a:solidFill>
                  <a:srgbClr val="FFFF00"/>
                </a:solidFill>
              </a:rPr>
              <a:t>accordance with God’s will</a:t>
            </a:r>
            <a:r>
              <a:rPr lang="en-US" sz="3000" dirty="0" smtClean="0"/>
              <a:t>.</a:t>
            </a:r>
          </a:p>
          <a:p>
            <a:endParaRPr lang="en-US" sz="3000" dirty="0" smtClean="0"/>
          </a:p>
          <a:p>
            <a:r>
              <a:rPr lang="en-US" sz="3000" dirty="0" smtClean="0"/>
              <a:t>	1 Cor. 14:4  He who speaks in a tongue </a:t>
            </a:r>
            <a:r>
              <a:rPr lang="en-US" sz="3000" dirty="0" smtClean="0">
                <a:solidFill>
                  <a:srgbClr val="FFFF00"/>
                </a:solidFill>
              </a:rPr>
              <a:t>edifies</a:t>
            </a:r>
            <a:r>
              <a:rPr lang="en-US" sz="3000" dirty="0" smtClean="0"/>
              <a:t> himself…	</a:t>
            </a:r>
          </a:p>
          <a:p>
            <a:endParaRPr lang="en-US" sz="38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praying in tongues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sz="3800" dirty="0" smtClean="0"/>
              <a:t>   </a:t>
            </a:r>
            <a:r>
              <a:rPr lang="en-US" sz="2800" dirty="0" smtClean="0"/>
              <a:t>Jude 20  “But you, dear friends, build yourselves up in your most holy faith and </a:t>
            </a:r>
            <a:r>
              <a:rPr lang="en-US" sz="2800" dirty="0" smtClean="0">
                <a:solidFill>
                  <a:srgbClr val="FFFF00"/>
                </a:solidFill>
              </a:rPr>
              <a:t>pray in the Holy Spirit</a:t>
            </a:r>
            <a:r>
              <a:rPr lang="en-US" sz="2800" dirty="0" smtClean="0"/>
              <a:t>.”</a:t>
            </a:r>
          </a:p>
          <a:p>
            <a:r>
              <a:rPr lang="en-US" sz="2800" dirty="0" smtClean="0"/>
              <a:t>	</a:t>
            </a:r>
          </a:p>
          <a:p>
            <a:r>
              <a:rPr lang="en-US" sz="2800" dirty="0" smtClean="0"/>
              <a:t>     Ephesians 6:18   And </a:t>
            </a:r>
            <a:r>
              <a:rPr lang="en-US" sz="2800" dirty="0" smtClean="0">
                <a:solidFill>
                  <a:srgbClr val="FFFF00"/>
                </a:solidFill>
              </a:rPr>
              <a:t>pray in the Spirit </a:t>
            </a:r>
            <a:r>
              <a:rPr lang="en-US" sz="2800" dirty="0" smtClean="0"/>
              <a:t>on all occasions with all kinds of prayers and requests.  </a:t>
            </a:r>
          </a:p>
          <a:p>
            <a:endParaRPr lang="en-US" dirty="0"/>
          </a:p>
        </p:txBody>
      </p:sp>
    </p:spTree>
    <p:extLst>
      <p:ext uri="{BB962C8B-B14F-4D97-AF65-F5344CB8AC3E}">
        <p14:creationId xmlns:p14="http://schemas.microsoft.com/office/powerpoint/2010/main" val="293000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gift is for all who desire it</a:t>
            </a:r>
            <a:endParaRPr lang="en-US" dirty="0"/>
          </a:p>
        </p:txBody>
      </p:sp>
      <p:sp>
        <p:nvSpPr>
          <p:cNvPr id="3" name="Content Placeholder 2"/>
          <p:cNvSpPr>
            <a:spLocks noGrp="1"/>
          </p:cNvSpPr>
          <p:nvPr>
            <p:ph idx="1"/>
          </p:nvPr>
        </p:nvSpPr>
        <p:spPr/>
        <p:txBody>
          <a:bodyPr/>
          <a:lstStyle/>
          <a:p>
            <a:r>
              <a:rPr lang="en-US" dirty="0" smtClean="0"/>
              <a:t>	Acts 2:17-18  </a:t>
            </a:r>
          </a:p>
          <a:p>
            <a:r>
              <a:rPr lang="en-US" dirty="0" smtClean="0"/>
              <a:t>    In the last days, God says, “I will </a:t>
            </a:r>
            <a:r>
              <a:rPr lang="en-US" dirty="0" smtClean="0">
                <a:solidFill>
                  <a:srgbClr val="FFFF00"/>
                </a:solidFill>
              </a:rPr>
              <a:t>pour out My Spirit</a:t>
            </a:r>
            <a:r>
              <a:rPr lang="en-US" dirty="0" smtClean="0"/>
              <a:t> on </a:t>
            </a:r>
            <a:r>
              <a:rPr lang="en-US" dirty="0" smtClean="0">
                <a:solidFill>
                  <a:srgbClr val="FFFF00"/>
                </a:solidFill>
              </a:rPr>
              <a:t>all</a:t>
            </a:r>
            <a:r>
              <a:rPr lang="en-US" dirty="0" smtClean="0"/>
              <a:t> people.  Your sons and daughters will prophesy, your </a:t>
            </a:r>
            <a:r>
              <a:rPr lang="en-US" dirty="0" smtClean="0">
                <a:solidFill>
                  <a:srgbClr val="FFFF00"/>
                </a:solidFill>
              </a:rPr>
              <a:t>young</a:t>
            </a:r>
            <a:r>
              <a:rPr lang="en-US" dirty="0" smtClean="0"/>
              <a:t> men will see visions, your </a:t>
            </a:r>
            <a:r>
              <a:rPr lang="en-US" dirty="0" smtClean="0">
                <a:solidFill>
                  <a:srgbClr val="FFFF00"/>
                </a:solidFill>
              </a:rPr>
              <a:t>old</a:t>
            </a:r>
            <a:r>
              <a:rPr lang="en-US" dirty="0" smtClean="0"/>
              <a:t> men will dream dreams.  Even on My servants, </a:t>
            </a:r>
            <a:r>
              <a:rPr lang="en-US" dirty="0" smtClean="0">
                <a:solidFill>
                  <a:srgbClr val="FFFF00"/>
                </a:solidFill>
              </a:rPr>
              <a:t>both men and women</a:t>
            </a:r>
            <a:r>
              <a:rPr lang="en-US" dirty="0" smtClean="0"/>
              <a:t>, I will pour out My Spirit in those days, and they will prophesy.”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11:11-13</a:t>
            </a:r>
            <a:endParaRPr lang="en-US" dirty="0"/>
          </a:p>
        </p:txBody>
      </p:sp>
      <p:sp>
        <p:nvSpPr>
          <p:cNvPr id="3" name="Content Placeholder 2"/>
          <p:cNvSpPr>
            <a:spLocks noGrp="1"/>
          </p:cNvSpPr>
          <p:nvPr>
            <p:ph idx="1"/>
          </p:nvPr>
        </p:nvSpPr>
        <p:spPr/>
        <p:txBody>
          <a:bodyPr/>
          <a:lstStyle/>
          <a:p>
            <a:r>
              <a:rPr lang="en-US" dirty="0" smtClean="0"/>
              <a:t> 	"Which of you fathers, if your son asks for</a:t>
            </a:r>
            <a:r>
              <a:rPr lang="en-US" baseline="30000" dirty="0" smtClean="0"/>
              <a:t> </a:t>
            </a:r>
            <a:r>
              <a:rPr lang="en-US" dirty="0" smtClean="0"/>
              <a:t>a fish, will give him a snake instead?  Or if he asks for an egg, will give him a scorpion?  If you then, though you are evil, know how to give good </a:t>
            </a:r>
            <a:r>
              <a:rPr lang="en-US" dirty="0" smtClean="0">
                <a:solidFill>
                  <a:srgbClr val="FFFF00"/>
                </a:solidFill>
              </a:rPr>
              <a:t>gifts</a:t>
            </a:r>
            <a:r>
              <a:rPr lang="en-US" dirty="0" smtClean="0"/>
              <a:t> to your children, how much more will your Father in heaven </a:t>
            </a:r>
            <a:r>
              <a:rPr lang="en-US" dirty="0" smtClean="0">
                <a:solidFill>
                  <a:srgbClr val="FFFF00"/>
                </a:solidFill>
              </a:rPr>
              <a:t>give the Holy Spirit </a:t>
            </a:r>
            <a:r>
              <a:rPr lang="en-US" dirty="0" smtClean="0"/>
              <a:t>to those who </a:t>
            </a:r>
            <a:r>
              <a:rPr lang="en-US" dirty="0" smtClean="0">
                <a:solidFill>
                  <a:srgbClr val="FFFF00"/>
                </a:solidFill>
              </a:rPr>
              <a:t>ask</a:t>
            </a:r>
            <a:r>
              <a:rPr lang="en-US" dirty="0" smtClean="0"/>
              <a:t> Him!"</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Shao Hung Bible.jpg"/>
          <p:cNvPicPr>
            <a:picLocks noChangeAspect="1"/>
          </p:cNvPicPr>
          <p:nvPr/>
        </p:nvPicPr>
        <p:blipFill rotWithShape="1">
          <a:blip r:embed="rId2" cstate="print"/>
          <a:srcRect l="20647" t="13333" r="3372"/>
          <a:stretch/>
        </p:blipFill>
        <p:spPr>
          <a:xfrm>
            <a:off x="0" y="-63659"/>
            <a:ext cx="9144000" cy="69216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5181600" y="1888153"/>
            <a:ext cx="3886200" cy="4893647"/>
          </a:xfrm>
          <a:prstGeom prst="rect">
            <a:avLst/>
          </a:prstGeom>
        </p:spPr>
        <p:txBody>
          <a:bodyPr wrap="square">
            <a:spAutoFit/>
          </a:bodyPr>
          <a:lstStyle/>
          <a:p>
            <a:pPr lvl="0"/>
            <a:r>
              <a:rPr lang="en-US" sz="2400" b="1" dirty="0" smtClean="0">
                <a:solidFill>
                  <a:srgbClr val="000099"/>
                </a:solidFill>
              </a:rPr>
              <a:t>“Whoever believes in Me, as</a:t>
            </a:r>
            <a:r>
              <a:rPr lang="en-US" sz="2400" b="1" baseline="30000" dirty="0" smtClean="0">
                <a:solidFill>
                  <a:srgbClr val="000099"/>
                </a:solidFill>
              </a:rPr>
              <a:t> </a:t>
            </a:r>
            <a:r>
              <a:rPr lang="en-US" sz="2400" b="1" dirty="0" smtClean="0">
                <a:solidFill>
                  <a:srgbClr val="000099"/>
                </a:solidFill>
              </a:rPr>
              <a:t>the Scripture has said, streams of living water will flow from within him.  By    </a:t>
            </a:r>
          </a:p>
          <a:p>
            <a:pPr lvl="0"/>
            <a:r>
              <a:rPr lang="en-US" sz="2400" b="1" dirty="0" smtClean="0">
                <a:solidFill>
                  <a:srgbClr val="000099"/>
                </a:solidFill>
              </a:rPr>
              <a:t>       this He meant the Spirit, </a:t>
            </a:r>
          </a:p>
          <a:p>
            <a:pPr lvl="0"/>
            <a:r>
              <a:rPr lang="en-US" sz="2400" b="1" dirty="0" smtClean="0">
                <a:solidFill>
                  <a:srgbClr val="000099"/>
                </a:solidFill>
              </a:rPr>
              <a:t>                    whom those who                        </a:t>
            </a:r>
          </a:p>
          <a:p>
            <a:pPr lvl="0"/>
            <a:r>
              <a:rPr lang="en-US" sz="2400" b="1" dirty="0" smtClean="0">
                <a:solidFill>
                  <a:srgbClr val="000099"/>
                </a:solidFill>
              </a:rPr>
              <a:t>                         believed in Him  </a:t>
            </a:r>
          </a:p>
          <a:p>
            <a:pPr lvl="0"/>
            <a:r>
              <a:rPr lang="en-US" sz="2400" b="1" dirty="0" smtClean="0">
                <a:solidFill>
                  <a:srgbClr val="000099"/>
                </a:solidFill>
              </a:rPr>
              <a:t>                              were later to  </a:t>
            </a:r>
          </a:p>
          <a:p>
            <a:pPr lvl="0"/>
            <a:r>
              <a:rPr lang="en-US" sz="2400" b="1" dirty="0" smtClean="0">
                <a:solidFill>
                  <a:srgbClr val="000099"/>
                </a:solidFill>
              </a:rPr>
              <a:t>                                      receive.”</a:t>
            </a:r>
          </a:p>
          <a:p>
            <a:pPr lvl="0"/>
            <a:r>
              <a:rPr lang="en-US" sz="2400" b="1" dirty="0" smtClean="0">
                <a:solidFill>
                  <a:srgbClr val="000099"/>
                </a:solidFill>
              </a:rPr>
              <a:t>			</a:t>
            </a:r>
            <a:endParaRPr lang="en-US" sz="2000" b="1" dirty="0" smtClean="0">
              <a:solidFill>
                <a:srgbClr val="000099"/>
              </a:solidFill>
            </a:endParaRPr>
          </a:p>
          <a:p>
            <a:pPr lvl="0"/>
            <a:r>
              <a:rPr lang="en-US" sz="2400" b="1" dirty="0" smtClean="0">
                <a:solidFill>
                  <a:srgbClr val="000099"/>
                </a:solidFill>
              </a:rPr>
              <a:t>			—Jesus</a:t>
            </a:r>
          </a:p>
          <a:p>
            <a:pPr lvl="0" algn="r"/>
            <a:r>
              <a:rPr lang="en-US" b="1" dirty="0" smtClean="0">
                <a:solidFill>
                  <a:srgbClr val="000099"/>
                </a:solidFill>
              </a:rPr>
              <a:t>	    	         (John 7:38-39)</a:t>
            </a:r>
            <a:r>
              <a:rPr lang="en-US" sz="2400" b="1" dirty="0" smtClean="0">
                <a:solidFill>
                  <a:srgbClr val="000099"/>
                </a:solidFill>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want to receive His gift?</a:t>
            </a:r>
            <a:endParaRPr lang="en-US" dirty="0"/>
          </a:p>
        </p:txBody>
      </p:sp>
      <p:sp>
        <p:nvSpPr>
          <p:cNvPr id="3" name="Content Placeholder 2"/>
          <p:cNvSpPr>
            <a:spLocks noGrp="1"/>
          </p:cNvSpPr>
          <p:nvPr>
            <p:ph idx="1"/>
          </p:nvPr>
        </p:nvSpPr>
        <p:spPr>
          <a:xfrm>
            <a:off x="1676400" y="1600200"/>
            <a:ext cx="7010400" cy="4525963"/>
          </a:xfrm>
        </p:spPr>
        <p:txBody>
          <a:bodyPr/>
          <a:lstStyle/>
          <a:p>
            <a:pPr>
              <a:buFont typeface="Arial" pitchFamily="34" charset="0"/>
              <a:buChar char="•"/>
            </a:pPr>
            <a:r>
              <a:rPr lang="en-US" dirty="0" smtClean="0"/>
              <a:t>You can’t earn it!</a:t>
            </a:r>
          </a:p>
          <a:p>
            <a:pPr>
              <a:buFont typeface="Arial" pitchFamily="34" charset="0"/>
              <a:buChar char="•"/>
            </a:pPr>
            <a:r>
              <a:rPr lang="en-US" dirty="0" smtClean="0"/>
              <a:t>He will not force it on you!</a:t>
            </a:r>
          </a:p>
          <a:p>
            <a:pPr>
              <a:buFont typeface="Arial" pitchFamily="34" charset="0"/>
              <a:buChar char="•"/>
            </a:pPr>
            <a:r>
              <a:rPr lang="en-US" dirty="0" smtClean="0"/>
              <a:t>Come like a child, and receive</a:t>
            </a:r>
          </a:p>
          <a:p>
            <a:pPr>
              <a:buFont typeface="Arial" pitchFamily="34" charset="0"/>
              <a:buChar char="•"/>
            </a:pPr>
            <a:r>
              <a:rPr lang="en-US" dirty="0" smtClean="0"/>
              <a:t>Your job is to speak; His job is to turn it into a language that releases the Spirit within you!</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C:\Users\Owner\Desktop\hydrant.jpg"/>
          <p:cNvPicPr>
            <a:picLocks noChangeAspect="1" noChangeArrowheads="1"/>
          </p:cNvPicPr>
          <p:nvPr/>
        </p:nvPicPr>
        <p:blipFill>
          <a:blip r:embed="rId2" cstate="print"/>
          <a:srcRect r="11200"/>
          <a:stretch>
            <a:fillRect/>
          </a:stretch>
        </p:blipFill>
        <p:spPr bwMode="auto">
          <a:xfrm>
            <a:off x="-1" y="0"/>
            <a:ext cx="9144001" cy="6858000"/>
          </a:xfrm>
          <a:prstGeom prst="rect">
            <a:avLst/>
          </a:prstGeom>
          <a:noFill/>
        </p:spPr>
      </p:pic>
      <p:sp>
        <p:nvSpPr>
          <p:cNvPr id="3" name="Rectangle 2"/>
          <p:cNvSpPr/>
          <p:nvPr/>
        </p:nvSpPr>
        <p:spPr>
          <a:xfrm>
            <a:off x="5181600" y="1888153"/>
            <a:ext cx="3886200" cy="4893647"/>
          </a:xfrm>
          <a:prstGeom prst="rect">
            <a:avLst/>
          </a:prstGeom>
        </p:spPr>
        <p:txBody>
          <a:bodyPr wrap="square">
            <a:spAutoFit/>
          </a:bodyPr>
          <a:lstStyle/>
          <a:p>
            <a:pPr lvl="0"/>
            <a:r>
              <a:rPr lang="en-US" sz="2400" b="1" dirty="0" smtClean="0">
                <a:solidFill>
                  <a:srgbClr val="000099"/>
                </a:solidFill>
              </a:rPr>
              <a:t>“Whoever believes in Me, as</a:t>
            </a:r>
            <a:r>
              <a:rPr lang="en-US" sz="2400" b="1" baseline="30000" dirty="0" smtClean="0">
                <a:solidFill>
                  <a:srgbClr val="000099"/>
                </a:solidFill>
              </a:rPr>
              <a:t> </a:t>
            </a:r>
            <a:r>
              <a:rPr lang="en-US" sz="2400" b="1" dirty="0" smtClean="0">
                <a:solidFill>
                  <a:srgbClr val="000099"/>
                </a:solidFill>
              </a:rPr>
              <a:t>the Scripture has said, streams of living water will flow from within him.  By    </a:t>
            </a:r>
          </a:p>
          <a:p>
            <a:pPr lvl="0"/>
            <a:r>
              <a:rPr lang="en-US" sz="2400" b="1" dirty="0" smtClean="0">
                <a:solidFill>
                  <a:srgbClr val="000099"/>
                </a:solidFill>
              </a:rPr>
              <a:t>       this He meant the Spirit, </a:t>
            </a:r>
          </a:p>
          <a:p>
            <a:pPr lvl="0"/>
            <a:r>
              <a:rPr lang="en-US" sz="2400" b="1" dirty="0" smtClean="0">
                <a:solidFill>
                  <a:srgbClr val="000099"/>
                </a:solidFill>
              </a:rPr>
              <a:t>                    whom those who                        </a:t>
            </a:r>
          </a:p>
          <a:p>
            <a:pPr lvl="0"/>
            <a:r>
              <a:rPr lang="en-US" sz="2400" b="1" dirty="0" smtClean="0">
                <a:solidFill>
                  <a:srgbClr val="000099"/>
                </a:solidFill>
              </a:rPr>
              <a:t>                         believed in Him  </a:t>
            </a:r>
          </a:p>
          <a:p>
            <a:pPr lvl="0"/>
            <a:r>
              <a:rPr lang="en-US" sz="2400" b="1" dirty="0" smtClean="0">
                <a:solidFill>
                  <a:srgbClr val="000099"/>
                </a:solidFill>
              </a:rPr>
              <a:t>                              were later to  </a:t>
            </a:r>
          </a:p>
          <a:p>
            <a:pPr lvl="0"/>
            <a:r>
              <a:rPr lang="en-US" sz="2400" b="1" dirty="0" smtClean="0">
                <a:solidFill>
                  <a:srgbClr val="000099"/>
                </a:solidFill>
              </a:rPr>
              <a:t>                                      receive.”</a:t>
            </a:r>
          </a:p>
          <a:p>
            <a:pPr lvl="0"/>
            <a:r>
              <a:rPr lang="en-US" sz="2400" b="1" dirty="0" smtClean="0">
                <a:solidFill>
                  <a:srgbClr val="000099"/>
                </a:solidFill>
              </a:rPr>
              <a:t>			</a:t>
            </a:r>
            <a:endParaRPr lang="en-US" sz="2000" b="1" dirty="0" smtClean="0">
              <a:solidFill>
                <a:srgbClr val="000099"/>
              </a:solidFill>
            </a:endParaRPr>
          </a:p>
          <a:p>
            <a:pPr lvl="0"/>
            <a:r>
              <a:rPr lang="en-US" sz="2400" b="1" dirty="0" smtClean="0">
                <a:solidFill>
                  <a:srgbClr val="000099"/>
                </a:solidFill>
              </a:rPr>
              <a:t>			—Jesus</a:t>
            </a:r>
          </a:p>
          <a:p>
            <a:pPr lvl="0" algn="r"/>
            <a:r>
              <a:rPr lang="en-US" b="1" dirty="0" smtClean="0">
                <a:solidFill>
                  <a:srgbClr val="000099"/>
                </a:solidFill>
              </a:rPr>
              <a:t>	    	         (John 7:38-39)</a:t>
            </a:r>
            <a:r>
              <a:rPr lang="en-US" sz="2400" b="1" dirty="0" smtClean="0">
                <a:solidFill>
                  <a:srgbClr val="000099"/>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It is </a:t>
            </a:r>
            <a:r>
              <a:rPr lang="en-US" b="0" dirty="0" smtClean="0">
                <a:solidFill>
                  <a:schemeClr val="bg1"/>
                </a:solidFill>
              </a:rPr>
              <a:t>a gift from God</a:t>
            </a:r>
            <a:endParaRPr lang="en-US" b="0" dirty="0">
              <a:solidFill>
                <a:schemeClr val="bg1"/>
              </a:solidFill>
            </a:endParaRPr>
          </a:p>
        </p:txBody>
      </p:sp>
      <p:sp>
        <p:nvSpPr>
          <p:cNvPr id="3" name="Content Placeholder 2"/>
          <p:cNvSpPr>
            <a:spLocks noGrp="1"/>
          </p:cNvSpPr>
          <p:nvPr>
            <p:ph idx="1"/>
          </p:nvPr>
        </p:nvSpPr>
        <p:spPr/>
        <p:txBody>
          <a:bodyPr/>
          <a:lstStyle/>
          <a:p>
            <a:r>
              <a:rPr lang="en-US" b="0" dirty="0" smtClean="0">
                <a:solidFill>
                  <a:schemeClr val="bg1"/>
                </a:solidFill>
              </a:rPr>
              <a:t>	Acts 1:4-5   On one occasion, while He [Jesus] was eating with them, He gave them this command:  "Do not leave Jerusalem, but wait for the </a:t>
            </a:r>
            <a:r>
              <a:rPr lang="en-US" b="0" dirty="0" smtClean="0">
                <a:solidFill>
                  <a:srgbClr val="FFFF00"/>
                </a:solidFill>
              </a:rPr>
              <a:t>gift</a:t>
            </a:r>
            <a:r>
              <a:rPr lang="en-US" b="0" dirty="0" smtClean="0">
                <a:solidFill>
                  <a:schemeClr val="bg1"/>
                </a:solidFill>
              </a:rPr>
              <a:t> My Father promised, which you have heard Me speak about.  For John baptized with </a:t>
            </a:r>
            <a:r>
              <a:rPr lang="en-US" b="0" dirty="0" smtClean="0">
                <a:solidFill>
                  <a:srgbClr val="FFFF00"/>
                </a:solidFill>
              </a:rPr>
              <a:t>water</a:t>
            </a:r>
            <a:r>
              <a:rPr lang="en-US" b="0" dirty="0" smtClean="0">
                <a:solidFill>
                  <a:schemeClr val="bg1"/>
                </a:solidFill>
              </a:rPr>
              <a:t>, but in a few days you will be baptized with the </a:t>
            </a:r>
            <a:r>
              <a:rPr lang="en-US" b="0" dirty="0" smtClean="0">
                <a:solidFill>
                  <a:srgbClr val="FFFF00"/>
                </a:solidFill>
              </a:rPr>
              <a:t>Holy Spirit</a:t>
            </a:r>
            <a:r>
              <a:rPr lang="en-US" b="0" dirty="0" smtClean="0">
                <a:solidFill>
                  <a:schemeClr val="bg1"/>
                </a:solidFill>
              </a:rPr>
              <a:t>."</a:t>
            </a:r>
            <a:endParaRPr lang="en-US" b="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3:16</a:t>
            </a:r>
            <a:endParaRPr lang="en-US" dirty="0"/>
          </a:p>
        </p:txBody>
      </p:sp>
      <p:sp>
        <p:nvSpPr>
          <p:cNvPr id="3" name="Content Placeholder 2"/>
          <p:cNvSpPr>
            <a:spLocks noGrp="1"/>
          </p:cNvSpPr>
          <p:nvPr>
            <p:ph idx="1"/>
          </p:nvPr>
        </p:nvSpPr>
        <p:spPr>
          <a:xfrm>
            <a:off x="381000" y="1600200"/>
            <a:ext cx="8229600" cy="4525963"/>
          </a:xfrm>
        </p:spPr>
        <p:txBody>
          <a:bodyPr/>
          <a:lstStyle/>
          <a:p>
            <a:r>
              <a:rPr lang="en-US" dirty="0" smtClean="0">
                <a:effectLst/>
              </a:rPr>
              <a:t>	John </a:t>
            </a:r>
            <a:r>
              <a:rPr lang="en-US" dirty="0">
                <a:effectLst/>
              </a:rPr>
              <a:t>answered them all, “I baptize you </a:t>
            </a:r>
            <a:r>
              <a:rPr lang="en-US" dirty="0" smtClean="0">
                <a:effectLst/>
              </a:rPr>
              <a:t>with</a:t>
            </a:r>
            <a:r>
              <a:rPr lang="en-US" b="1" baseline="30000" dirty="0">
                <a:effectLst/>
              </a:rPr>
              <a:t> </a:t>
            </a:r>
            <a:r>
              <a:rPr lang="en-US" dirty="0" smtClean="0">
                <a:solidFill>
                  <a:srgbClr val="FFFF00"/>
                </a:solidFill>
                <a:effectLst/>
              </a:rPr>
              <a:t>water</a:t>
            </a:r>
            <a:r>
              <a:rPr lang="en-US" dirty="0">
                <a:effectLst/>
              </a:rPr>
              <a:t>. But one more powerful than I will come, the thongs of whose sandals I am not worthy to untie. He will baptize you with the </a:t>
            </a:r>
            <a:r>
              <a:rPr lang="en-US" dirty="0">
                <a:solidFill>
                  <a:srgbClr val="FFFF00"/>
                </a:solidFill>
                <a:effectLst/>
              </a:rPr>
              <a:t>Holy Spirit </a:t>
            </a:r>
            <a:r>
              <a:rPr lang="en-US" dirty="0">
                <a:effectLst/>
              </a:rPr>
              <a:t>and with fire.</a:t>
            </a:r>
          </a:p>
          <a:p>
            <a:r>
              <a:rPr lang="en-US" dirty="0"/>
              <a:t/>
            </a:r>
            <a:br>
              <a:rPr lang="en-US" dirty="0"/>
            </a:br>
            <a:endParaRPr lang="en-US" dirty="0"/>
          </a:p>
        </p:txBody>
      </p:sp>
    </p:spTree>
    <p:extLst>
      <p:ext uri="{BB962C8B-B14F-4D97-AF65-F5344CB8AC3E}">
        <p14:creationId xmlns:p14="http://schemas.microsoft.com/office/powerpoint/2010/main" val="3253264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1:13</a:t>
            </a:r>
            <a:endParaRPr lang="en-US" dirty="0"/>
          </a:p>
        </p:txBody>
      </p:sp>
      <p:sp>
        <p:nvSpPr>
          <p:cNvPr id="3" name="Content Placeholder 2"/>
          <p:cNvSpPr>
            <a:spLocks noGrp="1"/>
          </p:cNvSpPr>
          <p:nvPr>
            <p:ph idx="1"/>
          </p:nvPr>
        </p:nvSpPr>
        <p:spPr>
          <a:xfrm>
            <a:off x="381000" y="1600200"/>
            <a:ext cx="8229600" cy="4525963"/>
          </a:xfrm>
        </p:spPr>
        <p:txBody>
          <a:bodyPr/>
          <a:lstStyle/>
          <a:p>
            <a:r>
              <a:rPr lang="en-US" dirty="0" smtClean="0"/>
              <a:t>	And you also were included in Christ when you heard the word of truth, the gospel of your salvation.  Having </a:t>
            </a:r>
            <a:r>
              <a:rPr lang="en-US" dirty="0" smtClean="0">
                <a:solidFill>
                  <a:srgbClr val="FFFF00"/>
                </a:solidFill>
              </a:rPr>
              <a:t>believed</a:t>
            </a:r>
            <a:r>
              <a:rPr lang="en-US" dirty="0" smtClean="0"/>
              <a:t>, you were marked in Him with a seal, the promised Holy Spirit</a:t>
            </a:r>
            <a:endParaRPr lang="en-US" dirty="0"/>
          </a:p>
        </p:txBody>
      </p:sp>
    </p:spTree>
    <p:extLst>
      <p:ext uri="{BB962C8B-B14F-4D97-AF65-F5344CB8AC3E}">
        <p14:creationId xmlns:p14="http://schemas.microsoft.com/office/powerpoint/2010/main" val="3165221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20:21-22</a:t>
            </a:r>
            <a:endParaRPr lang="en-US" dirty="0"/>
          </a:p>
        </p:txBody>
      </p:sp>
      <p:sp>
        <p:nvSpPr>
          <p:cNvPr id="3" name="Content Placeholder 2"/>
          <p:cNvSpPr>
            <a:spLocks noGrp="1"/>
          </p:cNvSpPr>
          <p:nvPr>
            <p:ph idx="1"/>
          </p:nvPr>
        </p:nvSpPr>
        <p:spPr>
          <a:xfrm>
            <a:off x="381000" y="1600200"/>
            <a:ext cx="8229600" cy="4525963"/>
          </a:xfrm>
        </p:spPr>
        <p:txBody>
          <a:bodyPr>
            <a:normAutofit fontScale="92500" lnSpcReduction="10000"/>
          </a:bodyPr>
          <a:lstStyle/>
          <a:p>
            <a:r>
              <a:rPr lang="en-US" dirty="0">
                <a:effectLst/>
              </a:rPr>
              <a:t> </a:t>
            </a:r>
            <a:r>
              <a:rPr lang="en-US" b="1" baseline="30000" dirty="0">
                <a:effectLst/>
              </a:rPr>
              <a:t>	</a:t>
            </a:r>
            <a:r>
              <a:rPr lang="en-US" dirty="0" smtClean="0">
                <a:effectLst/>
              </a:rPr>
              <a:t>On </a:t>
            </a:r>
            <a:r>
              <a:rPr lang="en-US" dirty="0">
                <a:effectLst/>
              </a:rPr>
              <a:t>the evening of that first day of the week, when the disciples were together, with the doors locked for fear of the Jews, Jesus came and stood among them and said, “Peace be with you!” </a:t>
            </a:r>
            <a:r>
              <a:rPr lang="en-US" dirty="0" smtClean="0">
                <a:effectLst/>
              </a:rPr>
              <a:t>After </a:t>
            </a:r>
            <a:r>
              <a:rPr lang="en-US" dirty="0">
                <a:effectLst/>
              </a:rPr>
              <a:t>he said this, he showed them his hands and side. The disciples were overjoyed when they saw the Lord. </a:t>
            </a:r>
            <a:r>
              <a:rPr lang="en-US" b="1" baseline="30000" dirty="0">
                <a:effectLst/>
              </a:rPr>
              <a:t> </a:t>
            </a:r>
            <a:r>
              <a:rPr lang="en-US" dirty="0" smtClean="0">
                <a:effectLst/>
              </a:rPr>
              <a:t>Again </a:t>
            </a:r>
            <a:r>
              <a:rPr lang="en-US" dirty="0">
                <a:effectLst/>
              </a:rPr>
              <a:t>Jesus said, “Peace be with you! As the Father has sent me, I am sending you.” </a:t>
            </a:r>
            <a:r>
              <a:rPr lang="en-US" dirty="0" smtClean="0">
                <a:effectLst/>
              </a:rPr>
              <a:t>And </a:t>
            </a:r>
            <a:r>
              <a:rPr lang="en-US" dirty="0">
                <a:effectLst/>
              </a:rPr>
              <a:t>with that he breathed on them and said</a:t>
            </a:r>
            <a:r>
              <a:rPr lang="en-US" dirty="0" smtClean="0">
                <a:effectLst/>
              </a:rPr>
              <a:t>, “</a:t>
            </a:r>
            <a:r>
              <a:rPr lang="en-US" dirty="0">
                <a:solidFill>
                  <a:srgbClr val="FFFF00"/>
                </a:solidFill>
                <a:effectLst/>
              </a:rPr>
              <a:t>Receive the Holy Spirit</a:t>
            </a:r>
            <a:r>
              <a:rPr lang="en-US" dirty="0" smtClean="0">
                <a:solidFill>
                  <a:srgbClr val="FFFF00"/>
                </a:solidFill>
                <a:effectLst/>
              </a:rPr>
              <a:t>.</a:t>
            </a:r>
            <a:r>
              <a:rPr lang="en-US" dirty="0" smtClean="0">
                <a:effectLst/>
              </a:rPr>
              <a:t>”</a:t>
            </a:r>
            <a:endParaRPr lang="en-US" dirty="0">
              <a:effectLst/>
            </a:endParaRPr>
          </a:p>
          <a:p>
            <a:endParaRPr lang="en-US" dirty="0"/>
          </a:p>
        </p:txBody>
      </p:sp>
    </p:spTree>
    <p:extLst>
      <p:ext uri="{BB962C8B-B14F-4D97-AF65-F5344CB8AC3E}">
        <p14:creationId xmlns:p14="http://schemas.microsoft.com/office/powerpoint/2010/main" val="913745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1:4-5</a:t>
            </a:r>
            <a:endParaRPr lang="en-US" dirty="0"/>
          </a:p>
        </p:txBody>
      </p:sp>
      <p:sp>
        <p:nvSpPr>
          <p:cNvPr id="3" name="Content Placeholder 2"/>
          <p:cNvSpPr>
            <a:spLocks noGrp="1"/>
          </p:cNvSpPr>
          <p:nvPr>
            <p:ph idx="1"/>
          </p:nvPr>
        </p:nvSpPr>
        <p:spPr/>
        <p:txBody>
          <a:bodyPr/>
          <a:lstStyle/>
          <a:p>
            <a:r>
              <a:rPr lang="en-US" dirty="0" smtClean="0"/>
              <a:t>	On one occasion, while He [Jesus] was eating with them, He gave them this </a:t>
            </a:r>
            <a:r>
              <a:rPr lang="en-US" dirty="0" smtClean="0">
                <a:solidFill>
                  <a:srgbClr val="FFFF00"/>
                </a:solidFill>
              </a:rPr>
              <a:t>command</a:t>
            </a:r>
            <a:r>
              <a:rPr lang="en-US" dirty="0" smtClean="0"/>
              <a:t>:  "Do not leave Jerusalem, but wait for the gift My Father promised, which you have heard Me speak about.  For John baptized with water, but in a few days you will be baptized with the Holy Spirit."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1304</TotalTime>
  <Words>344</Words>
  <Application>Microsoft Office PowerPoint</Application>
  <PresentationFormat>On-screen Show (4:3)</PresentationFormat>
  <Paragraphs>92</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The Baptism in the Holy Spirit</vt:lpstr>
      <vt:lpstr>Ezekiel 36:26-28</vt:lpstr>
      <vt:lpstr>PowerPoint Presentation</vt:lpstr>
      <vt:lpstr>PowerPoint Presentation</vt:lpstr>
      <vt:lpstr>It is a gift from God</vt:lpstr>
      <vt:lpstr>Luke 3:16</vt:lpstr>
      <vt:lpstr>Ephesians 1:13</vt:lpstr>
      <vt:lpstr>John 20:21-22</vt:lpstr>
      <vt:lpstr>Acts 1:4-5</vt:lpstr>
      <vt:lpstr>Luke 24:49</vt:lpstr>
      <vt:lpstr>Purpose = dynamic witnesses</vt:lpstr>
      <vt:lpstr>PowerPoint Presentation</vt:lpstr>
      <vt:lpstr>Purpose = dynamic witnesses</vt:lpstr>
      <vt:lpstr>Account #1 = Acts 2:1-4</vt:lpstr>
      <vt:lpstr>Account #1 = Acts 2:1-4</vt:lpstr>
      <vt:lpstr>Account #1 = Acts 2:1-4</vt:lpstr>
      <vt:lpstr>Account #1 = Acts 2:1-4</vt:lpstr>
      <vt:lpstr>Account #2 = Acts 10:44-46</vt:lpstr>
      <vt:lpstr>Account #3 = Acts 19:1-7</vt:lpstr>
      <vt:lpstr>Account #4 = Acts 8:14-20</vt:lpstr>
      <vt:lpstr>Account #5 = Acts 9:17-18</vt:lpstr>
      <vt:lpstr>Apostle Paul</vt:lpstr>
      <vt:lpstr>Tongues = initial physical evidence</vt:lpstr>
      <vt:lpstr>1 Cor. 1:27-29</vt:lpstr>
      <vt:lpstr>Benefits of praying in tongues</vt:lpstr>
      <vt:lpstr>Benefits of praying in tongues</vt:lpstr>
      <vt:lpstr>The gift is for all who desire it</vt:lpstr>
      <vt:lpstr>Luke 11:11-13</vt:lpstr>
      <vt:lpstr>PowerPoint Presentation</vt:lpstr>
      <vt:lpstr>Do you want to receive His gift?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Baptism in the Holy Spirit</dc:title>
  <dc:creator>Linda</dc:creator>
  <cp:lastModifiedBy>Timothy</cp:lastModifiedBy>
  <cp:revision>109</cp:revision>
  <dcterms:created xsi:type="dcterms:W3CDTF">2008-10-09T00:13:57Z</dcterms:created>
  <dcterms:modified xsi:type="dcterms:W3CDTF">2011-09-12T18:57:03Z</dcterms:modified>
</cp:coreProperties>
</file>