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01" r:id="rId2"/>
    <p:sldId id="403" r:id="rId3"/>
    <p:sldId id="370" r:id="rId4"/>
    <p:sldId id="264" r:id="rId5"/>
    <p:sldId id="347" r:id="rId6"/>
    <p:sldId id="436" r:id="rId7"/>
    <p:sldId id="372" r:id="rId8"/>
    <p:sldId id="404" r:id="rId9"/>
    <p:sldId id="434" r:id="rId10"/>
    <p:sldId id="437" r:id="rId11"/>
    <p:sldId id="438" r:id="rId12"/>
    <p:sldId id="408" r:id="rId13"/>
    <p:sldId id="409" r:id="rId14"/>
    <p:sldId id="410" r:id="rId15"/>
    <p:sldId id="411" r:id="rId16"/>
    <p:sldId id="416" r:id="rId17"/>
    <p:sldId id="417" r:id="rId18"/>
    <p:sldId id="412" r:id="rId19"/>
    <p:sldId id="413" r:id="rId20"/>
    <p:sldId id="407" r:id="rId21"/>
    <p:sldId id="418" r:id="rId22"/>
    <p:sldId id="420" r:id="rId23"/>
    <p:sldId id="419" r:id="rId24"/>
    <p:sldId id="421" r:id="rId25"/>
    <p:sldId id="424" r:id="rId26"/>
    <p:sldId id="425" r:id="rId27"/>
    <p:sldId id="426" r:id="rId28"/>
    <p:sldId id="431" r:id="rId29"/>
    <p:sldId id="428" r:id="rId30"/>
    <p:sldId id="430" r:id="rId31"/>
    <p:sldId id="429" r:id="rId32"/>
    <p:sldId id="439" r:id="rId33"/>
    <p:sldId id="422" r:id="rId34"/>
    <p:sldId id="414" r:id="rId35"/>
    <p:sldId id="39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C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92" y="-288"/>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notesViewPr>
    <p:cSldViewPr>
      <p:cViewPr varScale="1">
        <p:scale>
          <a:sx n="56" d="100"/>
          <a:sy n="56" d="100"/>
        </p:scale>
        <p:origin x="-25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4C1E32-ABF4-43BA-8BFA-5F0214621CF3}" type="datetimeFigureOut">
              <a:rPr lang="en-US" smtClean="0"/>
              <a:t>1/12/2012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DDFDEB-2247-43C0-8742-E7624A997699}" type="slidenum">
              <a:rPr lang="en-US" smtClean="0"/>
              <a:t>‹#›</a:t>
            </a:fld>
            <a:endParaRPr lang="en-US"/>
          </a:p>
        </p:txBody>
      </p:sp>
    </p:spTree>
    <p:extLst>
      <p:ext uri="{BB962C8B-B14F-4D97-AF65-F5344CB8AC3E}">
        <p14:creationId xmlns:p14="http://schemas.microsoft.com/office/powerpoint/2010/main" val="8313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A2770-A9A4-441E-B863-3A3BC9B7D985}" type="datetimeFigureOut">
              <a:rPr lang="en-US" smtClean="0"/>
              <a:t>1/12/2012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925896-5205-400E-A071-6AA867EC08BF}" type="slidenum">
              <a:rPr lang="en-US" smtClean="0"/>
              <a:t>‹#›</a:t>
            </a:fld>
            <a:endParaRPr lang="en-US"/>
          </a:p>
        </p:txBody>
      </p:sp>
    </p:spTree>
    <p:extLst>
      <p:ext uri="{BB962C8B-B14F-4D97-AF65-F5344CB8AC3E}">
        <p14:creationId xmlns:p14="http://schemas.microsoft.com/office/powerpoint/2010/main" val="341879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9C652-BCF8-4B28-8F8E-D5C3CC059947}"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7CE2F-C207-4EE4-A13B-08764F0C0534}" type="slidenum">
              <a:rPr lang="en-US" smtClean="0"/>
              <a:t>‹#›</a:t>
            </a:fld>
            <a:endParaRPr lang="en-US"/>
          </a:p>
        </p:txBody>
      </p:sp>
    </p:spTree>
    <p:extLst>
      <p:ext uri="{BB962C8B-B14F-4D97-AF65-F5344CB8AC3E}">
        <p14:creationId xmlns:p14="http://schemas.microsoft.com/office/powerpoint/2010/main" val="536216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9C652-BCF8-4B28-8F8E-D5C3CC059947}"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7CE2F-C207-4EE4-A13B-08764F0C0534}" type="slidenum">
              <a:rPr lang="en-US" smtClean="0"/>
              <a:t>‹#›</a:t>
            </a:fld>
            <a:endParaRPr lang="en-US"/>
          </a:p>
        </p:txBody>
      </p:sp>
    </p:spTree>
    <p:extLst>
      <p:ext uri="{BB962C8B-B14F-4D97-AF65-F5344CB8AC3E}">
        <p14:creationId xmlns:p14="http://schemas.microsoft.com/office/powerpoint/2010/main" val="1965630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9C652-BCF8-4B28-8F8E-D5C3CC059947}"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7CE2F-C207-4EE4-A13B-08764F0C0534}" type="slidenum">
              <a:rPr lang="en-US" smtClean="0"/>
              <a:t>‹#›</a:t>
            </a:fld>
            <a:endParaRPr lang="en-US"/>
          </a:p>
        </p:txBody>
      </p:sp>
    </p:spTree>
    <p:extLst>
      <p:ext uri="{BB962C8B-B14F-4D97-AF65-F5344CB8AC3E}">
        <p14:creationId xmlns:p14="http://schemas.microsoft.com/office/powerpoint/2010/main" val="3263419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9C652-BCF8-4B28-8F8E-D5C3CC059947}"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7CE2F-C207-4EE4-A13B-08764F0C0534}" type="slidenum">
              <a:rPr lang="en-US" smtClean="0"/>
              <a:t>‹#›</a:t>
            </a:fld>
            <a:endParaRPr lang="en-US"/>
          </a:p>
        </p:txBody>
      </p:sp>
    </p:spTree>
    <p:extLst>
      <p:ext uri="{BB962C8B-B14F-4D97-AF65-F5344CB8AC3E}">
        <p14:creationId xmlns:p14="http://schemas.microsoft.com/office/powerpoint/2010/main" val="3616269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9C652-BCF8-4B28-8F8E-D5C3CC059947}" type="datetimeFigureOut">
              <a:rPr lang="en-US" smtClean="0"/>
              <a:t>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7CE2F-C207-4EE4-A13B-08764F0C0534}" type="slidenum">
              <a:rPr lang="en-US" smtClean="0"/>
              <a:t>‹#›</a:t>
            </a:fld>
            <a:endParaRPr lang="en-US"/>
          </a:p>
        </p:txBody>
      </p:sp>
    </p:spTree>
    <p:extLst>
      <p:ext uri="{BB962C8B-B14F-4D97-AF65-F5344CB8AC3E}">
        <p14:creationId xmlns:p14="http://schemas.microsoft.com/office/powerpoint/2010/main" val="2317307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9C652-BCF8-4B28-8F8E-D5C3CC059947}" type="datetimeFigureOut">
              <a:rPr lang="en-US" smtClean="0"/>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7CE2F-C207-4EE4-A13B-08764F0C0534}" type="slidenum">
              <a:rPr lang="en-US" smtClean="0"/>
              <a:t>‹#›</a:t>
            </a:fld>
            <a:endParaRPr lang="en-US"/>
          </a:p>
        </p:txBody>
      </p:sp>
    </p:spTree>
    <p:extLst>
      <p:ext uri="{BB962C8B-B14F-4D97-AF65-F5344CB8AC3E}">
        <p14:creationId xmlns:p14="http://schemas.microsoft.com/office/powerpoint/2010/main" val="1127027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9C652-BCF8-4B28-8F8E-D5C3CC059947}" type="datetimeFigureOut">
              <a:rPr lang="en-US" smtClean="0"/>
              <a:t>1/12/2012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07CE2F-C207-4EE4-A13B-08764F0C0534}" type="slidenum">
              <a:rPr lang="en-US" smtClean="0"/>
              <a:t>‹#›</a:t>
            </a:fld>
            <a:endParaRPr lang="en-US"/>
          </a:p>
        </p:txBody>
      </p:sp>
    </p:spTree>
    <p:extLst>
      <p:ext uri="{BB962C8B-B14F-4D97-AF65-F5344CB8AC3E}">
        <p14:creationId xmlns:p14="http://schemas.microsoft.com/office/powerpoint/2010/main" val="3304795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9C652-BCF8-4B28-8F8E-D5C3CC059947}" type="datetimeFigureOut">
              <a:rPr lang="en-US" smtClean="0"/>
              <a:t>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07CE2F-C207-4EE4-A13B-08764F0C0534}" type="slidenum">
              <a:rPr lang="en-US" smtClean="0"/>
              <a:t>‹#›</a:t>
            </a:fld>
            <a:endParaRPr lang="en-US"/>
          </a:p>
        </p:txBody>
      </p:sp>
    </p:spTree>
    <p:extLst>
      <p:ext uri="{BB962C8B-B14F-4D97-AF65-F5344CB8AC3E}">
        <p14:creationId xmlns:p14="http://schemas.microsoft.com/office/powerpoint/2010/main" val="3535760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9C652-BCF8-4B28-8F8E-D5C3CC059947}" type="datetimeFigureOut">
              <a:rPr lang="en-US" smtClean="0"/>
              <a:t>1/12/2012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07CE2F-C207-4EE4-A13B-08764F0C0534}" type="slidenum">
              <a:rPr lang="en-US" smtClean="0"/>
              <a:t>‹#›</a:t>
            </a:fld>
            <a:endParaRPr lang="en-US"/>
          </a:p>
        </p:txBody>
      </p:sp>
    </p:spTree>
    <p:extLst>
      <p:ext uri="{BB962C8B-B14F-4D97-AF65-F5344CB8AC3E}">
        <p14:creationId xmlns:p14="http://schemas.microsoft.com/office/powerpoint/2010/main" val="478753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9C652-BCF8-4B28-8F8E-D5C3CC059947}" type="datetimeFigureOut">
              <a:rPr lang="en-US" smtClean="0"/>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7CE2F-C207-4EE4-A13B-08764F0C0534}" type="slidenum">
              <a:rPr lang="en-US" smtClean="0"/>
              <a:t>‹#›</a:t>
            </a:fld>
            <a:endParaRPr lang="en-US"/>
          </a:p>
        </p:txBody>
      </p:sp>
    </p:spTree>
    <p:extLst>
      <p:ext uri="{BB962C8B-B14F-4D97-AF65-F5344CB8AC3E}">
        <p14:creationId xmlns:p14="http://schemas.microsoft.com/office/powerpoint/2010/main" val="264755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9C652-BCF8-4B28-8F8E-D5C3CC059947}" type="datetimeFigureOut">
              <a:rPr lang="en-US" smtClean="0"/>
              <a:t>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7CE2F-C207-4EE4-A13B-08764F0C0534}" type="slidenum">
              <a:rPr lang="en-US" smtClean="0"/>
              <a:t>‹#›</a:t>
            </a:fld>
            <a:endParaRPr lang="en-US"/>
          </a:p>
        </p:txBody>
      </p:sp>
    </p:spTree>
    <p:extLst>
      <p:ext uri="{BB962C8B-B14F-4D97-AF65-F5344CB8AC3E}">
        <p14:creationId xmlns:p14="http://schemas.microsoft.com/office/powerpoint/2010/main" val="2897389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9C652-BCF8-4B28-8F8E-D5C3CC059947}" type="datetimeFigureOut">
              <a:rPr lang="en-US" smtClean="0"/>
              <a:t>1/12/2012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7CE2F-C207-4EE4-A13B-08764F0C0534}" type="slidenum">
              <a:rPr lang="en-US" smtClean="0"/>
              <a:t>‹#›</a:t>
            </a:fld>
            <a:endParaRPr lang="en-US"/>
          </a:p>
        </p:txBody>
      </p:sp>
    </p:spTree>
    <p:extLst>
      <p:ext uri="{BB962C8B-B14F-4D97-AF65-F5344CB8AC3E}">
        <p14:creationId xmlns:p14="http://schemas.microsoft.com/office/powerpoint/2010/main" val="1266912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Tw Cen MT"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bg1"/>
          </a:solidFill>
          <a:effectLst>
            <a:outerShdw blurRad="38100" dist="38100" dir="2700000" algn="tl">
              <a:srgbClr val="000000">
                <a:alpha val="43137"/>
              </a:srgbClr>
            </a:outerShdw>
          </a:effectLst>
          <a:latin typeface="Tw Cen MT" pitchFamily="34" charset="0"/>
          <a:ea typeface="+mn-ea"/>
          <a:cs typeface="+mn-cs"/>
        </a:defRPr>
      </a:lvl1pPr>
      <a:lvl2pPr marL="457200" indent="0" algn="l" defTabSz="914400" rtl="0" eaLnBrk="1" latinLnBrk="0" hangingPunct="1">
        <a:spcBef>
          <a:spcPct val="20000"/>
        </a:spcBef>
        <a:buFont typeface="Arial" pitchFamily="34" charset="0"/>
        <a:buNone/>
        <a:defRPr sz="2800" kern="1200">
          <a:solidFill>
            <a:schemeClr val="bg1"/>
          </a:solidFill>
          <a:effectLst>
            <a:outerShdw blurRad="38100" dist="38100" dir="2700000" algn="tl">
              <a:srgbClr val="000000">
                <a:alpha val="43137"/>
              </a:srgbClr>
            </a:outerShdw>
          </a:effectLst>
          <a:latin typeface="Tw Cen MT" pitchFamily="34"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bg1"/>
          </a:solidFill>
          <a:effectLst>
            <a:outerShdw blurRad="38100" dist="38100" dir="2700000" algn="tl">
              <a:srgbClr val="000000">
                <a:alpha val="43137"/>
              </a:srgbClr>
            </a:outerShdw>
          </a:effectLst>
          <a:latin typeface="Tw Cen MT" pitchFamily="34"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bg1"/>
          </a:solidFill>
          <a:effectLst>
            <a:outerShdw blurRad="38100" dist="38100" dir="2700000" algn="tl">
              <a:srgbClr val="000000">
                <a:alpha val="43137"/>
              </a:srgbClr>
            </a:outerShdw>
          </a:effectLst>
          <a:latin typeface="Tw Cen MT" pitchFamily="34"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bg1"/>
          </a:solidFill>
          <a:effectLst>
            <a:outerShdw blurRad="38100" dist="38100" dir="2700000" algn="tl">
              <a:srgbClr val="000000">
                <a:alpha val="43137"/>
              </a:srgbClr>
            </a:outerShdw>
          </a:effectLst>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_mTryFMPb3t4/S793aJwPnxI/AAAAAAAAAV8/eOpU8hVbqic/s1600/bench.jpg"/>
          <p:cNvPicPr>
            <a:picLocks noChangeAspect="1" noChangeArrowheads="1"/>
          </p:cNvPicPr>
          <p:nvPr/>
        </p:nvPicPr>
        <p:blipFill rotWithShape="1">
          <a:blip r:embed="rId2">
            <a:extLst>
              <a:ext uri="{28A0092B-C50C-407E-A947-70E740481C1C}">
                <a14:useLocalDpi xmlns:a14="http://schemas.microsoft.com/office/drawing/2010/main" val="0"/>
              </a:ext>
            </a:extLst>
          </a:blip>
          <a:srcRect t="9959"/>
          <a:stretch/>
        </p:blipFill>
        <p:spPr bwMode="auto">
          <a:xfrm>
            <a:off x="0" y="0"/>
            <a:ext cx="9144000" cy="61643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6197025"/>
            <a:ext cx="33528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rPr>
              <a:t>Waiting on God</a:t>
            </a:r>
            <a:endParaRPr lang="en-US" sz="32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638800" y="6197025"/>
            <a:ext cx="3352800" cy="584775"/>
          </a:xfrm>
          <a:prstGeom prst="rect">
            <a:avLst/>
          </a:prstGeom>
          <a:noFill/>
        </p:spPr>
        <p:txBody>
          <a:bodyPr wrap="square" rtlCol="0">
            <a:spAutoFit/>
          </a:bodyPr>
          <a:lstStyle/>
          <a:p>
            <a:pPr algn="r"/>
            <a:r>
              <a:rPr lang="en-US" sz="3200" dirty="0" smtClean="0">
                <a:solidFill>
                  <a:schemeClr val="bg1"/>
                </a:solidFill>
                <a:effectLst>
                  <a:outerShdw blurRad="38100" dist="38100" dir="2700000" algn="tl">
                    <a:srgbClr val="000000">
                      <a:alpha val="43137"/>
                    </a:srgbClr>
                  </a:outerShdw>
                </a:effectLst>
              </a:rPr>
              <a:t>Jan. 15 - Feb. 4</a:t>
            </a:r>
            <a:endParaRPr lang="en-US" sz="320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3200400" y="152400"/>
            <a:ext cx="5715000" cy="1354217"/>
          </a:xfrm>
          <a:prstGeom prst="rect">
            <a:avLst/>
          </a:prstGeom>
          <a:noFill/>
        </p:spPr>
        <p:txBody>
          <a:bodyPr wrap="square" rtlCol="0">
            <a:spAutoFit/>
          </a:bodyPr>
          <a:lstStyle/>
          <a:p>
            <a:pPr algn="r"/>
            <a:r>
              <a:rPr lang="en-US" sz="3200" dirty="0" smtClean="0">
                <a:effectLst>
                  <a:outerShdw blurRad="38100" dist="38100" dir="2700000" algn="tl">
                    <a:srgbClr val="000000">
                      <a:alpha val="43137"/>
                    </a:srgbClr>
                  </a:outerShdw>
                </a:effectLst>
              </a:rPr>
              <a:t>Draw Near to God </a:t>
            </a:r>
          </a:p>
          <a:p>
            <a:pPr algn="r"/>
            <a:r>
              <a:rPr lang="en-US" sz="3200" dirty="0" smtClean="0">
                <a:effectLst>
                  <a:outerShdw blurRad="38100" dist="38100" dir="2700000" algn="tl">
                    <a:srgbClr val="000000">
                      <a:alpha val="43137"/>
                    </a:srgbClr>
                  </a:outerShdw>
                </a:effectLst>
              </a:rPr>
              <a:t>and He will draw near to you</a:t>
            </a:r>
          </a:p>
          <a:p>
            <a:pPr algn="r"/>
            <a:r>
              <a:rPr lang="en-US" dirty="0" smtClean="0">
                <a:effectLst>
                  <a:outerShdw blurRad="38100" dist="38100" dir="2700000" algn="tl">
                    <a:srgbClr val="000000">
                      <a:alpha val="43137"/>
                    </a:srgbClr>
                  </a:outerShdw>
                </a:effectLst>
              </a:rPr>
              <a:t>James 4:8   </a:t>
            </a:r>
            <a:endParaRPr lang="en-US" dirty="0">
              <a:effectLst>
                <a:outerShdw blurRad="38100" dist="38100" dir="2700000" algn="tl">
                  <a:srgbClr val="000000">
                    <a:alpha val="43137"/>
                  </a:srgbClr>
                </a:outerShdw>
              </a:effectLst>
            </a:endParaRPr>
          </a:p>
        </p:txBody>
      </p:sp>
      <p:pic>
        <p:nvPicPr>
          <p:cNvPr id="3080" name="Picture 8" descr="http://eb.tncdn.net/dyn/200/978/087/50857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14991">
            <a:off x="3059705" y="1841552"/>
            <a:ext cx="2413960" cy="39951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294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 calcmode="lin" valueType="num">
                                      <p:cBhvr>
                                        <p:cTn id="9" dur="500" fill="hold"/>
                                        <p:tgtEl>
                                          <p:spTgt spid="3080"/>
                                        </p:tgtEl>
                                        <p:attrNameLst>
                                          <p:attrName>style.rotation</p:attrName>
                                        </p:attrNameLst>
                                      </p:cBhvr>
                                      <p:tavLst>
                                        <p:tav tm="0">
                                          <p:val>
                                            <p:fltVal val="90"/>
                                          </p:val>
                                        </p:tav>
                                        <p:tav tm="100000">
                                          <p:val>
                                            <p:fltVal val="0"/>
                                          </p:val>
                                        </p:tav>
                                      </p:tavLst>
                                    </p:anim>
                                    <p:animEffect transition="in" filter="fade">
                                      <p:cBhvr>
                                        <p:cTn id="10"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4" name="Picture 2" descr="http://www.todayifoundout.com/wp-content/uploads/2010/01/apple_b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74" y="838200"/>
            <a:ext cx="4211051"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53000" y="1911965"/>
            <a:ext cx="3962400" cy="2431435"/>
          </a:xfrm>
          <a:prstGeom prst="rect">
            <a:avLst/>
          </a:prstGeom>
          <a:noFill/>
        </p:spPr>
        <p:txBody>
          <a:bodyPr wrap="square" rtlCol="0">
            <a:spAutoFit/>
          </a:bodyPr>
          <a:lstStyle/>
          <a:p>
            <a:r>
              <a:rPr lang="en-US" sz="3200" dirty="0" smtClean="0"/>
              <a:t>If you don’t believe God is good, </a:t>
            </a:r>
          </a:p>
          <a:p>
            <a:r>
              <a:rPr lang="en-US" sz="3200" dirty="0" smtClean="0"/>
              <a:t>you will be </a:t>
            </a:r>
          </a:p>
          <a:p>
            <a:r>
              <a:rPr lang="en-US" sz="3200" dirty="0" smtClean="0"/>
              <a:t>AFRAID of Him </a:t>
            </a:r>
          </a:p>
          <a:p>
            <a:r>
              <a:rPr lang="en-US" sz="2400" dirty="0" smtClean="0"/>
              <a:t>(and of authority in general).</a:t>
            </a:r>
            <a:endParaRPr lang="en-US" sz="2400" dirty="0"/>
          </a:p>
        </p:txBody>
      </p:sp>
    </p:spTree>
    <p:extLst>
      <p:ext uri="{BB962C8B-B14F-4D97-AF65-F5344CB8AC3E}">
        <p14:creationId xmlns:p14="http://schemas.microsoft.com/office/powerpoint/2010/main" val="1006190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ailydesktop.eu/data/media/49/Caerphilly%20Castle,%20Wales,%20United%20Kingdo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1359"/>
          <a:stretch/>
        </p:blipFill>
        <p:spPr bwMode="auto">
          <a:xfrm>
            <a:off x="-76200" y="0"/>
            <a:ext cx="9220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Free Will</a:t>
            </a:r>
            <a:endParaRPr lang="en-US" dirty="0"/>
          </a:p>
        </p:txBody>
      </p:sp>
      <p:sp>
        <p:nvSpPr>
          <p:cNvPr id="3" name="Content Placeholder 2"/>
          <p:cNvSpPr>
            <a:spLocks noGrp="1"/>
          </p:cNvSpPr>
          <p:nvPr>
            <p:ph idx="1"/>
          </p:nvPr>
        </p:nvSpPr>
        <p:spPr/>
        <p:txBody>
          <a:bodyPr>
            <a:normAutofit/>
          </a:bodyPr>
          <a:lstStyle/>
          <a:p>
            <a:pPr algn="ctr"/>
            <a:r>
              <a:rPr lang="en-US" dirty="0"/>
              <a:t>Will you trust God with </a:t>
            </a:r>
            <a:r>
              <a:rPr lang="en-US" b="1" dirty="0">
                <a:solidFill>
                  <a:srgbClr val="FFFF00"/>
                </a:solidFill>
              </a:rPr>
              <a:t>obedience</a:t>
            </a:r>
            <a:r>
              <a:rPr lang="en-US" dirty="0">
                <a:solidFill>
                  <a:srgbClr val="FFFF00"/>
                </a:solidFill>
              </a:rPr>
              <a:t> </a:t>
            </a:r>
            <a:r>
              <a:rPr lang="en-US" dirty="0"/>
              <a:t>instead of trusting your own </a:t>
            </a:r>
            <a:r>
              <a:rPr lang="en-US" b="1" dirty="0" smtClean="0">
                <a:solidFill>
                  <a:srgbClr val="FFFF00"/>
                </a:solidFill>
              </a:rPr>
              <a:t>reason</a:t>
            </a:r>
            <a:r>
              <a:rPr lang="en-US" dirty="0"/>
              <a:t>?</a:t>
            </a:r>
          </a:p>
        </p:txBody>
      </p:sp>
    </p:spTree>
    <p:extLst>
      <p:ext uri="{BB962C8B-B14F-4D97-AF65-F5344CB8AC3E}">
        <p14:creationId xmlns:p14="http://schemas.microsoft.com/office/powerpoint/2010/main" val="3099979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piritualnow.com/content_images/veggies%20first1(2)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9140859"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670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webmd.com/dtmcms/live/webmd/consumer_assets/site_images/articles/health_tools/make_bedtime_easier_for_kids_fit_slideshow/getty_rf_photo_of_mother_tucking_daughter_in_to_b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925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71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news.discovery.com/space/2009/12/11/vista-825x6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7" y="-1"/>
            <a:ext cx="9125803" cy="742232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7315200" y="14478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345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ailydesktop.eu/data/media/49/Caerphilly%20Castle,%20Wales,%20United%20Kingdo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1359"/>
          <a:stretch/>
        </p:blipFill>
        <p:spPr bwMode="auto">
          <a:xfrm>
            <a:off x="-76200" y="0"/>
            <a:ext cx="9220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914400"/>
            <a:ext cx="8229600" cy="4525963"/>
          </a:xfrm>
        </p:spPr>
        <p:txBody>
          <a:bodyPr>
            <a:normAutofit/>
          </a:bodyPr>
          <a:lstStyle/>
          <a:p>
            <a:pPr algn="ctr"/>
            <a:r>
              <a:rPr lang="en-US" dirty="0" smtClean="0"/>
              <a:t>It’s safe to obey God instead of trusting your limited human reason because…</a:t>
            </a:r>
          </a:p>
          <a:p>
            <a:endParaRPr lang="en-US" dirty="0"/>
          </a:p>
          <a:p>
            <a:pPr marL="514350" indent="-514350">
              <a:buAutoNum type="arabicParenR"/>
            </a:pPr>
            <a:r>
              <a:rPr lang="en-US" dirty="0" smtClean="0"/>
              <a:t>He’s good</a:t>
            </a:r>
          </a:p>
          <a:p>
            <a:pPr marL="514350" indent="-514350">
              <a:buAutoNum type="arabicParenR"/>
            </a:pPr>
            <a:r>
              <a:rPr lang="en-US" dirty="0" smtClean="0"/>
              <a:t>He’s smarter than you are</a:t>
            </a:r>
          </a:p>
          <a:p>
            <a:pPr marL="514350" indent="-514350">
              <a:buAutoNum type="arabicParenR"/>
            </a:pPr>
            <a:r>
              <a:rPr lang="en-US" dirty="0" smtClean="0"/>
              <a:t>He has already “reasoned </a:t>
            </a:r>
            <a:r>
              <a:rPr lang="en-US" dirty="0"/>
              <a:t>it out” so you don’t have to!</a:t>
            </a:r>
            <a:endParaRPr lang="en-US" sz="3600" dirty="0"/>
          </a:p>
        </p:txBody>
      </p:sp>
    </p:spTree>
    <p:extLst>
      <p:ext uri="{BB962C8B-B14F-4D97-AF65-F5344CB8AC3E}">
        <p14:creationId xmlns:p14="http://schemas.microsoft.com/office/powerpoint/2010/main" val="2085027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ailydesktop.eu/data/media/49/Caerphilly%20Castle,%20Wales,%20United%20Kingdo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1359"/>
          <a:stretch/>
        </p:blipFill>
        <p:spPr bwMode="auto">
          <a:xfrm>
            <a:off x="-76200" y="0"/>
            <a:ext cx="9220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Romans 13:1-2</a:t>
            </a:r>
            <a:endParaRPr lang="en-US" dirty="0"/>
          </a:p>
        </p:txBody>
      </p:sp>
      <p:sp>
        <p:nvSpPr>
          <p:cNvPr id="3" name="Content Placeholder 2"/>
          <p:cNvSpPr>
            <a:spLocks noGrp="1"/>
          </p:cNvSpPr>
          <p:nvPr>
            <p:ph idx="1"/>
          </p:nvPr>
        </p:nvSpPr>
        <p:spPr/>
        <p:txBody>
          <a:bodyPr>
            <a:normAutofit/>
          </a:bodyPr>
          <a:lstStyle/>
          <a:p>
            <a:r>
              <a:rPr lang="en-US" dirty="0" smtClean="0"/>
              <a:t>Everyone </a:t>
            </a:r>
            <a:r>
              <a:rPr lang="en-US" dirty="0"/>
              <a:t>must submit himself to the governing authorities, </a:t>
            </a:r>
            <a:r>
              <a:rPr lang="en-US" b="1" dirty="0">
                <a:solidFill>
                  <a:srgbClr val="FFFF00"/>
                </a:solidFill>
              </a:rPr>
              <a:t>for there is no authority except that which God has established</a:t>
            </a:r>
            <a:r>
              <a:rPr lang="en-US" dirty="0"/>
              <a:t>. The authorities that exist have been established by </a:t>
            </a:r>
            <a:r>
              <a:rPr lang="en-US" dirty="0" smtClean="0"/>
              <a:t>God. </a:t>
            </a:r>
          </a:p>
          <a:p>
            <a:r>
              <a:rPr lang="en-US" dirty="0" smtClean="0"/>
              <a:t>Consequently</a:t>
            </a:r>
            <a:r>
              <a:rPr lang="en-US" dirty="0"/>
              <a:t>, he who rebels against the authority is </a:t>
            </a:r>
            <a:r>
              <a:rPr lang="en-US" b="1" dirty="0">
                <a:solidFill>
                  <a:srgbClr val="FFFF00"/>
                </a:solidFill>
              </a:rPr>
              <a:t>rebelling against what God has instituted</a:t>
            </a:r>
            <a:r>
              <a:rPr lang="en-US" dirty="0"/>
              <a:t>, and those who do so will bring </a:t>
            </a:r>
            <a:r>
              <a:rPr lang="en-US" b="1" dirty="0">
                <a:solidFill>
                  <a:srgbClr val="FFFF00"/>
                </a:solidFill>
              </a:rPr>
              <a:t>judgment</a:t>
            </a:r>
            <a:r>
              <a:rPr lang="en-US" dirty="0">
                <a:solidFill>
                  <a:srgbClr val="FFFF00"/>
                </a:solidFill>
              </a:rPr>
              <a:t> </a:t>
            </a:r>
            <a:r>
              <a:rPr lang="en-US" dirty="0"/>
              <a:t>on themselves. </a:t>
            </a:r>
          </a:p>
          <a:p>
            <a:pPr marL="514350" indent="-514350" algn="ctr">
              <a:buFont typeface="+mj-lt"/>
              <a:buAutoNum type="arabicPeriod"/>
            </a:pPr>
            <a:endParaRPr lang="en-US" dirty="0"/>
          </a:p>
        </p:txBody>
      </p:sp>
    </p:spTree>
    <p:extLst>
      <p:ext uri="{BB962C8B-B14F-4D97-AF65-F5344CB8AC3E}">
        <p14:creationId xmlns:p14="http://schemas.microsoft.com/office/powerpoint/2010/main" val="1492295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ailydesktop.eu/data/media/49/Caerphilly%20Castle,%20Wales,%20United%20Kingdo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1359"/>
          <a:stretch/>
        </p:blipFill>
        <p:spPr bwMode="auto">
          <a:xfrm>
            <a:off x="-76200" y="0"/>
            <a:ext cx="9220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algn="ctr"/>
            <a:r>
              <a:rPr lang="en-US" sz="3600" dirty="0"/>
              <a:t>God and His delegated authority are </a:t>
            </a:r>
            <a:r>
              <a:rPr lang="en-US" sz="3600" b="1" dirty="0">
                <a:solidFill>
                  <a:srgbClr val="FFFF00"/>
                </a:solidFill>
              </a:rPr>
              <a:t>inseparable</a:t>
            </a:r>
            <a:r>
              <a:rPr lang="en-US" sz="3600" b="1" dirty="0" smtClean="0"/>
              <a:t>.</a:t>
            </a:r>
          </a:p>
          <a:p>
            <a:pPr algn="ctr"/>
            <a:endParaRPr lang="en-US" sz="3600" b="1" dirty="0"/>
          </a:p>
          <a:p>
            <a:pPr algn="ctr"/>
            <a:r>
              <a:rPr lang="en-US" sz="3600" dirty="0" smtClean="0"/>
              <a:t>If you touch authority, you touch God.</a:t>
            </a:r>
            <a:endParaRPr lang="en-US" sz="3600" dirty="0"/>
          </a:p>
          <a:p>
            <a:pPr marL="514350" indent="-514350" algn="ctr">
              <a:buFont typeface="+mj-lt"/>
              <a:buAutoNum type="arabicPeriod"/>
            </a:pPr>
            <a:endParaRPr lang="en-US" dirty="0"/>
          </a:p>
        </p:txBody>
      </p:sp>
    </p:spTree>
    <p:extLst>
      <p:ext uri="{BB962C8B-B14F-4D97-AF65-F5344CB8AC3E}">
        <p14:creationId xmlns:p14="http://schemas.microsoft.com/office/powerpoint/2010/main" val="2681656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ailydesktop.eu/data/media/49/Caerphilly%20Castle,%20Wales,%20United%20Kingdo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1359"/>
          <a:stretch/>
        </p:blipFill>
        <p:spPr bwMode="auto">
          <a:xfrm>
            <a:off x="-76200" y="0"/>
            <a:ext cx="9220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609600"/>
            <a:ext cx="8001000" cy="5516563"/>
          </a:xfrm>
        </p:spPr>
        <p:txBody>
          <a:bodyPr/>
          <a:lstStyle/>
          <a:p>
            <a:pPr lvl="1"/>
            <a:r>
              <a:rPr lang="en-US" sz="3200" i="1" dirty="0"/>
              <a:t>“Our entire relationship with God is regulated by whether or not we have met authority.  If we have, then we shall encounter authority everywhere, and being thus restrained by God we can begin to be used by Him.”</a:t>
            </a:r>
            <a:r>
              <a:rPr lang="en-US" sz="3200" dirty="0"/>
              <a:t>  </a:t>
            </a:r>
            <a:endParaRPr lang="en-US" sz="3200" dirty="0" smtClean="0"/>
          </a:p>
          <a:p>
            <a:pPr lvl="1" algn="r"/>
            <a:r>
              <a:rPr lang="en-US" dirty="0"/>
              <a:t>	</a:t>
            </a:r>
            <a:r>
              <a:rPr lang="en-US" dirty="0" smtClean="0"/>
              <a:t>—Watchman </a:t>
            </a:r>
            <a:r>
              <a:rPr lang="en-US" dirty="0"/>
              <a:t>Nee, </a:t>
            </a:r>
            <a:r>
              <a:rPr lang="en-US" u="sng" dirty="0"/>
              <a:t>Spiritual Authority</a:t>
            </a:r>
            <a:endParaRPr lang="en-US" dirty="0"/>
          </a:p>
          <a:p>
            <a:pPr marL="514350" indent="-514350" algn="ctr">
              <a:buFont typeface="+mj-lt"/>
              <a:buAutoNum type="arabicPeriod"/>
            </a:pPr>
            <a:endParaRPr lang="en-US" dirty="0"/>
          </a:p>
        </p:txBody>
      </p:sp>
    </p:spTree>
    <p:extLst>
      <p:ext uri="{BB962C8B-B14F-4D97-AF65-F5344CB8AC3E}">
        <p14:creationId xmlns:p14="http://schemas.microsoft.com/office/powerpoint/2010/main" val="3554729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ailydesktop.eu/data/media/49/Caerphilly%20Castle,%20Wales,%20United%20Kingdo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1359"/>
          <a:stretch/>
        </p:blipFill>
        <p:spPr bwMode="auto">
          <a:xfrm>
            <a:off x="-76200" y="0"/>
            <a:ext cx="9220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Types of Delegated Authority</a:t>
            </a:r>
            <a:endParaRPr lang="en-US" dirty="0"/>
          </a:p>
        </p:txBody>
      </p:sp>
      <p:sp>
        <p:nvSpPr>
          <p:cNvPr id="3" name="Content Placeholder 2"/>
          <p:cNvSpPr>
            <a:spLocks noGrp="1"/>
          </p:cNvSpPr>
          <p:nvPr>
            <p:ph idx="1"/>
          </p:nvPr>
        </p:nvSpPr>
        <p:spPr>
          <a:xfrm>
            <a:off x="2362200" y="1493837"/>
            <a:ext cx="6019800" cy="4525963"/>
          </a:xfrm>
        </p:spPr>
        <p:txBody>
          <a:bodyPr/>
          <a:lstStyle/>
          <a:p>
            <a:pPr marL="971550" lvl="1" indent="-514350">
              <a:buFont typeface="+mj-lt"/>
              <a:buAutoNum type="arabicPeriod"/>
            </a:pPr>
            <a:r>
              <a:rPr lang="en-US" sz="3200" dirty="0" smtClean="0"/>
              <a:t>Family</a:t>
            </a:r>
          </a:p>
          <a:p>
            <a:pPr marL="971550" lvl="1" indent="-514350">
              <a:buFont typeface="+mj-lt"/>
              <a:buAutoNum type="arabicPeriod"/>
            </a:pPr>
            <a:r>
              <a:rPr lang="en-US" sz="3200" dirty="0" smtClean="0"/>
              <a:t>Government</a:t>
            </a:r>
            <a:endParaRPr lang="en-US" sz="3200" dirty="0"/>
          </a:p>
          <a:p>
            <a:pPr marL="971550" lvl="1" indent="-514350">
              <a:buFont typeface="+mj-lt"/>
              <a:buAutoNum type="arabicPeriod"/>
            </a:pPr>
            <a:r>
              <a:rPr lang="en-US" sz="3200" dirty="0"/>
              <a:t>Church</a:t>
            </a:r>
          </a:p>
          <a:p>
            <a:pPr marL="971550" lvl="1" indent="-514350">
              <a:buFont typeface="+mj-lt"/>
              <a:buAutoNum type="arabicPeriod"/>
            </a:pPr>
            <a:r>
              <a:rPr lang="en-US" sz="3200" dirty="0"/>
              <a:t>Business</a:t>
            </a:r>
          </a:p>
          <a:p>
            <a:pPr marL="514350" indent="-514350" algn="ctr">
              <a:buFont typeface="+mj-lt"/>
              <a:buAutoNum type="arabicPeriod"/>
            </a:pPr>
            <a:endParaRPr lang="en-US" dirty="0"/>
          </a:p>
        </p:txBody>
      </p:sp>
    </p:spTree>
    <p:extLst>
      <p:ext uri="{BB962C8B-B14F-4D97-AF65-F5344CB8AC3E}">
        <p14:creationId xmlns:p14="http://schemas.microsoft.com/office/powerpoint/2010/main" val="3257537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19081" b="7201"/>
          <a:stretch/>
        </p:blipFill>
        <p:spPr bwMode="auto">
          <a:xfrm>
            <a:off x="-424144" y="0"/>
            <a:ext cx="9568144"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784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ailydesktop.eu/data/media/49/Caerphilly%20Castle,%20Wales,%20United%20Kingdo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1359"/>
          <a:stretch/>
        </p:blipFill>
        <p:spPr bwMode="auto">
          <a:xfrm>
            <a:off x="-2275" y="0"/>
            <a:ext cx="9220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Purpose of Delegated Authority</a:t>
            </a:r>
            <a:endParaRPr lang="en-US" dirty="0"/>
          </a:p>
        </p:txBody>
      </p:sp>
      <p:sp>
        <p:nvSpPr>
          <p:cNvPr id="3" name="Content Placeholder 2"/>
          <p:cNvSpPr>
            <a:spLocks noGrp="1"/>
          </p:cNvSpPr>
          <p:nvPr>
            <p:ph idx="1"/>
          </p:nvPr>
        </p:nvSpPr>
        <p:spPr>
          <a:xfrm>
            <a:off x="1371600" y="1600200"/>
            <a:ext cx="7315200" cy="4525963"/>
          </a:xfrm>
        </p:spPr>
        <p:txBody>
          <a:bodyPr>
            <a:normAutofit/>
          </a:bodyPr>
          <a:lstStyle/>
          <a:p>
            <a:pPr marL="971550" lvl="1" indent="-514350">
              <a:buFont typeface="+mj-lt"/>
              <a:buAutoNum type="arabicPeriod"/>
            </a:pPr>
            <a:r>
              <a:rPr lang="en-US" sz="3200" dirty="0" smtClean="0"/>
              <a:t>Grow you in wisdom &amp; character</a:t>
            </a:r>
          </a:p>
        </p:txBody>
      </p:sp>
    </p:spTree>
    <p:extLst>
      <p:ext uri="{BB962C8B-B14F-4D97-AF65-F5344CB8AC3E}">
        <p14:creationId xmlns:p14="http://schemas.microsoft.com/office/powerpoint/2010/main" val="2478327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ailydesktop.eu/data/media/49/Caerphilly%20Castle,%20Wales,%20United%20Kingdo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1359"/>
          <a:stretch/>
        </p:blipFill>
        <p:spPr bwMode="auto">
          <a:xfrm>
            <a:off x="-76200" y="0"/>
            <a:ext cx="9220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Luke 2:49-52</a:t>
            </a:r>
            <a:endParaRPr lang="en-US" dirty="0"/>
          </a:p>
        </p:txBody>
      </p:sp>
      <p:sp>
        <p:nvSpPr>
          <p:cNvPr id="3" name="Content Placeholder 2"/>
          <p:cNvSpPr>
            <a:spLocks noGrp="1"/>
          </p:cNvSpPr>
          <p:nvPr>
            <p:ph idx="1"/>
          </p:nvPr>
        </p:nvSpPr>
        <p:spPr>
          <a:xfrm>
            <a:off x="457200" y="1493837"/>
            <a:ext cx="8382000" cy="4525963"/>
          </a:xfrm>
        </p:spPr>
        <p:txBody>
          <a:bodyPr>
            <a:normAutofit lnSpcReduction="10000"/>
          </a:bodyPr>
          <a:lstStyle/>
          <a:p>
            <a:r>
              <a:rPr lang="en-US" b="1" baseline="30000" dirty="0"/>
              <a:t>49</a:t>
            </a:r>
            <a:r>
              <a:rPr lang="en-US" dirty="0"/>
              <a:t> “Why were you searching for me?” he asked. “Didn’t you know I had to be in my Father’s house?” </a:t>
            </a:r>
            <a:r>
              <a:rPr lang="en-US" b="1" baseline="30000" dirty="0"/>
              <a:t>50</a:t>
            </a:r>
            <a:r>
              <a:rPr lang="en-US" dirty="0"/>
              <a:t> But they did not understand what he was saying to them.</a:t>
            </a:r>
          </a:p>
          <a:p>
            <a:r>
              <a:rPr lang="en-US" b="1" baseline="30000" dirty="0"/>
              <a:t>51</a:t>
            </a:r>
            <a:r>
              <a:rPr lang="en-US" dirty="0"/>
              <a:t> Then he went down to Nazareth with them and was </a:t>
            </a:r>
            <a:r>
              <a:rPr lang="en-US" dirty="0">
                <a:solidFill>
                  <a:srgbClr val="FFFF00"/>
                </a:solidFill>
              </a:rPr>
              <a:t>obedient</a:t>
            </a:r>
            <a:r>
              <a:rPr lang="en-US" dirty="0"/>
              <a:t> to them. But his mother treasured all these things in her heart. </a:t>
            </a:r>
            <a:r>
              <a:rPr lang="en-US" b="1" baseline="30000" dirty="0">
                <a:solidFill>
                  <a:srgbClr val="FFFF00"/>
                </a:solidFill>
              </a:rPr>
              <a:t>52</a:t>
            </a:r>
            <a:r>
              <a:rPr lang="en-US" dirty="0">
                <a:solidFill>
                  <a:srgbClr val="FFFF00"/>
                </a:solidFill>
              </a:rPr>
              <a:t>And Jesus grew in wisdom and stature, and in favor with God and men.</a:t>
            </a:r>
          </a:p>
          <a:p>
            <a:pPr marL="514350" indent="-514350" algn="ctr">
              <a:buFont typeface="+mj-lt"/>
              <a:buAutoNum type="arabicPeriod"/>
            </a:pPr>
            <a:endParaRPr lang="en-US" dirty="0"/>
          </a:p>
        </p:txBody>
      </p:sp>
    </p:spTree>
    <p:extLst>
      <p:ext uri="{BB962C8B-B14F-4D97-AF65-F5344CB8AC3E}">
        <p14:creationId xmlns:p14="http://schemas.microsoft.com/office/powerpoint/2010/main" val="1267775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ailydesktop.eu/data/media/49/Caerphilly%20Castle,%20Wales,%20United%20Kingdo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1359"/>
          <a:stretch/>
        </p:blipFill>
        <p:spPr bwMode="auto">
          <a:xfrm>
            <a:off x="-76200" y="0"/>
            <a:ext cx="9220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Character Development</a:t>
            </a:r>
            <a:endParaRPr lang="en-US" dirty="0"/>
          </a:p>
        </p:txBody>
      </p:sp>
      <p:sp>
        <p:nvSpPr>
          <p:cNvPr id="3" name="Content Placeholder 2"/>
          <p:cNvSpPr>
            <a:spLocks noGrp="1"/>
          </p:cNvSpPr>
          <p:nvPr>
            <p:ph idx="1"/>
          </p:nvPr>
        </p:nvSpPr>
        <p:spPr>
          <a:xfrm>
            <a:off x="457200" y="1493837"/>
            <a:ext cx="8382000" cy="4525963"/>
          </a:xfrm>
        </p:spPr>
        <p:txBody>
          <a:bodyPr>
            <a:normAutofit/>
          </a:bodyPr>
          <a:lstStyle/>
          <a:p>
            <a:pPr marL="0" lvl="3" algn="ctr"/>
            <a:r>
              <a:rPr lang="en-US" sz="3200" dirty="0" smtClean="0"/>
              <a:t>God </a:t>
            </a:r>
            <a:r>
              <a:rPr lang="en-US" sz="3200" dirty="0"/>
              <a:t>is more concerned about what He does </a:t>
            </a:r>
            <a:r>
              <a:rPr lang="en-US" sz="3200" dirty="0" smtClean="0"/>
              <a:t>      </a:t>
            </a:r>
            <a:r>
              <a:rPr lang="en-US" sz="3200" dirty="0" smtClean="0">
                <a:solidFill>
                  <a:srgbClr val="FFFF00"/>
                </a:solidFill>
              </a:rPr>
              <a:t>IN</a:t>
            </a:r>
            <a:r>
              <a:rPr lang="en-US" sz="3200" dirty="0" smtClean="0"/>
              <a:t> </a:t>
            </a:r>
            <a:r>
              <a:rPr lang="en-US" sz="3200" dirty="0"/>
              <a:t>you than </a:t>
            </a:r>
            <a:r>
              <a:rPr lang="en-US" sz="3200" dirty="0" smtClean="0"/>
              <a:t>what He does </a:t>
            </a:r>
            <a:r>
              <a:rPr lang="en-US" sz="3200" dirty="0" smtClean="0">
                <a:solidFill>
                  <a:srgbClr val="FFFF00"/>
                </a:solidFill>
              </a:rPr>
              <a:t>THROUGH</a:t>
            </a:r>
            <a:r>
              <a:rPr lang="en-US" sz="3200" dirty="0" smtClean="0"/>
              <a:t> you.</a:t>
            </a:r>
            <a:endParaRPr lang="en-US" sz="3200" dirty="0"/>
          </a:p>
          <a:p>
            <a:pPr marL="514350" indent="-514350" algn="ctr">
              <a:buFont typeface="+mj-lt"/>
              <a:buAutoNum type="arabicPeriod"/>
            </a:pPr>
            <a:endParaRPr lang="en-US" dirty="0"/>
          </a:p>
        </p:txBody>
      </p:sp>
    </p:spTree>
    <p:extLst>
      <p:ext uri="{BB962C8B-B14F-4D97-AF65-F5344CB8AC3E}">
        <p14:creationId xmlns:p14="http://schemas.microsoft.com/office/powerpoint/2010/main" val="705740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ailydesktop.eu/data/media/49/Caerphilly%20Castle,%20Wales,%20United%20Kingdo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1359"/>
          <a:stretch/>
        </p:blipFill>
        <p:spPr bwMode="auto">
          <a:xfrm>
            <a:off x="-76200" y="0"/>
            <a:ext cx="9220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685801"/>
            <a:ext cx="8382000" cy="5334000"/>
          </a:xfrm>
        </p:spPr>
        <p:txBody>
          <a:bodyPr>
            <a:normAutofit/>
          </a:bodyPr>
          <a:lstStyle/>
          <a:p>
            <a:pPr algn="ctr"/>
            <a:r>
              <a:rPr lang="en-US" i="1" dirty="0"/>
              <a:t>“As long as our heart is not softened, suffering will not leave us.  Our way lies in many sufferings; the easy-goers and pleasure-lovers are useless before God.  Let us therefore learn to obey in </a:t>
            </a:r>
            <a:r>
              <a:rPr lang="en-US" i="1" dirty="0" smtClean="0"/>
              <a:t>suffering.”</a:t>
            </a:r>
          </a:p>
          <a:p>
            <a:pPr algn="ctr"/>
            <a:r>
              <a:rPr lang="en-US" i="1" dirty="0" smtClean="0"/>
              <a:t>—</a:t>
            </a:r>
            <a:r>
              <a:rPr lang="en-US" i="1" dirty="0"/>
              <a:t>Watchman </a:t>
            </a:r>
            <a:r>
              <a:rPr lang="en-US" i="1" dirty="0" smtClean="0"/>
              <a:t>Nee, </a:t>
            </a:r>
            <a:r>
              <a:rPr lang="en-US" i="1" u="sng" dirty="0" smtClean="0"/>
              <a:t>Spiritual Authority</a:t>
            </a:r>
            <a:endParaRPr lang="en-US" sz="3600" u="sng" dirty="0"/>
          </a:p>
          <a:p>
            <a:pPr marL="514350" indent="-514350" algn="ctr">
              <a:buFont typeface="+mj-lt"/>
              <a:buAutoNum type="arabicPeriod"/>
            </a:pPr>
            <a:endParaRPr lang="en-US" dirty="0"/>
          </a:p>
        </p:txBody>
      </p:sp>
    </p:spTree>
    <p:extLst>
      <p:ext uri="{BB962C8B-B14F-4D97-AF65-F5344CB8AC3E}">
        <p14:creationId xmlns:p14="http://schemas.microsoft.com/office/powerpoint/2010/main" val="164184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ailydesktop.eu/data/media/49/Caerphilly%20Castle,%20Wales,%20United%20Kingdo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1359"/>
          <a:stretch/>
        </p:blipFill>
        <p:spPr bwMode="auto">
          <a:xfrm>
            <a:off x="-2275" y="0"/>
            <a:ext cx="9220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Purpose of Delegated Authority</a:t>
            </a:r>
            <a:endParaRPr lang="en-US" dirty="0"/>
          </a:p>
        </p:txBody>
      </p:sp>
      <p:sp>
        <p:nvSpPr>
          <p:cNvPr id="3" name="Content Placeholder 2"/>
          <p:cNvSpPr>
            <a:spLocks noGrp="1"/>
          </p:cNvSpPr>
          <p:nvPr>
            <p:ph idx="1"/>
          </p:nvPr>
        </p:nvSpPr>
        <p:spPr>
          <a:xfrm>
            <a:off x="1371600" y="1600200"/>
            <a:ext cx="7315200" cy="4525963"/>
          </a:xfrm>
        </p:spPr>
        <p:txBody>
          <a:bodyPr>
            <a:normAutofit/>
          </a:bodyPr>
          <a:lstStyle/>
          <a:p>
            <a:pPr marL="971550" lvl="1" indent="-514350">
              <a:buFont typeface="+mj-lt"/>
              <a:buAutoNum type="arabicPeriod"/>
            </a:pPr>
            <a:r>
              <a:rPr lang="en-US" sz="3200" dirty="0" smtClean="0"/>
              <a:t>Grow you in wisdom &amp; character</a:t>
            </a:r>
          </a:p>
          <a:p>
            <a:pPr marL="971550" lvl="1" indent="-514350">
              <a:buFont typeface="+mj-lt"/>
              <a:buAutoNum type="arabicPeriod"/>
            </a:pPr>
            <a:r>
              <a:rPr lang="en-US" sz="3200" dirty="0" smtClean="0"/>
              <a:t>Protect you</a:t>
            </a:r>
          </a:p>
        </p:txBody>
      </p:sp>
    </p:spTree>
    <p:extLst>
      <p:ext uri="{BB962C8B-B14F-4D97-AF65-F5344CB8AC3E}">
        <p14:creationId xmlns:p14="http://schemas.microsoft.com/office/powerpoint/2010/main" val="550563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thority umbrella.jpg"/>
          <p:cNvPicPr>
            <a:picLocks noChangeAspect="1"/>
          </p:cNvPicPr>
          <p:nvPr/>
        </p:nvPicPr>
        <p:blipFill>
          <a:blip r:embed="rId2"/>
          <a:srcRect l="-327" t="17778" r="1111" b="28889"/>
          <a:stretch>
            <a:fillRect/>
          </a:stretch>
        </p:blipFill>
        <p:spPr>
          <a:xfrm>
            <a:off x="-76200" y="0"/>
            <a:ext cx="9858376" cy="6858000"/>
          </a:xfrm>
          <a:prstGeom prst="rect">
            <a:avLst/>
          </a:prstGeom>
        </p:spPr>
      </p:pic>
    </p:spTree>
    <p:extLst>
      <p:ext uri="{BB962C8B-B14F-4D97-AF65-F5344CB8AC3E}">
        <p14:creationId xmlns:p14="http://schemas.microsoft.com/office/powerpoint/2010/main" val="16907604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mbrella forsaken.jpg"/>
          <p:cNvPicPr>
            <a:picLocks noChangeAspect="1"/>
          </p:cNvPicPr>
          <p:nvPr/>
        </p:nvPicPr>
        <p:blipFill>
          <a:blip r:embed="rId2"/>
          <a:srcRect l="-327" t="32222" r="1111" b="17778"/>
          <a:stretch>
            <a:fillRect/>
          </a:stretch>
        </p:blipFill>
        <p:spPr>
          <a:xfrm>
            <a:off x="-76200" y="0"/>
            <a:ext cx="9220200" cy="6858000"/>
          </a:xfrm>
          <a:prstGeom prst="rect">
            <a:avLst/>
          </a:prstGeom>
        </p:spPr>
      </p:pic>
    </p:spTree>
    <p:extLst>
      <p:ext uri="{BB962C8B-B14F-4D97-AF65-F5344CB8AC3E}">
        <p14:creationId xmlns:p14="http://schemas.microsoft.com/office/powerpoint/2010/main" val="17764901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thority umbrella.jpg"/>
          <p:cNvPicPr>
            <a:picLocks noChangeAspect="1"/>
          </p:cNvPicPr>
          <p:nvPr/>
        </p:nvPicPr>
        <p:blipFill>
          <a:blip r:embed="rId2"/>
          <a:srcRect l="-327" t="17778" r="1111" b="28889"/>
          <a:stretch>
            <a:fillRect/>
          </a:stretch>
        </p:blipFill>
        <p:spPr>
          <a:xfrm>
            <a:off x="-76200" y="0"/>
            <a:ext cx="9858376" cy="6858000"/>
          </a:xfrm>
          <a:prstGeom prst="rect">
            <a:avLst/>
          </a:prstGeom>
        </p:spPr>
      </p:pic>
    </p:spTree>
    <p:extLst>
      <p:ext uri="{BB962C8B-B14F-4D97-AF65-F5344CB8AC3E}">
        <p14:creationId xmlns:p14="http://schemas.microsoft.com/office/powerpoint/2010/main" val="36558942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nda\Documents\PURDUE\Discipleship\Tools for Mentoring\JPEG\18-Authority\God's Authority -YES.jpg"/>
          <p:cNvPicPr>
            <a:picLocks noChangeAspect="1" noChangeArrowheads="1"/>
          </p:cNvPicPr>
          <p:nvPr/>
        </p:nvPicPr>
        <p:blipFill>
          <a:blip r:embed="rId2"/>
          <a:srcRect/>
          <a:stretch>
            <a:fillRect/>
          </a:stretch>
        </p:blipFill>
        <p:spPr bwMode="auto">
          <a:xfrm>
            <a:off x="-90008" y="1"/>
            <a:ext cx="9615008" cy="6858000"/>
          </a:xfrm>
          <a:prstGeom prst="rect">
            <a:avLst/>
          </a:prstGeom>
          <a:noFill/>
        </p:spPr>
      </p:pic>
    </p:spTree>
    <p:extLst>
      <p:ext uri="{BB962C8B-B14F-4D97-AF65-F5344CB8AC3E}">
        <p14:creationId xmlns:p14="http://schemas.microsoft.com/office/powerpoint/2010/main" val="12657778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914400"/>
            <a:ext cx="8229600" cy="4525963"/>
          </a:xfrm>
        </p:spPr>
        <p:txBody>
          <a:bodyPr>
            <a:normAutofit/>
          </a:bodyPr>
          <a:lstStyle/>
          <a:p>
            <a:pPr algn="ctr"/>
            <a:r>
              <a:rPr lang="en-US" sz="4800" dirty="0" smtClean="0">
                <a:solidFill>
                  <a:schemeClr val="tx1"/>
                </a:solidFill>
              </a:rPr>
              <a:t>Separate the </a:t>
            </a:r>
          </a:p>
          <a:p>
            <a:pPr algn="ctr"/>
            <a:r>
              <a:rPr lang="en-US" sz="4800" b="1" dirty="0" smtClean="0">
                <a:solidFill>
                  <a:schemeClr val="tx1"/>
                </a:solidFill>
                <a:effectLst>
                  <a:outerShdw blurRad="38100" dist="38100" dir="2700000" algn="tl">
                    <a:srgbClr val="000000">
                      <a:alpha val="43137"/>
                    </a:srgbClr>
                  </a:outerShdw>
                </a:effectLst>
              </a:rPr>
              <a:t>POSITION </a:t>
            </a:r>
          </a:p>
          <a:p>
            <a:pPr algn="ctr"/>
            <a:endParaRPr lang="en-US" sz="4800" b="1" dirty="0" smtClean="0">
              <a:solidFill>
                <a:schemeClr val="bg1"/>
              </a:solidFill>
              <a:effectLst>
                <a:outerShdw blurRad="38100" dist="38100" dir="2700000" algn="tl">
                  <a:srgbClr val="000000">
                    <a:alpha val="43137"/>
                  </a:srgbClr>
                </a:outerShdw>
              </a:effectLst>
            </a:endParaRPr>
          </a:p>
          <a:p>
            <a:pPr algn="ctr"/>
            <a:r>
              <a:rPr lang="en-US" sz="4800" dirty="0" smtClean="0"/>
              <a:t>from the </a:t>
            </a:r>
          </a:p>
          <a:p>
            <a:pPr algn="ctr"/>
            <a:r>
              <a:rPr lang="en-US" sz="4800" b="1" dirty="0" smtClean="0">
                <a:effectLst>
                  <a:outerShdw blurRad="38100" dist="38100" dir="2700000" algn="tl">
                    <a:srgbClr val="000000">
                      <a:alpha val="43137"/>
                    </a:srgbClr>
                  </a:outerShdw>
                </a:effectLst>
              </a:rPr>
              <a:t>PERSONALITY</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87786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9237"/>
            <a:ext cx="8229600" cy="3992563"/>
          </a:xfrm>
        </p:spPr>
        <p:txBody>
          <a:bodyPr/>
          <a:lstStyle/>
          <a:p>
            <a:pPr marL="514350" indent="-514350">
              <a:buFont typeface="+mj-lt"/>
              <a:buAutoNum type="arabicPeriod"/>
            </a:pPr>
            <a:r>
              <a:rPr lang="en-US" spc="0" dirty="0" smtClean="0">
                <a:ln w="18415" cmpd="sng">
                  <a:solidFill>
                    <a:srgbClr val="FFFFFF"/>
                  </a:solidFill>
                  <a:prstDash val="solid"/>
                </a:ln>
                <a:solidFill>
                  <a:srgbClr val="FFFFFF"/>
                </a:solidFill>
                <a:effectLst/>
                <a:cs typeface="MV Boli" pitchFamily="2" charset="0"/>
              </a:rPr>
              <a:t>Name/major/hometown</a:t>
            </a:r>
          </a:p>
          <a:p>
            <a:pPr marL="514350" indent="-514350">
              <a:buFont typeface="+mj-lt"/>
              <a:buAutoNum type="arabicPeriod"/>
            </a:pPr>
            <a:endParaRPr lang="en-US" sz="1200" spc="0" dirty="0" smtClean="0">
              <a:ln w="18415" cmpd="sng">
                <a:solidFill>
                  <a:srgbClr val="FFFFFF"/>
                </a:solidFill>
                <a:prstDash val="solid"/>
              </a:ln>
              <a:solidFill>
                <a:srgbClr val="FFFFFF"/>
              </a:solidFill>
              <a:effectLst/>
              <a:cs typeface="MV Boli" pitchFamily="2" charset="0"/>
            </a:endParaRPr>
          </a:p>
          <a:p>
            <a:pPr marL="514350" indent="-514350">
              <a:buFont typeface="+mj-lt"/>
              <a:buAutoNum type="arabicPeriod"/>
            </a:pPr>
            <a:r>
              <a:rPr lang="en-US" dirty="0" smtClean="0">
                <a:ln w="18415" cmpd="sng">
                  <a:solidFill>
                    <a:srgbClr val="FFFFFF"/>
                  </a:solidFill>
                  <a:prstDash val="solid"/>
                </a:ln>
                <a:solidFill>
                  <a:srgbClr val="FFFFFF"/>
                </a:solidFill>
                <a:effectLst/>
                <a:cs typeface="MV Boli" pitchFamily="2" charset="0"/>
              </a:rPr>
              <a:t>What are you most looking forward to in 2012?</a:t>
            </a:r>
            <a:endParaRPr lang="en-US" dirty="0" smtClean="0">
              <a:ln w="18415" cmpd="sng">
                <a:solidFill>
                  <a:srgbClr val="FFFFFF"/>
                </a:solidFill>
                <a:prstDash val="solid"/>
              </a:ln>
              <a:solidFill>
                <a:srgbClr val="FFFFFF"/>
              </a:solidFill>
              <a:effectLst/>
              <a:cs typeface="MV Boli" pitchFamily="2" charset="0"/>
            </a:endParaRPr>
          </a:p>
          <a:p>
            <a:endParaRPr lang="en-US" sz="1000" dirty="0" smtClean="0">
              <a:ln w="18415" cmpd="sng">
                <a:solidFill>
                  <a:srgbClr val="FFFFFF"/>
                </a:solidFill>
                <a:prstDash val="solid"/>
              </a:ln>
              <a:solidFill>
                <a:srgbClr val="FFFFFF"/>
              </a:solidFill>
              <a:effectLst/>
              <a:cs typeface="MV Boli" pitchFamily="2" charset="0"/>
            </a:endParaRPr>
          </a:p>
          <a:p>
            <a:pPr marL="514350" indent="-514350">
              <a:buFont typeface="+mj-lt"/>
              <a:buAutoNum type="arabicPeriod" startAt="3"/>
            </a:pPr>
            <a:r>
              <a:rPr lang="en-US" spc="0" dirty="0" smtClean="0">
                <a:ln w="18415" cmpd="sng">
                  <a:solidFill>
                    <a:srgbClr val="FFFFFF"/>
                  </a:solidFill>
                  <a:prstDash val="solid"/>
                </a:ln>
                <a:solidFill>
                  <a:srgbClr val="FFFFFF"/>
                </a:solidFill>
                <a:effectLst/>
                <a:cs typeface="MV Boli" pitchFamily="2" charset="0"/>
              </a:rPr>
              <a:t>Share about a time when you were a little kid and you did something you knew was wrong and didn’t want to tell anyone about it.</a:t>
            </a:r>
            <a:endParaRPr lang="en-US" spc="0" dirty="0" smtClean="0">
              <a:ln w="18415" cmpd="sng">
                <a:solidFill>
                  <a:srgbClr val="FFFFFF"/>
                </a:solidFill>
                <a:prstDash val="solid"/>
              </a:ln>
              <a:solidFill>
                <a:srgbClr val="FFFFFF"/>
              </a:solidFill>
              <a:effectLst/>
              <a:cs typeface="MV Boli" pitchFamily="2" charset="0"/>
            </a:endParaRPr>
          </a:p>
          <a:p>
            <a:pPr marL="514350" indent="-514350">
              <a:buFont typeface="+mj-lt"/>
              <a:buAutoNum type="arabicPeriod" startAt="3"/>
            </a:pPr>
            <a:endParaRPr lang="en-US" spc="0" dirty="0" smtClean="0">
              <a:ln w="18415" cmpd="sng">
                <a:solidFill>
                  <a:srgbClr val="FFFFFF"/>
                </a:solidFill>
                <a:prstDash val="solid"/>
              </a:ln>
              <a:solidFill>
                <a:srgbClr val="FFFFFF"/>
              </a:solidFill>
              <a:effectLst/>
              <a:cs typeface="MV Boli" pitchFamily="2" charset="0"/>
            </a:endParaRPr>
          </a:p>
          <a:p>
            <a:pPr marL="514350" indent="-514350">
              <a:buFont typeface="+mj-lt"/>
              <a:buAutoNum type="arabicPeriod" startAt="3"/>
            </a:pPr>
            <a:endParaRPr lang="en-US" sz="1200" spc="0" dirty="0" smtClean="0">
              <a:ln w="18415" cmpd="sng">
                <a:solidFill>
                  <a:srgbClr val="FFFFFF"/>
                </a:solidFill>
                <a:prstDash val="solid"/>
              </a:ln>
              <a:solidFill>
                <a:srgbClr val="FFFFFF"/>
              </a:solidFill>
              <a:effectLst/>
              <a:cs typeface="MV Boli"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945" y="-381000"/>
            <a:ext cx="4648200" cy="4114800"/>
          </a:xfrm>
          <a:prstGeom prst="rect">
            <a:avLst/>
          </a:prstGeom>
        </p:spPr>
      </p:pic>
      <p:sp>
        <p:nvSpPr>
          <p:cNvPr id="7" name="Title 6"/>
          <p:cNvSpPr>
            <a:spLocks noGrp="1"/>
          </p:cNvSpPr>
          <p:nvPr>
            <p:ph type="title"/>
          </p:nvPr>
        </p:nvSpPr>
        <p:spPr>
          <a:xfrm>
            <a:off x="5638800" y="0"/>
            <a:ext cx="1752600" cy="1143000"/>
          </a:xfrm>
        </p:spPr>
        <p:txBody>
          <a:bodyPr/>
          <a:lstStyle/>
          <a:p>
            <a:r>
              <a:rPr lang="en-US" b="1" dirty="0" smtClean="0">
                <a:solidFill>
                  <a:srgbClr val="00B050"/>
                </a:solidFill>
                <a:latin typeface="Arial" pitchFamily="34" charset="0"/>
                <a:cs typeface="Arial" pitchFamily="34" charset="0"/>
              </a:rPr>
              <a:t>t</a:t>
            </a:r>
            <a:r>
              <a:rPr lang="en-US" b="1" dirty="0" smtClean="0">
                <a:solidFill>
                  <a:srgbClr val="0000FF"/>
                </a:solidFill>
                <a:latin typeface="Arial" pitchFamily="34" charset="0"/>
                <a:cs typeface="Arial" pitchFamily="34" charset="0"/>
              </a:rPr>
              <a:t>r</a:t>
            </a:r>
            <a:r>
              <a:rPr lang="en-US" b="1" dirty="0" smtClean="0">
                <a:solidFill>
                  <a:srgbClr val="D20000"/>
                </a:solidFill>
                <a:latin typeface="Arial" pitchFamily="34" charset="0"/>
                <a:cs typeface="Arial" pitchFamily="34" charset="0"/>
              </a:rPr>
              <a:t>i</a:t>
            </a:r>
            <a:r>
              <a:rPr lang="en-US" b="1" dirty="0" smtClean="0">
                <a:solidFill>
                  <a:srgbClr val="FFED01"/>
                </a:solidFill>
                <a:latin typeface="Arial" pitchFamily="34" charset="0"/>
                <a:cs typeface="Arial" pitchFamily="34" charset="0"/>
              </a:rPr>
              <a:t>a</a:t>
            </a:r>
            <a:r>
              <a:rPr lang="en-US" b="1" dirty="0" smtClean="0">
                <a:solidFill>
                  <a:srgbClr val="0000FF"/>
                </a:solidFill>
                <a:latin typeface="Arial" pitchFamily="34" charset="0"/>
                <a:cs typeface="Arial" pitchFamily="34" charset="0"/>
              </a:rPr>
              <a:t>d</a:t>
            </a:r>
            <a:endParaRPr lang="en-US" b="1" dirty="0">
              <a:solidFill>
                <a:srgbClr val="0000FF"/>
              </a:solidFill>
              <a:latin typeface="Arial" pitchFamily="34" charset="0"/>
              <a:cs typeface="Arial" pitchFamily="34" charset="0"/>
            </a:endParaRPr>
          </a:p>
        </p:txBody>
      </p:sp>
      <p:sp>
        <p:nvSpPr>
          <p:cNvPr id="8" name="Rectangle 7"/>
          <p:cNvSpPr/>
          <p:nvPr/>
        </p:nvSpPr>
        <p:spPr>
          <a:xfrm>
            <a:off x="7924800" y="1254204"/>
            <a:ext cx="685800" cy="1107996"/>
          </a:xfrm>
          <a:prstGeom prst="rect">
            <a:avLst/>
          </a:prstGeom>
        </p:spPr>
        <p:txBody>
          <a:bodyPr wrap="square">
            <a:spAutoFit/>
          </a:bodyPr>
          <a:lstStyle/>
          <a:p>
            <a:r>
              <a:rPr lang="en-US" sz="6600" b="1" dirty="0" smtClean="0">
                <a:solidFill>
                  <a:srgbClr val="0000FF"/>
                </a:solidFill>
                <a:latin typeface="Arial" pitchFamily="34" charset="0"/>
                <a:cs typeface="Arial" pitchFamily="34" charset="0"/>
              </a:rPr>
              <a:t>s</a:t>
            </a:r>
            <a:endParaRPr lang="en-US" sz="6600" dirty="0"/>
          </a:p>
        </p:txBody>
      </p:sp>
    </p:spTree>
    <p:extLst>
      <p:ext uri="{BB962C8B-B14F-4D97-AF65-F5344CB8AC3E}">
        <p14:creationId xmlns:p14="http://schemas.microsoft.com/office/powerpoint/2010/main" val="2298876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nda\Documents\PURDUE\Discipleship\Tools for Mentoring\JPEG\18-Authority\God's Authority -YES.jpg"/>
          <p:cNvPicPr>
            <a:picLocks noChangeAspect="1" noChangeArrowheads="1"/>
          </p:cNvPicPr>
          <p:nvPr/>
        </p:nvPicPr>
        <p:blipFill>
          <a:blip r:embed="rId2"/>
          <a:srcRect/>
          <a:stretch>
            <a:fillRect/>
          </a:stretch>
        </p:blipFill>
        <p:spPr bwMode="auto">
          <a:xfrm>
            <a:off x="-90008" y="1"/>
            <a:ext cx="9615008" cy="6858000"/>
          </a:xfrm>
          <a:prstGeom prst="rect">
            <a:avLst/>
          </a:prstGeom>
          <a:noFill/>
        </p:spPr>
      </p:pic>
    </p:spTree>
    <p:extLst>
      <p:ext uri="{BB962C8B-B14F-4D97-AF65-F5344CB8AC3E}">
        <p14:creationId xmlns:p14="http://schemas.microsoft.com/office/powerpoint/2010/main" val="12221654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pPr marL="342900" lvl="3" indent="-342900" algn="ctr"/>
            <a:r>
              <a:rPr lang="en-US" sz="5400" b="1" dirty="0" smtClean="0"/>
              <a:t>Judge &amp; Condemn </a:t>
            </a:r>
          </a:p>
          <a:p>
            <a:pPr marL="342900" lvl="3" indent="-342900" algn="ctr"/>
            <a:r>
              <a:rPr lang="en-US" sz="4800" dirty="0" smtClean="0"/>
              <a:t>or</a:t>
            </a:r>
            <a:endParaRPr lang="en-US" sz="4800" dirty="0" smtClean="0"/>
          </a:p>
          <a:p>
            <a:pPr marL="342900" lvl="3" indent="-342900" algn="ctr"/>
            <a:r>
              <a:rPr lang="en-US" sz="5400" b="1" dirty="0" smtClean="0"/>
              <a:t>Discern &amp; Intercede</a:t>
            </a:r>
          </a:p>
          <a:p>
            <a:pPr marL="342900" lvl="3" indent="-342900" algn="ctr"/>
            <a:endParaRPr lang="en-US" sz="5400" b="1" dirty="0" smtClean="0"/>
          </a:p>
          <a:p>
            <a:endParaRPr lang="en-US" dirty="0"/>
          </a:p>
        </p:txBody>
      </p:sp>
    </p:spTree>
    <p:extLst>
      <p:ext uri="{BB962C8B-B14F-4D97-AF65-F5344CB8AC3E}">
        <p14:creationId xmlns:p14="http://schemas.microsoft.com/office/powerpoint/2010/main" val="18112255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mbrella forsaken.jpg"/>
          <p:cNvPicPr>
            <a:picLocks noChangeAspect="1"/>
          </p:cNvPicPr>
          <p:nvPr/>
        </p:nvPicPr>
        <p:blipFill>
          <a:blip r:embed="rId2"/>
          <a:srcRect l="-327" t="32222" r="1111" b="17778"/>
          <a:stretch>
            <a:fillRect/>
          </a:stretch>
        </p:blipFill>
        <p:spPr>
          <a:xfrm>
            <a:off x="-76200" y="0"/>
            <a:ext cx="9220200" cy="6858000"/>
          </a:xfrm>
          <a:prstGeom prst="rect">
            <a:avLst/>
          </a:prstGeom>
        </p:spPr>
      </p:pic>
    </p:spTree>
    <p:extLst>
      <p:ext uri="{BB962C8B-B14F-4D97-AF65-F5344CB8AC3E}">
        <p14:creationId xmlns:p14="http://schemas.microsoft.com/office/powerpoint/2010/main" val="11727848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ailydesktop.eu/data/media/49/Caerphilly%20Castle,%20Wales,%20United%20Kingdo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1359"/>
          <a:stretch/>
        </p:blipFill>
        <p:spPr bwMode="auto">
          <a:xfrm>
            <a:off x="-2275" y="0"/>
            <a:ext cx="9220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Purpose of Delegated Authority</a:t>
            </a:r>
            <a:endParaRPr lang="en-US" dirty="0"/>
          </a:p>
        </p:txBody>
      </p:sp>
      <p:sp>
        <p:nvSpPr>
          <p:cNvPr id="3" name="Content Placeholder 2"/>
          <p:cNvSpPr>
            <a:spLocks noGrp="1"/>
          </p:cNvSpPr>
          <p:nvPr>
            <p:ph idx="1"/>
          </p:nvPr>
        </p:nvSpPr>
        <p:spPr>
          <a:xfrm>
            <a:off x="1371600" y="1600200"/>
            <a:ext cx="7315200" cy="4525963"/>
          </a:xfrm>
        </p:spPr>
        <p:txBody>
          <a:bodyPr>
            <a:normAutofit/>
          </a:bodyPr>
          <a:lstStyle/>
          <a:p>
            <a:pPr marL="971550" lvl="1" indent="-514350">
              <a:buFont typeface="+mj-lt"/>
              <a:buAutoNum type="arabicPeriod"/>
            </a:pPr>
            <a:r>
              <a:rPr lang="en-US" sz="3200" dirty="0" smtClean="0"/>
              <a:t>Grow you in wisdom &amp; character</a:t>
            </a:r>
          </a:p>
          <a:p>
            <a:pPr marL="971550" lvl="1" indent="-514350">
              <a:buFont typeface="+mj-lt"/>
              <a:buAutoNum type="arabicPeriod"/>
            </a:pPr>
            <a:r>
              <a:rPr lang="en-US" sz="3200" dirty="0" smtClean="0"/>
              <a:t>Protect you</a:t>
            </a:r>
          </a:p>
          <a:p>
            <a:pPr marL="971550" lvl="1" indent="-514350">
              <a:buFont typeface="+mj-lt"/>
              <a:buAutoNum type="arabicPeriod"/>
            </a:pPr>
            <a:r>
              <a:rPr lang="en-US" sz="3200" dirty="0" smtClean="0"/>
              <a:t>Guide you</a:t>
            </a:r>
            <a:endParaRPr lang="en-US" sz="3200" dirty="0"/>
          </a:p>
        </p:txBody>
      </p:sp>
    </p:spTree>
    <p:extLst>
      <p:ext uri="{BB962C8B-B14F-4D97-AF65-F5344CB8AC3E}">
        <p14:creationId xmlns:p14="http://schemas.microsoft.com/office/powerpoint/2010/main" val="258264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ailydesktop.eu/data/media/49/Caerphilly%20Castle,%20Wales,%20United%20Kingdo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1359"/>
          <a:stretch/>
        </p:blipFill>
        <p:spPr bwMode="auto">
          <a:xfrm>
            <a:off x="-2275" y="0"/>
            <a:ext cx="9220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a:xfrm>
            <a:off x="457200" y="1447800"/>
            <a:ext cx="8229600" cy="5257800"/>
          </a:xfrm>
        </p:spPr>
        <p:txBody>
          <a:bodyPr>
            <a:normAutofit/>
          </a:bodyPr>
          <a:lstStyle/>
          <a:p>
            <a:pPr marL="971550" lvl="1" indent="-514350">
              <a:buFont typeface="+mj-lt"/>
              <a:buAutoNum type="arabicPeriod"/>
            </a:pPr>
            <a:r>
              <a:rPr lang="en-US" sz="3200" dirty="0"/>
              <a:t>God is good!</a:t>
            </a:r>
          </a:p>
          <a:p>
            <a:pPr marL="971550" lvl="1" indent="-514350">
              <a:buFont typeface="+mj-lt"/>
              <a:buAutoNum type="arabicPeriod"/>
            </a:pPr>
            <a:r>
              <a:rPr lang="en-US" sz="3200" dirty="0" smtClean="0"/>
              <a:t>All authority </a:t>
            </a:r>
            <a:r>
              <a:rPr lang="en-US" sz="3200" dirty="0"/>
              <a:t>is </a:t>
            </a:r>
            <a:r>
              <a:rPr lang="en-US" sz="3200" dirty="0" smtClean="0"/>
              <a:t>from God &amp; for our good to:</a:t>
            </a:r>
            <a:endParaRPr lang="en-US" sz="3200" dirty="0"/>
          </a:p>
          <a:p>
            <a:pPr marL="1714500" lvl="3" indent="-342900">
              <a:buFont typeface="Arial" pitchFamily="34" charset="0"/>
              <a:buChar char="•"/>
            </a:pPr>
            <a:r>
              <a:rPr lang="en-US" sz="3200" dirty="0"/>
              <a:t>Grow character</a:t>
            </a:r>
          </a:p>
          <a:p>
            <a:pPr marL="1714500" lvl="3" indent="-342900">
              <a:buFont typeface="Arial" pitchFamily="34" charset="0"/>
              <a:buChar char="•"/>
            </a:pPr>
            <a:r>
              <a:rPr lang="en-US" sz="3200" dirty="0"/>
              <a:t>Protect </a:t>
            </a:r>
            <a:r>
              <a:rPr lang="en-US" sz="3200" dirty="0" smtClean="0"/>
              <a:t>us</a:t>
            </a:r>
            <a:endParaRPr lang="en-US" sz="3200" dirty="0"/>
          </a:p>
          <a:p>
            <a:pPr marL="1714500" lvl="3" indent="-342900">
              <a:buFont typeface="Arial" pitchFamily="34" charset="0"/>
              <a:buChar char="•"/>
            </a:pPr>
            <a:r>
              <a:rPr lang="en-US" sz="3200" dirty="0"/>
              <a:t>Guidance</a:t>
            </a:r>
          </a:p>
          <a:p>
            <a:pPr marL="971550" lvl="1" indent="-514350">
              <a:buFont typeface="+mj-lt"/>
              <a:buAutoNum type="arabicPeriod"/>
            </a:pPr>
            <a:r>
              <a:rPr lang="en-US" sz="3200" dirty="0"/>
              <a:t>You will meet authority everywhere you </a:t>
            </a:r>
            <a:r>
              <a:rPr lang="en-US" sz="3200" dirty="0" smtClean="0"/>
              <a:t>go—pray for revelation of God’s ways!</a:t>
            </a:r>
          </a:p>
        </p:txBody>
      </p:sp>
    </p:spTree>
    <p:extLst>
      <p:ext uri="{BB962C8B-B14F-4D97-AF65-F5344CB8AC3E}">
        <p14:creationId xmlns:p14="http://schemas.microsoft.com/office/powerpoint/2010/main" val="2380424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9237"/>
            <a:ext cx="8229600" cy="3992563"/>
          </a:xfrm>
        </p:spPr>
        <p:txBody>
          <a:bodyPr>
            <a:normAutofit/>
          </a:bodyPr>
          <a:lstStyle/>
          <a:p>
            <a:pPr marL="514350" indent="-514350">
              <a:buFont typeface="+mj-lt"/>
              <a:buAutoNum type="arabicPeriod"/>
            </a:pPr>
            <a:r>
              <a:rPr lang="en-US" spc="0" dirty="0" smtClean="0">
                <a:ln w="18415" cmpd="sng">
                  <a:solidFill>
                    <a:srgbClr val="FFFFFF"/>
                  </a:solidFill>
                  <a:prstDash val="solid"/>
                </a:ln>
                <a:solidFill>
                  <a:srgbClr val="FFFFFF"/>
                </a:solidFill>
                <a:effectLst/>
                <a:cs typeface="MV Boli" pitchFamily="2" charset="0"/>
              </a:rPr>
              <a:t>What do you </a:t>
            </a:r>
            <a:r>
              <a:rPr lang="en-US" spc="0" dirty="0" smtClean="0">
                <a:ln w="18415" cmpd="sng">
                  <a:solidFill>
                    <a:srgbClr val="FFFFFF"/>
                  </a:solidFill>
                  <a:prstDash val="solid"/>
                </a:ln>
                <a:solidFill>
                  <a:srgbClr val="FFFFFF"/>
                </a:solidFill>
                <a:effectLst/>
                <a:cs typeface="MV Boli" pitchFamily="2" charset="0"/>
              </a:rPr>
              <a:t>think?</a:t>
            </a:r>
          </a:p>
          <a:p>
            <a:pPr marL="514350" indent="-514350">
              <a:buFont typeface="+mj-lt"/>
              <a:buAutoNum type="arabicPeriod"/>
            </a:pPr>
            <a:r>
              <a:rPr lang="en-US" dirty="0" smtClean="0">
                <a:effectLst/>
              </a:rPr>
              <a:t>Do </a:t>
            </a:r>
            <a:r>
              <a:rPr lang="en-US" dirty="0">
                <a:effectLst/>
              </a:rPr>
              <a:t>you see God </a:t>
            </a:r>
            <a:r>
              <a:rPr lang="en-US" dirty="0" smtClean="0">
                <a:effectLst/>
              </a:rPr>
              <a:t>as good?  Why or why not?</a:t>
            </a:r>
            <a:endParaRPr lang="en-US" dirty="0">
              <a:effectLst/>
            </a:endParaRPr>
          </a:p>
          <a:p>
            <a:pPr marL="514350" indent="-514350">
              <a:buFont typeface="+mj-lt"/>
              <a:buAutoNum type="arabicPeriod"/>
            </a:pPr>
            <a:r>
              <a:rPr lang="en-US" dirty="0" smtClean="0">
                <a:effectLst/>
              </a:rPr>
              <a:t>Have </a:t>
            </a:r>
            <a:r>
              <a:rPr lang="en-US" dirty="0">
                <a:effectLst/>
              </a:rPr>
              <a:t>you ever experienced delegated authority being for your own </a:t>
            </a:r>
            <a:r>
              <a:rPr lang="en-US" dirty="0" smtClean="0">
                <a:effectLst/>
              </a:rPr>
              <a:t>good?</a:t>
            </a:r>
            <a:endParaRPr lang="en-US" dirty="0">
              <a:effectLst/>
            </a:endParaRPr>
          </a:p>
          <a:p>
            <a:pPr marL="514350" indent="-514350">
              <a:buFont typeface="+mj-lt"/>
              <a:buAutoNum type="arabicPeriod"/>
            </a:pPr>
            <a:r>
              <a:rPr lang="en-US" dirty="0" smtClean="0">
                <a:effectLst/>
              </a:rPr>
              <a:t>Is </a:t>
            </a:r>
            <a:r>
              <a:rPr lang="en-US" dirty="0">
                <a:effectLst/>
              </a:rPr>
              <a:t>there an authority in your life right now you have difficulty submitting to?  </a:t>
            </a:r>
            <a:r>
              <a:rPr lang="en-US" dirty="0" smtClean="0">
                <a:effectLst/>
              </a:rPr>
              <a:t>Why?</a:t>
            </a:r>
            <a:endParaRPr lang="en-US" dirty="0">
              <a:effectLst/>
            </a:endParaRPr>
          </a:p>
          <a:p>
            <a:pPr marL="514350" indent="-514350">
              <a:buFont typeface="+mj-lt"/>
              <a:buAutoNum type="arabicPeriod"/>
            </a:pPr>
            <a:r>
              <a:rPr lang="en-US" dirty="0" smtClean="0">
                <a:effectLst/>
              </a:rPr>
              <a:t>Pray </a:t>
            </a:r>
            <a:r>
              <a:rPr lang="en-US" dirty="0">
                <a:effectLst/>
              </a:rPr>
              <a:t>for each other</a:t>
            </a:r>
            <a:endParaRPr lang="en-US" sz="3200" dirty="0">
              <a:effectLst/>
            </a:endParaRPr>
          </a:p>
          <a:p>
            <a:pPr marL="514350" indent="-514350">
              <a:buFont typeface="+mj-lt"/>
              <a:buAutoNum type="arabicPeriod"/>
            </a:pPr>
            <a:endParaRPr lang="en-US" spc="0" dirty="0" smtClean="0">
              <a:ln w="18415" cmpd="sng">
                <a:solidFill>
                  <a:srgbClr val="FFFFFF"/>
                </a:solidFill>
                <a:prstDash val="solid"/>
              </a:ln>
              <a:solidFill>
                <a:srgbClr val="FFFFFF"/>
              </a:solidFill>
              <a:effectLst/>
              <a:cs typeface="MV Boli" pitchFamily="2" charset="0"/>
            </a:endParaRPr>
          </a:p>
          <a:p>
            <a:pPr marL="514350" indent="-514350">
              <a:buFont typeface="+mj-lt"/>
              <a:buAutoNum type="arabicPeriod" startAt="3"/>
            </a:pPr>
            <a:endParaRPr lang="en-US" spc="0" dirty="0" smtClean="0">
              <a:ln w="18415" cmpd="sng">
                <a:solidFill>
                  <a:srgbClr val="FFFFFF"/>
                </a:solidFill>
                <a:prstDash val="solid"/>
              </a:ln>
              <a:solidFill>
                <a:srgbClr val="FFFFFF"/>
              </a:solidFill>
              <a:effectLst/>
              <a:cs typeface="MV Boli" pitchFamily="2" charset="0"/>
            </a:endParaRPr>
          </a:p>
          <a:p>
            <a:pPr marL="514350" indent="-514350">
              <a:buFont typeface="+mj-lt"/>
              <a:buAutoNum type="arabicPeriod" startAt="3"/>
            </a:pPr>
            <a:endParaRPr lang="en-US" sz="1200" spc="0" dirty="0" smtClean="0">
              <a:ln w="18415" cmpd="sng">
                <a:solidFill>
                  <a:srgbClr val="FFFFFF"/>
                </a:solidFill>
                <a:prstDash val="solid"/>
              </a:ln>
              <a:solidFill>
                <a:srgbClr val="FFFFFF"/>
              </a:solidFill>
              <a:effectLst/>
              <a:cs typeface="MV Boli"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945" y="-381000"/>
            <a:ext cx="4648200" cy="4114800"/>
          </a:xfrm>
          <a:prstGeom prst="rect">
            <a:avLst/>
          </a:prstGeom>
        </p:spPr>
      </p:pic>
      <p:sp>
        <p:nvSpPr>
          <p:cNvPr id="7" name="Title 6"/>
          <p:cNvSpPr>
            <a:spLocks noGrp="1"/>
          </p:cNvSpPr>
          <p:nvPr>
            <p:ph type="title"/>
          </p:nvPr>
        </p:nvSpPr>
        <p:spPr>
          <a:xfrm>
            <a:off x="5638800" y="0"/>
            <a:ext cx="1752600" cy="1143000"/>
          </a:xfrm>
        </p:spPr>
        <p:txBody>
          <a:bodyPr/>
          <a:lstStyle/>
          <a:p>
            <a:r>
              <a:rPr lang="en-US" b="1" dirty="0" smtClean="0">
                <a:solidFill>
                  <a:srgbClr val="00B050"/>
                </a:solidFill>
                <a:latin typeface="Arial" pitchFamily="34" charset="0"/>
                <a:cs typeface="Arial" pitchFamily="34" charset="0"/>
              </a:rPr>
              <a:t>t</a:t>
            </a:r>
            <a:r>
              <a:rPr lang="en-US" b="1" dirty="0" smtClean="0">
                <a:solidFill>
                  <a:srgbClr val="0000FF"/>
                </a:solidFill>
                <a:latin typeface="Arial" pitchFamily="34" charset="0"/>
                <a:cs typeface="Arial" pitchFamily="34" charset="0"/>
              </a:rPr>
              <a:t>r</a:t>
            </a:r>
            <a:r>
              <a:rPr lang="en-US" b="1" dirty="0" smtClean="0">
                <a:solidFill>
                  <a:srgbClr val="D20000"/>
                </a:solidFill>
                <a:latin typeface="Arial" pitchFamily="34" charset="0"/>
                <a:cs typeface="Arial" pitchFamily="34" charset="0"/>
              </a:rPr>
              <a:t>i</a:t>
            </a:r>
            <a:r>
              <a:rPr lang="en-US" b="1" dirty="0" smtClean="0">
                <a:solidFill>
                  <a:srgbClr val="FFED01"/>
                </a:solidFill>
                <a:latin typeface="Arial" pitchFamily="34" charset="0"/>
                <a:cs typeface="Arial" pitchFamily="34" charset="0"/>
              </a:rPr>
              <a:t>a</a:t>
            </a:r>
            <a:r>
              <a:rPr lang="en-US" b="1" dirty="0" smtClean="0">
                <a:solidFill>
                  <a:srgbClr val="0000FF"/>
                </a:solidFill>
                <a:latin typeface="Arial" pitchFamily="34" charset="0"/>
                <a:cs typeface="Arial" pitchFamily="34" charset="0"/>
              </a:rPr>
              <a:t>d</a:t>
            </a:r>
            <a:endParaRPr lang="en-US" b="1" dirty="0">
              <a:solidFill>
                <a:srgbClr val="0000FF"/>
              </a:solidFill>
              <a:latin typeface="Arial" pitchFamily="34" charset="0"/>
              <a:cs typeface="Arial" pitchFamily="34" charset="0"/>
            </a:endParaRPr>
          </a:p>
        </p:txBody>
      </p:sp>
      <p:sp>
        <p:nvSpPr>
          <p:cNvPr id="8" name="Rectangle 7"/>
          <p:cNvSpPr/>
          <p:nvPr/>
        </p:nvSpPr>
        <p:spPr>
          <a:xfrm>
            <a:off x="7924800" y="1254204"/>
            <a:ext cx="685800" cy="1107996"/>
          </a:xfrm>
          <a:prstGeom prst="rect">
            <a:avLst/>
          </a:prstGeom>
        </p:spPr>
        <p:txBody>
          <a:bodyPr wrap="square">
            <a:spAutoFit/>
          </a:bodyPr>
          <a:lstStyle/>
          <a:p>
            <a:r>
              <a:rPr lang="en-US" sz="6600" b="1" dirty="0" smtClean="0">
                <a:solidFill>
                  <a:srgbClr val="0000FF"/>
                </a:solidFill>
                <a:latin typeface="Arial" pitchFamily="34" charset="0"/>
                <a:cs typeface="Arial" pitchFamily="34" charset="0"/>
              </a:rPr>
              <a:t>s</a:t>
            </a:r>
            <a:endParaRPr lang="en-US" sz="6600" dirty="0"/>
          </a:p>
        </p:txBody>
      </p:sp>
    </p:spTree>
    <p:extLst>
      <p:ext uri="{BB962C8B-B14F-4D97-AF65-F5344CB8AC3E}">
        <p14:creationId xmlns:p14="http://schemas.microsoft.com/office/powerpoint/2010/main" val="3522646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ailydesktop.eu/data/media/49/Caerphilly%20Castle,%20Wales,%20United%20Kingdo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1359"/>
          <a:stretch/>
        </p:blipFill>
        <p:spPr bwMode="auto">
          <a:xfrm>
            <a:off x="-76200" y="0"/>
            <a:ext cx="92202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dailydesktop.eu/data/media/49/Caerphilly%20Castle,%20Wales,%20United%20Kingd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347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304800" y="1120775"/>
            <a:ext cx="9347200" cy="1470025"/>
          </a:xfrm>
        </p:spPr>
        <p:txBody>
          <a:bodyPr>
            <a:normAutofit/>
          </a:bodyPr>
          <a:lstStyle/>
          <a:p>
            <a:r>
              <a:rPr lang="en-US" sz="4800" dirty="0" smtClean="0">
                <a:solidFill>
                  <a:schemeClr val="bg1"/>
                </a:solidFill>
              </a:rPr>
              <a:t>The </a:t>
            </a:r>
            <a:r>
              <a:rPr lang="en-US" sz="4800" dirty="0" smtClean="0">
                <a:solidFill>
                  <a:schemeClr val="bg1"/>
                </a:solidFill>
              </a:rPr>
              <a:t>Kingdom of God</a:t>
            </a:r>
            <a:endParaRPr lang="en-US" sz="4800" dirty="0">
              <a:solidFill>
                <a:schemeClr val="bg1"/>
              </a:solidFill>
            </a:endParaRPr>
          </a:p>
        </p:txBody>
      </p:sp>
      <p:sp>
        <p:nvSpPr>
          <p:cNvPr id="6" name="TextBox 5"/>
          <p:cNvSpPr txBox="1"/>
          <p:nvPr/>
        </p:nvSpPr>
        <p:spPr>
          <a:xfrm>
            <a:off x="-76200" y="5845314"/>
            <a:ext cx="9347200" cy="707886"/>
          </a:xfrm>
          <a:prstGeom prst="rect">
            <a:avLst/>
          </a:prstGeom>
          <a:noFill/>
        </p:spPr>
        <p:txBody>
          <a:bodyPr wrap="square" rtlCol="0">
            <a:spAutoFit/>
          </a:bodyPr>
          <a:lstStyle/>
          <a:p>
            <a:pPr algn="ctr"/>
            <a:r>
              <a:rPr lang="en-US" sz="4000" dirty="0" smtClean="0">
                <a:solidFill>
                  <a:schemeClr val="bg1"/>
                </a:solidFill>
                <a:latin typeface="Tw Cen MT" pitchFamily="34" charset="0"/>
              </a:rPr>
              <a:t>Authority</a:t>
            </a:r>
            <a:endParaRPr lang="en-US" sz="4000" dirty="0">
              <a:solidFill>
                <a:schemeClr val="bg1"/>
              </a:solidFill>
              <a:latin typeface="Tw Cen MT" pitchFamily="34" charset="0"/>
            </a:endParaRPr>
          </a:p>
        </p:txBody>
      </p:sp>
    </p:spTree>
    <p:extLst>
      <p:ext uri="{BB962C8B-B14F-4D97-AF65-F5344CB8AC3E}">
        <p14:creationId xmlns:p14="http://schemas.microsoft.com/office/powerpoint/2010/main" val="3470600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ailydesktop.eu/data/media/49/Caerphilly%20Castle,%20Wales,%20United%20Kingdom.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76200" y="0"/>
            <a:ext cx="9347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Why we hate authority:</a:t>
            </a:r>
            <a:endParaRPr lang="en-US" dirty="0"/>
          </a:p>
        </p:txBody>
      </p:sp>
      <p:sp>
        <p:nvSpPr>
          <p:cNvPr id="6" name="Content Placeholder 5"/>
          <p:cNvSpPr>
            <a:spLocks noGrp="1"/>
          </p:cNvSpPr>
          <p:nvPr>
            <p:ph idx="1"/>
          </p:nvPr>
        </p:nvSpPr>
        <p:spPr>
          <a:xfrm>
            <a:off x="1752600" y="1600200"/>
            <a:ext cx="7315200" cy="4525963"/>
          </a:xfrm>
        </p:spPr>
        <p:txBody>
          <a:bodyPr>
            <a:normAutofit/>
          </a:bodyPr>
          <a:lstStyle/>
          <a:p>
            <a:pPr marL="514350" lvl="0" indent="-514350">
              <a:buFont typeface="+mj-lt"/>
              <a:buAutoNum type="arabicPeriod"/>
            </a:pPr>
            <a:r>
              <a:rPr lang="en-US" dirty="0"/>
              <a:t>Don’t understand Kingdom </a:t>
            </a:r>
            <a:r>
              <a:rPr lang="en-US" dirty="0" smtClean="0"/>
              <a:t>principle</a:t>
            </a:r>
          </a:p>
          <a:p>
            <a:pPr marL="514350" lvl="0" indent="-514350">
              <a:buFont typeface="+mj-lt"/>
              <a:buAutoNum type="arabicPeriod"/>
            </a:pPr>
            <a:r>
              <a:rPr lang="en-US" dirty="0" smtClean="0"/>
              <a:t>Authority abused </a:t>
            </a:r>
            <a:r>
              <a:rPr lang="en-US" dirty="0"/>
              <a:t>&amp; never corrected</a:t>
            </a:r>
            <a:endParaRPr lang="en-US" sz="3600" dirty="0"/>
          </a:p>
          <a:p>
            <a:pPr marL="514350" lvl="0" indent="-514350">
              <a:buFont typeface="+mj-lt"/>
              <a:buAutoNum type="arabicPeriod"/>
            </a:pPr>
            <a:r>
              <a:rPr lang="en-US" dirty="0" smtClean="0"/>
              <a:t>Don’t </a:t>
            </a:r>
            <a:r>
              <a:rPr lang="en-US" dirty="0"/>
              <a:t>WANT an authority over us! </a:t>
            </a:r>
            <a:endParaRPr lang="en-US" sz="3600" dirty="0"/>
          </a:p>
          <a:p>
            <a:pPr marL="457200" indent="-457200">
              <a:buFont typeface="Arial" pitchFamily="34" charset="0"/>
              <a:buChar char="•"/>
            </a:pPr>
            <a:endParaRPr lang="en-US" dirty="0"/>
          </a:p>
        </p:txBody>
      </p:sp>
    </p:spTree>
    <p:extLst>
      <p:ext uri="{BB962C8B-B14F-4D97-AF65-F5344CB8AC3E}">
        <p14:creationId xmlns:p14="http://schemas.microsoft.com/office/powerpoint/2010/main" val="2132474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ailydesktop.eu/data/media/49/Caerphilly%20Castle,%20Wales,%20United%20Kingdom.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76200" y="0"/>
            <a:ext cx="9347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200" y="76200"/>
            <a:ext cx="8229600" cy="1143000"/>
          </a:xfrm>
        </p:spPr>
        <p:txBody>
          <a:bodyPr/>
          <a:lstStyle/>
          <a:p>
            <a:r>
              <a:rPr lang="en-US" dirty="0" smtClean="0"/>
              <a:t>Questions</a:t>
            </a:r>
            <a:endParaRPr lang="en-US" dirty="0"/>
          </a:p>
        </p:txBody>
      </p:sp>
      <p:sp>
        <p:nvSpPr>
          <p:cNvPr id="6" name="Content Placeholder 5"/>
          <p:cNvSpPr>
            <a:spLocks noGrp="1"/>
          </p:cNvSpPr>
          <p:nvPr>
            <p:ph idx="1"/>
          </p:nvPr>
        </p:nvSpPr>
        <p:spPr>
          <a:xfrm>
            <a:off x="228600" y="1371600"/>
            <a:ext cx="8915400" cy="5486400"/>
          </a:xfrm>
        </p:spPr>
        <p:txBody>
          <a:bodyPr>
            <a:normAutofit fontScale="92500" lnSpcReduction="10000"/>
          </a:bodyPr>
          <a:lstStyle/>
          <a:p>
            <a:pPr marL="514350" lvl="0" indent="-514350">
              <a:buFont typeface="+mj-lt"/>
              <a:buAutoNum type="arabicPeriod"/>
            </a:pPr>
            <a:r>
              <a:rPr lang="en-US" dirty="0"/>
              <a:t>Where does authority come from?</a:t>
            </a:r>
          </a:p>
          <a:p>
            <a:pPr marL="514350" lvl="0" indent="-514350">
              <a:buFont typeface="+mj-lt"/>
              <a:buAutoNum type="arabicPeriod"/>
            </a:pPr>
            <a:r>
              <a:rPr lang="en-US" dirty="0"/>
              <a:t>Does God require blind obedience, or is obedience conditional?</a:t>
            </a:r>
          </a:p>
          <a:p>
            <a:pPr marL="514350" lvl="0" indent="-514350">
              <a:buFont typeface="+mj-lt"/>
              <a:buAutoNum type="arabicPeriod"/>
            </a:pPr>
            <a:r>
              <a:rPr lang="en-US" dirty="0"/>
              <a:t>Is there a difference between obeying and submitting?</a:t>
            </a:r>
          </a:p>
          <a:p>
            <a:pPr marL="514350" lvl="0" indent="-514350">
              <a:buFont typeface="+mj-lt"/>
              <a:buAutoNum type="arabicPeriod"/>
            </a:pPr>
            <a:r>
              <a:rPr lang="en-US" dirty="0"/>
              <a:t>What does it mean to honor your parents?</a:t>
            </a:r>
          </a:p>
          <a:p>
            <a:pPr marL="514350" lvl="0" indent="-514350">
              <a:buFont typeface="+mj-lt"/>
              <a:buAutoNum type="arabicPeriod"/>
            </a:pPr>
            <a:r>
              <a:rPr lang="en-US" dirty="0"/>
              <a:t>What do I do if I know something is God’s will and my authority advises me against it?</a:t>
            </a:r>
          </a:p>
          <a:p>
            <a:pPr marL="514350" lvl="0" indent="-514350">
              <a:buFont typeface="+mj-lt"/>
              <a:buAutoNum type="arabicPeriod"/>
            </a:pPr>
            <a:r>
              <a:rPr lang="en-US" dirty="0"/>
              <a:t>What if my authority is unsaved or downright evil—do I still have to submit?</a:t>
            </a:r>
          </a:p>
          <a:p>
            <a:pPr marL="514350" lvl="0" indent="-514350">
              <a:buFont typeface="+mj-lt"/>
              <a:buAutoNum type="arabicPeriod"/>
            </a:pPr>
            <a:r>
              <a:rPr lang="en-US" dirty="0"/>
              <a:t>What if an authority tells me to do something wrong?</a:t>
            </a:r>
          </a:p>
          <a:p>
            <a:pPr marL="457200" indent="-457200">
              <a:buFont typeface="Arial" pitchFamily="34" charset="0"/>
              <a:buChar char="•"/>
            </a:pPr>
            <a:endParaRPr lang="en-US" dirty="0"/>
          </a:p>
        </p:txBody>
      </p:sp>
    </p:spTree>
    <p:extLst>
      <p:ext uri="{BB962C8B-B14F-4D97-AF65-F5344CB8AC3E}">
        <p14:creationId xmlns:p14="http://schemas.microsoft.com/office/powerpoint/2010/main" val="3524836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cbmen.org/resource/resmgr/images/under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2667000" cy="40045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betterworldbooks.com/093/Spiritual-Authority-97809350083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99044"/>
            <a:ext cx="2667000" cy="4087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t="10759" r="85000" b="65034"/>
          <a:stretch/>
        </p:blipFill>
        <p:spPr bwMode="auto">
          <a:xfrm>
            <a:off x="6210300" y="3494552"/>
            <a:ext cx="2819400" cy="2843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591300" y="6273225"/>
            <a:ext cx="2514600" cy="584775"/>
          </a:xfrm>
          <a:prstGeom prst="rect">
            <a:avLst/>
          </a:prstGeom>
          <a:noFill/>
        </p:spPr>
        <p:txBody>
          <a:bodyPr wrap="square" rtlCol="0">
            <a:spAutoFit/>
          </a:bodyPr>
          <a:lstStyle/>
          <a:p>
            <a:r>
              <a:rPr lang="en-US" sz="3200" dirty="0" smtClean="0">
                <a:solidFill>
                  <a:schemeClr val="bg1"/>
                </a:solidFill>
                <a:latin typeface="Tw Cen MT" pitchFamily="34" charset="0"/>
                <a:cs typeface="Times New Roman" pitchFamily="18" charset="0"/>
              </a:rPr>
              <a:t>June 2012</a:t>
            </a:r>
            <a:endParaRPr lang="en-US" sz="3200" dirty="0">
              <a:solidFill>
                <a:schemeClr val="bg1"/>
              </a:solidFill>
              <a:latin typeface="Tw Cen MT" pitchFamily="34" charset="0"/>
              <a:cs typeface="Times New Roman" pitchFamily="18" charset="0"/>
            </a:endParaRPr>
          </a:p>
        </p:txBody>
      </p:sp>
    </p:spTree>
    <p:extLst>
      <p:ext uri="{BB962C8B-B14F-4D97-AF65-F5344CB8AC3E}">
        <p14:creationId xmlns:p14="http://schemas.microsoft.com/office/powerpoint/2010/main" val="3846540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 calcmode="lin" valueType="num">
                                      <p:cBhvr>
                                        <p:cTn id="9" dur="1000" fill="hold"/>
                                        <p:tgtEl>
                                          <p:spTgt spid="2052"/>
                                        </p:tgtEl>
                                        <p:attrNameLst>
                                          <p:attrName>style.rotation</p:attrName>
                                        </p:attrNameLst>
                                      </p:cBhvr>
                                      <p:tavLst>
                                        <p:tav tm="0">
                                          <p:val>
                                            <p:fltVal val="90"/>
                                          </p:val>
                                        </p:tav>
                                        <p:tav tm="100000">
                                          <p:val>
                                            <p:fltVal val="0"/>
                                          </p:val>
                                        </p:tav>
                                      </p:tavLst>
                                    </p:anim>
                                    <p:animEffect transition="in" filter="fade">
                                      <p:cBhvr>
                                        <p:cTn id="10" dur="10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ailydesktop.eu/data/media/49/Caerphilly%20Castle,%20Wales,%20United%20Kingdo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1359"/>
          <a:stretch/>
        </p:blipFill>
        <p:spPr bwMode="auto">
          <a:xfrm>
            <a:off x="-76200" y="0"/>
            <a:ext cx="9220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Genesis 3</a:t>
            </a:r>
            <a:endParaRPr lang="en-US" dirty="0"/>
          </a:p>
        </p:txBody>
      </p:sp>
      <p:sp>
        <p:nvSpPr>
          <p:cNvPr id="3" name="Content Placeholder 2"/>
          <p:cNvSpPr>
            <a:spLocks noGrp="1"/>
          </p:cNvSpPr>
          <p:nvPr>
            <p:ph idx="1"/>
          </p:nvPr>
        </p:nvSpPr>
        <p:spPr/>
        <p:txBody>
          <a:bodyPr/>
          <a:lstStyle/>
          <a:p>
            <a:pPr algn="ctr"/>
            <a:r>
              <a:rPr lang="en-US" dirty="0" smtClean="0"/>
              <a:t>(around page 2 in visitor Bibles)</a:t>
            </a:r>
            <a:endParaRPr lang="en-US" dirty="0"/>
          </a:p>
        </p:txBody>
      </p:sp>
    </p:spTree>
    <p:extLst>
      <p:ext uri="{BB962C8B-B14F-4D97-AF65-F5344CB8AC3E}">
        <p14:creationId xmlns:p14="http://schemas.microsoft.com/office/powerpoint/2010/main" val="2796447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4" name="Picture 2" descr="http://www.todayifoundout.com/wp-content/uploads/2010/01/apple_b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74" y="838200"/>
            <a:ext cx="4211051"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270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3109</TotalTime>
  <Words>585</Words>
  <Application>Microsoft Office PowerPoint</Application>
  <PresentationFormat>On-screen Show (4:3)</PresentationFormat>
  <Paragraphs>92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triad</vt:lpstr>
      <vt:lpstr>The Kingdom of God</vt:lpstr>
      <vt:lpstr>Why we hate authority:</vt:lpstr>
      <vt:lpstr>Questions</vt:lpstr>
      <vt:lpstr>PowerPoint Presentation</vt:lpstr>
      <vt:lpstr>Genesis 3</vt:lpstr>
      <vt:lpstr>PowerPoint Presentation</vt:lpstr>
      <vt:lpstr>PowerPoint Presentation</vt:lpstr>
      <vt:lpstr>Free Will</vt:lpstr>
      <vt:lpstr>PowerPoint Presentation</vt:lpstr>
      <vt:lpstr>PowerPoint Presentation</vt:lpstr>
      <vt:lpstr>PowerPoint Presentation</vt:lpstr>
      <vt:lpstr>PowerPoint Presentation</vt:lpstr>
      <vt:lpstr>Romans 13:1-2</vt:lpstr>
      <vt:lpstr>PowerPoint Presentation</vt:lpstr>
      <vt:lpstr>PowerPoint Presentation</vt:lpstr>
      <vt:lpstr>Types of Delegated Authority</vt:lpstr>
      <vt:lpstr>Purpose of Delegated Authority</vt:lpstr>
      <vt:lpstr>Luke 2:49-52</vt:lpstr>
      <vt:lpstr>Character Development</vt:lpstr>
      <vt:lpstr>PowerPoint Presentation</vt:lpstr>
      <vt:lpstr>Purpose of Delegated Authority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Purpose of Delegated Authority</vt:lpstr>
      <vt:lpstr>Recap</vt:lpstr>
      <vt:lpstr>triad</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dc:creator>
  <cp:lastModifiedBy>Linda</cp:lastModifiedBy>
  <cp:revision>146</cp:revision>
  <dcterms:created xsi:type="dcterms:W3CDTF">2011-10-29T20:24:40Z</dcterms:created>
  <dcterms:modified xsi:type="dcterms:W3CDTF">2012-01-13T23:04:07Z</dcterms:modified>
</cp:coreProperties>
</file>