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317" r:id="rId3"/>
    <p:sldId id="295" r:id="rId4"/>
    <p:sldId id="297" r:id="rId5"/>
    <p:sldId id="331" r:id="rId6"/>
    <p:sldId id="347" r:id="rId7"/>
    <p:sldId id="303" r:id="rId8"/>
    <p:sldId id="304" r:id="rId9"/>
    <p:sldId id="341" r:id="rId10"/>
    <p:sldId id="340" r:id="rId11"/>
    <p:sldId id="338" r:id="rId12"/>
    <p:sldId id="351" r:id="rId13"/>
    <p:sldId id="342" r:id="rId14"/>
    <p:sldId id="343" r:id="rId15"/>
    <p:sldId id="360" r:id="rId16"/>
    <p:sldId id="348" r:id="rId17"/>
    <p:sldId id="361" r:id="rId18"/>
    <p:sldId id="349" r:id="rId19"/>
    <p:sldId id="362" r:id="rId20"/>
    <p:sldId id="350" r:id="rId21"/>
    <p:sldId id="363" r:id="rId22"/>
    <p:sldId id="364" r:id="rId23"/>
    <p:sldId id="345" r:id="rId24"/>
    <p:sldId id="372" r:id="rId25"/>
    <p:sldId id="365" r:id="rId26"/>
    <p:sldId id="346" r:id="rId27"/>
    <p:sldId id="366" r:id="rId28"/>
    <p:sldId id="352" r:id="rId29"/>
    <p:sldId id="373" r:id="rId30"/>
    <p:sldId id="353" r:id="rId31"/>
    <p:sldId id="354" r:id="rId32"/>
    <p:sldId id="367" r:id="rId33"/>
    <p:sldId id="308" r:id="rId34"/>
    <p:sldId id="307" r:id="rId35"/>
    <p:sldId id="309" r:id="rId36"/>
    <p:sldId id="355" r:id="rId37"/>
    <p:sldId id="368" r:id="rId38"/>
    <p:sldId id="356" r:id="rId39"/>
    <p:sldId id="357" r:id="rId40"/>
    <p:sldId id="358" r:id="rId41"/>
    <p:sldId id="369" r:id="rId42"/>
    <p:sldId id="370" r:id="rId43"/>
    <p:sldId id="371" r:id="rId44"/>
    <p:sldId id="359" r:id="rId45"/>
    <p:sldId id="32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660"/>
  </p:normalViewPr>
  <p:slideViewPr>
    <p:cSldViewPr>
      <p:cViewPr>
        <p:scale>
          <a:sx n="70" d="100"/>
          <a:sy n="70" d="100"/>
        </p:scale>
        <p:origin x="-852"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FFF6-8D24-4D41-8ADB-DE223ECC34AD}"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latin typeface="Tw Cen MT" pitchFamily="34" charset="0"/>
              </a:defRPr>
            </a:lvl1pPr>
            <a:lvl2pPr>
              <a:defRPr>
                <a:effectLst>
                  <a:outerShdw blurRad="38100" dist="38100" dir="2700000" algn="tl">
                    <a:srgbClr val="000000">
                      <a:alpha val="43137"/>
                    </a:srgbClr>
                  </a:outerShdw>
                </a:effectLst>
                <a:latin typeface="Tw Cen MT" pitchFamily="34" charset="0"/>
              </a:defRPr>
            </a:lvl2pPr>
            <a:lvl3pPr>
              <a:defRPr>
                <a:effectLst>
                  <a:outerShdw blurRad="38100" dist="38100" dir="2700000" algn="tl">
                    <a:srgbClr val="000000">
                      <a:alpha val="43137"/>
                    </a:srgbClr>
                  </a:outerShdw>
                </a:effectLst>
                <a:latin typeface="Tw Cen MT" pitchFamily="34" charset="0"/>
              </a:defRPr>
            </a:lvl3pPr>
            <a:lvl4pPr>
              <a:defRPr>
                <a:effectLst>
                  <a:outerShdw blurRad="38100" dist="38100" dir="2700000" algn="tl">
                    <a:srgbClr val="000000">
                      <a:alpha val="43137"/>
                    </a:srgbClr>
                  </a:outerShdw>
                </a:effectLst>
                <a:latin typeface="Tw Cen MT" pitchFamily="34" charset="0"/>
              </a:defRPr>
            </a:lvl4pPr>
            <a:lvl5pPr>
              <a:defRPr>
                <a:effectLst>
                  <a:outerShdw blurRad="38100" dist="38100" dir="2700000" algn="tl">
                    <a:srgbClr val="000000">
                      <a:alpha val="43137"/>
                    </a:srgbClr>
                  </a:outerShdw>
                </a:effectLst>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79FFF6-8D24-4D41-8ADB-DE223ECC34AD}"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9FFF6-8D24-4D41-8ADB-DE223ECC34AD}"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9FFF6-8D24-4D41-8ADB-DE223ECC34AD}"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9FFF6-8D24-4D41-8ADB-DE223ECC34AD}" type="datetimeFigureOut">
              <a:rPr lang="en-US" smtClean="0"/>
              <a:pPr/>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9FFF6-8D24-4D41-8ADB-DE223ECC34AD}" type="datetimeFigureOut">
              <a:rPr lang="en-US" smtClean="0"/>
              <a:pPr/>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9FFF6-8D24-4D41-8ADB-DE223ECC34AD}" type="datetimeFigureOut">
              <a:rPr lang="en-US" smtClean="0"/>
              <a:pPr/>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FFF6-8D24-4D41-8ADB-DE223ECC34AD}"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FFF6-8D24-4D41-8ADB-DE223ECC34AD}"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A1CFF-DE83-446F-92BD-9F7CBA6727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9FFF6-8D24-4D41-8ADB-DE223ECC34AD}" type="datetimeFigureOut">
              <a:rPr lang="en-US" smtClean="0"/>
              <a:pPr/>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A1CFF-DE83-446F-92BD-9F7CBA672797}" type="slidenum">
              <a:rPr lang="en-US" smtClean="0"/>
              <a:pPr/>
              <a:t>‹#›</a:t>
            </a:fld>
            <a:endParaRPr lang="en-US"/>
          </a:p>
        </p:txBody>
      </p:sp>
      <p:pic>
        <p:nvPicPr>
          <p:cNvPr id="9" name="Picture 2" descr="http://www.townofbeloit.org/earth.gif"/>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sharpenSoften amount="-100000"/>
                    </a14:imgEffect>
                    <a14:imgEffect>
                      <a14:brightnessContrast bright="-20000"/>
                    </a14:imgEffect>
                  </a14:imgLayer>
                </a14:imgProps>
              </a:ext>
            </a:extLst>
          </a:blip>
          <a:srcRect t="3373" b="22298"/>
          <a:stretch/>
        </p:blipFill>
        <p:spPr bwMode="auto">
          <a:xfrm>
            <a:off x="0" y="0"/>
            <a:ext cx="9226550" cy="6858000"/>
          </a:xfrm>
          <a:prstGeom prst="rect">
            <a:avLst/>
          </a:prstGeom>
          <a:noFill/>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Tw Cen MT"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effectLst>
            <a:outerShdw blurRad="38100" dist="38100" dir="2700000" algn="tl">
              <a:srgbClr val="000000">
                <a:alpha val="43137"/>
              </a:srgbClr>
            </a:outerShdw>
          </a:effectLst>
          <a:latin typeface="Tw Cen MT"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latin typeface="+mj-lt"/>
              </a:rPr>
              <a:t>Authority, Part 3:</a:t>
            </a:r>
            <a:endParaRPr lang="en-US" dirty="0">
              <a:latin typeface="+mj-lt"/>
            </a:endParaRPr>
          </a:p>
        </p:txBody>
      </p:sp>
      <p:sp>
        <p:nvSpPr>
          <p:cNvPr id="3" name="Subtitle 2"/>
          <p:cNvSpPr>
            <a:spLocks noGrp="1"/>
          </p:cNvSpPr>
          <p:nvPr>
            <p:ph type="subTitle" idx="1"/>
          </p:nvPr>
        </p:nvSpPr>
        <p:spPr>
          <a:xfrm>
            <a:off x="1371600" y="2593975"/>
            <a:ext cx="6400800" cy="1752600"/>
          </a:xfrm>
        </p:spPr>
        <p:txBody>
          <a:bodyPr/>
          <a:lstStyle/>
          <a:p>
            <a:r>
              <a:rPr lang="en-US" dirty="0" smtClean="0">
                <a:latin typeface="+mj-lt"/>
              </a:rPr>
              <a:t>What if Your Authority is Evil?</a:t>
            </a:r>
            <a:endParaRPr lang="en-US" dirty="0">
              <a:latin typeface="+mj-lt"/>
            </a:endParaRPr>
          </a:p>
        </p:txBody>
      </p:sp>
    </p:spTree>
    <p:extLst>
      <p:ext uri="{BB962C8B-B14F-4D97-AF65-F5344CB8AC3E}">
        <p14:creationId xmlns:p14="http://schemas.microsoft.com/office/powerpoint/2010/main" val="378713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342900" lvl="1" indent="-342900" algn="ctr"/>
            <a:r>
              <a:rPr lang="en-US" dirty="0"/>
              <a:t>“There is no possibility of rebellion without </a:t>
            </a:r>
            <a:r>
              <a:rPr lang="en-US" dirty="0" smtClean="0"/>
              <a:t>judgment.” </a:t>
            </a:r>
          </a:p>
          <a:p>
            <a:pPr marL="342900" lvl="1" indent="-342900" algn="ctr"/>
            <a:r>
              <a:rPr lang="en-US" dirty="0" smtClean="0"/>
              <a:t>—Watchman </a:t>
            </a:r>
            <a:r>
              <a:rPr lang="en-US" dirty="0"/>
              <a:t>Nee, </a:t>
            </a:r>
            <a:r>
              <a:rPr lang="en-US" u="sng" dirty="0" smtClean="0"/>
              <a:t>Spiritual Authority</a:t>
            </a:r>
            <a:endParaRPr lang="en-US" u="sng" dirty="0"/>
          </a:p>
          <a:p>
            <a:endParaRPr lang="en-US" dirty="0"/>
          </a:p>
        </p:txBody>
      </p:sp>
    </p:spTree>
    <p:extLst>
      <p:ext uri="{BB962C8B-B14F-4D97-AF65-F5344CB8AC3E}">
        <p14:creationId xmlns:p14="http://schemas.microsoft.com/office/powerpoint/2010/main" val="334813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24.media.tumblr.com/tumblr_lkbjwyJD1e1qil96wo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162" y="1143000"/>
            <a:ext cx="500583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0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21:1</a:t>
            </a:r>
            <a:endParaRPr lang="en-US" dirty="0"/>
          </a:p>
        </p:txBody>
      </p:sp>
      <p:sp>
        <p:nvSpPr>
          <p:cNvPr id="3" name="Content Placeholder 2"/>
          <p:cNvSpPr>
            <a:spLocks noGrp="1"/>
          </p:cNvSpPr>
          <p:nvPr>
            <p:ph idx="1"/>
          </p:nvPr>
        </p:nvSpPr>
        <p:spPr/>
        <p:txBody>
          <a:bodyPr/>
          <a:lstStyle/>
          <a:p>
            <a:pPr algn="ctr"/>
            <a:r>
              <a:rPr lang="en-US" dirty="0"/>
              <a:t>The king’s heart is in the hand of the LORD; </a:t>
            </a:r>
            <a:endParaRPr lang="en-US" dirty="0" smtClean="0"/>
          </a:p>
          <a:p>
            <a:pPr algn="ctr"/>
            <a:r>
              <a:rPr lang="en-US" dirty="0" smtClean="0"/>
              <a:t>He </a:t>
            </a:r>
            <a:r>
              <a:rPr lang="en-US" dirty="0"/>
              <a:t>directs it like a watercourse wherever He </a:t>
            </a:r>
            <a:r>
              <a:rPr lang="en-US" dirty="0" smtClean="0"/>
              <a:t>pleases.</a:t>
            </a:r>
            <a:endParaRPr lang="en-US" dirty="0"/>
          </a:p>
        </p:txBody>
      </p:sp>
    </p:spTree>
    <p:extLst>
      <p:ext uri="{BB962C8B-B14F-4D97-AF65-F5344CB8AC3E}">
        <p14:creationId xmlns:p14="http://schemas.microsoft.com/office/powerpoint/2010/main" val="4262098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r>
              <a:rPr lang="en-US" dirty="0" smtClean="0"/>
              <a:t>Who is my authority if my parents are divorced?</a:t>
            </a:r>
          </a:p>
          <a:p>
            <a:pPr marL="0" indent="0" algn="ctr"/>
            <a:r>
              <a:rPr lang="en-US" dirty="0" smtClean="0">
                <a:solidFill>
                  <a:srgbClr val="FFFF00"/>
                </a:solidFill>
              </a:rPr>
              <a:t>The parent who is legally responsible for you</a:t>
            </a:r>
            <a:endParaRPr lang="en-US" dirty="0">
              <a:solidFill>
                <a:srgbClr val="FFFF00"/>
              </a:solidFill>
            </a:endParaRPr>
          </a:p>
        </p:txBody>
      </p:sp>
    </p:spTree>
    <p:extLst>
      <p:ext uri="{BB962C8B-B14F-4D97-AF65-F5344CB8AC3E}">
        <p14:creationId xmlns:p14="http://schemas.microsoft.com/office/powerpoint/2010/main" val="41665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r>
              <a:rPr lang="en-US" dirty="0" smtClean="0"/>
              <a:t>When do you stop being out from under your parents’ authority?</a:t>
            </a:r>
          </a:p>
          <a:p>
            <a:pPr marL="514350" indent="-514350" algn="ctr">
              <a:buFont typeface="+mj-lt"/>
              <a:buAutoNum type="arabicPeriod"/>
            </a:pPr>
            <a:r>
              <a:rPr lang="en-US" dirty="0" smtClean="0">
                <a:solidFill>
                  <a:srgbClr val="FFFF00"/>
                </a:solidFill>
              </a:rPr>
              <a:t>Marriage</a:t>
            </a:r>
          </a:p>
          <a:p>
            <a:pPr marL="514350" indent="-514350" algn="ctr">
              <a:buFont typeface="+mj-lt"/>
              <a:buAutoNum type="arabicPeriod"/>
            </a:pPr>
            <a:r>
              <a:rPr lang="en-US" dirty="0" smtClean="0">
                <a:solidFill>
                  <a:srgbClr val="FFFF00"/>
                </a:solidFill>
              </a:rPr>
              <a:t>Financially independent</a:t>
            </a:r>
          </a:p>
          <a:p>
            <a:pPr marL="514350" indent="-514350" algn="ctr">
              <a:buFont typeface="+mj-lt"/>
              <a:buAutoNum type="arabicPeriod"/>
            </a:pPr>
            <a:r>
              <a:rPr lang="en-US" dirty="0" smtClean="0">
                <a:solidFill>
                  <a:srgbClr val="FFFF00"/>
                </a:solidFill>
              </a:rPr>
              <a:t>Still listen to their counsel</a:t>
            </a:r>
            <a:endParaRPr lang="en-US" dirty="0">
              <a:solidFill>
                <a:srgbClr val="FFFF00"/>
              </a:solidFill>
            </a:endParaRPr>
          </a:p>
        </p:txBody>
      </p:sp>
    </p:spTree>
    <p:extLst>
      <p:ext uri="{BB962C8B-B14F-4D97-AF65-F5344CB8AC3E}">
        <p14:creationId xmlns:p14="http://schemas.microsoft.com/office/powerpoint/2010/main" val="5920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971550" lvl="1" indent="-514350">
              <a:buFont typeface="+mj-lt"/>
              <a:buAutoNum type="arabicPeriod"/>
            </a:pPr>
            <a:r>
              <a:rPr lang="en-US" sz="3200" dirty="0" smtClean="0"/>
              <a:t>Government</a:t>
            </a:r>
          </a:p>
          <a:p>
            <a:pPr marL="514350" indent="-514350" algn="ctr">
              <a:buFont typeface="+mj-lt"/>
              <a:buAutoNum type="arabicPeriod"/>
            </a:pPr>
            <a:endParaRPr lang="en-US" dirty="0"/>
          </a:p>
        </p:txBody>
      </p:sp>
    </p:spTree>
    <p:extLst>
      <p:ext uri="{BB962C8B-B14F-4D97-AF65-F5344CB8AC3E}">
        <p14:creationId xmlns:p14="http://schemas.microsoft.com/office/powerpoint/2010/main" val="1726745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2:13-14</a:t>
            </a:r>
            <a:endParaRPr lang="en-US" dirty="0"/>
          </a:p>
        </p:txBody>
      </p:sp>
      <p:sp>
        <p:nvSpPr>
          <p:cNvPr id="3" name="Content Placeholder 2"/>
          <p:cNvSpPr>
            <a:spLocks noGrp="1"/>
          </p:cNvSpPr>
          <p:nvPr>
            <p:ph idx="1"/>
          </p:nvPr>
        </p:nvSpPr>
        <p:spPr/>
        <p:txBody>
          <a:bodyPr/>
          <a:lstStyle/>
          <a:p>
            <a:pPr algn="ctr"/>
            <a:r>
              <a:rPr lang="en-US" dirty="0"/>
              <a:t>Submit yourselves for the Lord’s sake to </a:t>
            </a:r>
            <a:r>
              <a:rPr lang="en-US" b="1" dirty="0">
                <a:solidFill>
                  <a:srgbClr val="FFFF00"/>
                </a:solidFill>
              </a:rPr>
              <a:t>every</a:t>
            </a:r>
            <a:r>
              <a:rPr lang="en-US" b="1" dirty="0"/>
              <a:t> </a:t>
            </a:r>
            <a:r>
              <a:rPr lang="en-US" b="1" dirty="0">
                <a:solidFill>
                  <a:srgbClr val="FFFF00"/>
                </a:solidFill>
              </a:rPr>
              <a:t>authority instituted among men</a:t>
            </a:r>
            <a:r>
              <a:rPr lang="en-US" dirty="0"/>
              <a:t>: whether to the king, as the supreme authority,  or to governors, who are sent by him to punish those who do wrong and to commend those who do right.  </a:t>
            </a:r>
          </a:p>
        </p:txBody>
      </p:sp>
    </p:spTree>
    <p:extLst>
      <p:ext uri="{BB962C8B-B14F-4D97-AF65-F5344CB8AC3E}">
        <p14:creationId xmlns:p14="http://schemas.microsoft.com/office/powerpoint/2010/main" val="413873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971550" lvl="1" indent="-514350">
              <a:buFont typeface="+mj-lt"/>
              <a:buAutoNum type="arabicPeriod"/>
            </a:pPr>
            <a:r>
              <a:rPr lang="en-US" sz="3200" dirty="0" smtClean="0"/>
              <a:t>Government</a:t>
            </a:r>
          </a:p>
          <a:p>
            <a:pPr marL="971550" lvl="1" indent="-514350">
              <a:buFont typeface="+mj-lt"/>
              <a:buAutoNum type="arabicPeriod"/>
            </a:pPr>
            <a:r>
              <a:rPr lang="en-US" sz="3200" dirty="0" smtClean="0"/>
              <a:t>Church</a:t>
            </a:r>
          </a:p>
          <a:p>
            <a:pPr marL="514350" indent="-514350" algn="ctr">
              <a:buFont typeface="+mj-lt"/>
              <a:buAutoNum type="arabicPeriod"/>
            </a:pPr>
            <a:endParaRPr lang="en-US" dirty="0"/>
          </a:p>
        </p:txBody>
      </p:sp>
    </p:spTree>
    <p:extLst>
      <p:ext uri="{BB962C8B-B14F-4D97-AF65-F5344CB8AC3E}">
        <p14:creationId xmlns:p14="http://schemas.microsoft.com/office/powerpoint/2010/main" val="87148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13:17</a:t>
            </a:r>
            <a:endParaRPr lang="en-US" dirty="0"/>
          </a:p>
        </p:txBody>
      </p:sp>
      <p:sp>
        <p:nvSpPr>
          <p:cNvPr id="3" name="Content Placeholder 2"/>
          <p:cNvSpPr>
            <a:spLocks noGrp="1"/>
          </p:cNvSpPr>
          <p:nvPr>
            <p:ph idx="1"/>
          </p:nvPr>
        </p:nvSpPr>
        <p:spPr/>
        <p:txBody>
          <a:bodyPr/>
          <a:lstStyle/>
          <a:p>
            <a:pPr algn="ctr"/>
            <a:r>
              <a:rPr lang="en-US" dirty="0"/>
              <a:t>Have confidence in your leaders and </a:t>
            </a:r>
            <a:r>
              <a:rPr lang="en-US" b="1" dirty="0">
                <a:solidFill>
                  <a:srgbClr val="FFFF00"/>
                </a:solidFill>
              </a:rPr>
              <a:t>submit to their authority</a:t>
            </a:r>
            <a:r>
              <a:rPr lang="en-US" dirty="0"/>
              <a:t>, because they keep watch over you as those who must give an account. Do this so that their work will be a joy, not a burden, for that would be of no benefit to you.</a:t>
            </a:r>
          </a:p>
        </p:txBody>
      </p:sp>
    </p:spTree>
    <p:extLst>
      <p:ext uri="{BB962C8B-B14F-4D97-AF65-F5344CB8AC3E}">
        <p14:creationId xmlns:p14="http://schemas.microsoft.com/office/powerpoint/2010/main" val="313446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971550" lvl="1" indent="-514350">
              <a:buFont typeface="+mj-lt"/>
              <a:buAutoNum type="arabicPeriod"/>
            </a:pPr>
            <a:r>
              <a:rPr lang="en-US" sz="3200" dirty="0" smtClean="0"/>
              <a:t>Government</a:t>
            </a:r>
          </a:p>
          <a:p>
            <a:pPr marL="971550" lvl="1" indent="-514350">
              <a:buFont typeface="+mj-lt"/>
              <a:buAutoNum type="arabicPeriod"/>
            </a:pPr>
            <a:r>
              <a:rPr lang="en-US" sz="3200" dirty="0" smtClean="0"/>
              <a:t>Church</a:t>
            </a:r>
          </a:p>
          <a:p>
            <a:pPr marL="971550" lvl="1" indent="-514350">
              <a:buFont typeface="+mj-lt"/>
              <a:buAutoNum type="arabicPeriod"/>
            </a:pPr>
            <a:r>
              <a:rPr lang="en-US" sz="3200" dirty="0" smtClean="0"/>
              <a:t>Business</a:t>
            </a:r>
          </a:p>
          <a:p>
            <a:pPr marL="514350" indent="-514350" algn="ctr">
              <a:buFont typeface="+mj-lt"/>
              <a:buAutoNum type="arabicPeriod"/>
            </a:pPr>
            <a:endParaRPr lang="en-US" dirty="0"/>
          </a:p>
        </p:txBody>
      </p:sp>
    </p:spTree>
    <p:extLst>
      <p:ext uri="{BB962C8B-B14F-4D97-AF65-F5344CB8AC3E}">
        <p14:creationId xmlns:p14="http://schemas.microsoft.com/office/powerpoint/2010/main" val="205108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81000" y="838200"/>
            <a:ext cx="8382000" cy="4525963"/>
          </a:xfrm>
        </p:spPr>
        <p:txBody>
          <a:bodyPr/>
          <a:lstStyle/>
          <a:p>
            <a:pPr marL="342900" lvl="1" indent="-342900" algn="ctr"/>
            <a:r>
              <a:rPr lang="en-US" b="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“Everyone must submit himself to the governing authorities, for there is </a:t>
            </a:r>
            <a:r>
              <a:rPr lang="en-US" sz="3200" dirty="0" smtClean="0">
                <a:solidFill>
                  <a:srgbClr val="FFFF00"/>
                </a:solidFill>
                <a:effectLst>
                  <a:outerShdw blurRad="38100" dist="38100" dir="2700000" algn="tl">
                    <a:srgbClr val="000000">
                      <a:alpha val="43137"/>
                    </a:srgbClr>
                  </a:outerShdw>
                </a:effectLst>
              </a:rPr>
              <a:t>no authority except that which God has established</a:t>
            </a:r>
            <a:r>
              <a:rPr lang="en-US" sz="3200" dirty="0" smtClean="0">
                <a:effectLst>
                  <a:outerShdw blurRad="38100" dist="38100" dir="2700000" algn="tl">
                    <a:srgbClr val="000000">
                      <a:alpha val="43137"/>
                    </a:srgbClr>
                  </a:outerShdw>
                </a:effectLst>
              </a:rPr>
              <a:t>.  The authorities that exist have been established by God.  Consequently, </a:t>
            </a:r>
            <a:r>
              <a:rPr lang="en-US" sz="3200" dirty="0" smtClean="0">
                <a:solidFill>
                  <a:srgbClr val="FFFF00"/>
                </a:solidFill>
                <a:effectLst>
                  <a:outerShdw blurRad="38100" dist="38100" dir="2700000" algn="tl">
                    <a:srgbClr val="000000">
                      <a:alpha val="43137"/>
                    </a:srgbClr>
                  </a:outerShdw>
                </a:effectLst>
              </a:rPr>
              <a:t>he who rebels against the authority is rebelling against what God has instituted, and those who do so will bring judgment on themselves.”</a:t>
            </a:r>
          </a:p>
          <a:p>
            <a:endParaRPr lang="en-US" dirty="0"/>
          </a:p>
        </p:txBody>
      </p:sp>
      <p:sp>
        <p:nvSpPr>
          <p:cNvPr id="4" name="Rectangle 3"/>
          <p:cNvSpPr/>
          <p:nvPr/>
        </p:nvSpPr>
        <p:spPr>
          <a:xfrm>
            <a:off x="-76200" y="0"/>
            <a:ext cx="9220200" cy="584775"/>
          </a:xfrm>
          <a:prstGeom prst="rect">
            <a:avLst/>
          </a:prstGeom>
        </p:spPr>
        <p:txBody>
          <a:bodyPr wrap="square">
            <a:spAutoFit/>
          </a:bodyPr>
          <a:lstStyle/>
          <a:p>
            <a:pPr algn="ctr"/>
            <a:r>
              <a:rPr lang="en-US" sz="3200" b="1" dirty="0" smtClean="0"/>
              <a:t>Romans 13:1-2  </a:t>
            </a:r>
            <a:r>
              <a:rPr lang="en-US" sz="2400" dirty="0" smtClean="0"/>
              <a:t>(around </a:t>
            </a:r>
            <a:r>
              <a:rPr lang="en-US" sz="2400" dirty="0"/>
              <a:t>page 788 in visitor Bibles)</a:t>
            </a:r>
          </a:p>
        </p:txBody>
      </p:sp>
    </p:spTree>
    <p:extLst>
      <p:ext uri="{BB962C8B-B14F-4D97-AF65-F5344CB8AC3E}">
        <p14:creationId xmlns:p14="http://schemas.microsoft.com/office/powerpoint/2010/main" val="3939802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2:18</a:t>
            </a:r>
            <a:endParaRPr lang="en-US" dirty="0"/>
          </a:p>
        </p:txBody>
      </p:sp>
      <p:sp>
        <p:nvSpPr>
          <p:cNvPr id="3" name="Content Placeholder 2"/>
          <p:cNvSpPr>
            <a:spLocks noGrp="1"/>
          </p:cNvSpPr>
          <p:nvPr>
            <p:ph idx="1"/>
          </p:nvPr>
        </p:nvSpPr>
        <p:spPr/>
        <p:txBody>
          <a:bodyPr/>
          <a:lstStyle/>
          <a:p>
            <a:pPr algn="ctr"/>
            <a:r>
              <a:rPr lang="en-US" dirty="0" smtClean="0"/>
              <a:t>Slaves</a:t>
            </a:r>
            <a:r>
              <a:rPr lang="en-US" dirty="0"/>
              <a:t>, submit yourselves to your masters with all respect, not only to those who are good and considerate, but also to those who are </a:t>
            </a:r>
            <a:r>
              <a:rPr lang="en-US" b="1" dirty="0">
                <a:solidFill>
                  <a:srgbClr val="FFFF00"/>
                </a:solidFill>
              </a:rPr>
              <a:t>harsh</a:t>
            </a:r>
            <a:r>
              <a:rPr lang="en-US" dirty="0"/>
              <a:t>.</a:t>
            </a:r>
          </a:p>
        </p:txBody>
      </p:sp>
    </p:spTree>
    <p:extLst>
      <p:ext uri="{BB962C8B-B14F-4D97-AF65-F5344CB8AC3E}">
        <p14:creationId xmlns:p14="http://schemas.microsoft.com/office/powerpoint/2010/main" val="3034506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algn="ctr"/>
            <a:r>
              <a:rPr lang="en-US" dirty="0" smtClean="0"/>
              <a:t>What if my authority is downright evil?</a:t>
            </a:r>
            <a:endParaRPr lang="en-US" dirty="0"/>
          </a:p>
        </p:txBody>
      </p:sp>
    </p:spTree>
    <p:extLst>
      <p:ext uri="{BB962C8B-B14F-4D97-AF65-F5344CB8AC3E}">
        <p14:creationId xmlns:p14="http://schemas.microsoft.com/office/powerpoint/2010/main" val="3055044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your authority is evil:</a:t>
            </a:r>
            <a:endParaRPr lang="en-US" dirty="0"/>
          </a:p>
        </p:txBody>
      </p:sp>
      <p:sp>
        <p:nvSpPr>
          <p:cNvPr id="3" name="Content Placeholder 2"/>
          <p:cNvSpPr>
            <a:spLocks noGrp="1"/>
          </p:cNvSpPr>
          <p:nvPr>
            <p:ph idx="1"/>
          </p:nvPr>
        </p:nvSpPr>
        <p:spPr>
          <a:xfrm>
            <a:off x="381000" y="1600200"/>
            <a:ext cx="8534400" cy="4525963"/>
          </a:xfrm>
        </p:spPr>
        <p:txBody>
          <a:bodyPr/>
          <a:lstStyle/>
          <a:p>
            <a:pPr marL="514350" indent="-514350">
              <a:buFont typeface="+mj-lt"/>
              <a:buAutoNum type="arabicPeriod"/>
            </a:pPr>
            <a:r>
              <a:rPr lang="en-US" dirty="0" smtClean="0"/>
              <a:t>God is aware</a:t>
            </a:r>
          </a:p>
          <a:p>
            <a:pPr marL="514350" indent="-514350">
              <a:buFont typeface="+mj-lt"/>
              <a:buAutoNum type="arabicPeriod"/>
            </a:pPr>
            <a:r>
              <a:rPr lang="en-US" dirty="0" smtClean="0"/>
              <a:t>He sometimes appoints evil authority on purpose!  (for a greater purpose)</a:t>
            </a:r>
            <a:endParaRPr lang="en-US" dirty="0"/>
          </a:p>
        </p:txBody>
      </p:sp>
    </p:spTree>
    <p:extLst>
      <p:ext uri="{BB962C8B-B14F-4D97-AF65-F5344CB8AC3E}">
        <p14:creationId xmlns:p14="http://schemas.microsoft.com/office/powerpoint/2010/main" val="24857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seedsowers.com/product_images/u/579/Tale_of_Three_Kings__74145_z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474" y="228600"/>
            <a:ext cx="4239126" cy="636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35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15:1-23</a:t>
            </a:r>
            <a:endParaRPr lang="en-US" dirty="0"/>
          </a:p>
        </p:txBody>
      </p:sp>
      <p:sp>
        <p:nvSpPr>
          <p:cNvPr id="3" name="Content Placeholder 2"/>
          <p:cNvSpPr>
            <a:spLocks noGrp="1"/>
          </p:cNvSpPr>
          <p:nvPr>
            <p:ph idx="1"/>
          </p:nvPr>
        </p:nvSpPr>
        <p:spPr/>
        <p:txBody>
          <a:bodyPr/>
          <a:lstStyle/>
          <a:p>
            <a:pPr algn="ctr"/>
            <a:r>
              <a:rPr lang="en-US" dirty="0" smtClean="0"/>
              <a:t>(around page 197 in visitor Bibles)</a:t>
            </a:r>
            <a:endParaRPr lang="en-US" dirty="0"/>
          </a:p>
        </p:txBody>
      </p:sp>
    </p:spTree>
    <p:extLst>
      <p:ext uri="{BB962C8B-B14F-4D97-AF65-F5344CB8AC3E}">
        <p14:creationId xmlns:p14="http://schemas.microsoft.com/office/powerpoint/2010/main" val="303907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r>
              <a:rPr lang="en-US" sz="2800" dirty="0"/>
              <a:t>Satan is not afraid of us preaching Word of Christ; </a:t>
            </a:r>
            <a:endParaRPr lang="en-US" sz="2800" dirty="0" smtClean="0"/>
          </a:p>
          <a:p>
            <a:pPr lvl="0" algn="ctr"/>
            <a:r>
              <a:rPr lang="en-US" sz="2800" dirty="0" smtClean="0"/>
              <a:t>he’s </a:t>
            </a:r>
            <a:r>
              <a:rPr lang="en-US" sz="2800" dirty="0"/>
              <a:t>afraid of us being subject to the authority of Christ</a:t>
            </a:r>
          </a:p>
          <a:p>
            <a:endParaRPr lang="en-US" dirty="0"/>
          </a:p>
        </p:txBody>
      </p:sp>
    </p:spTree>
    <p:extLst>
      <p:ext uri="{BB962C8B-B14F-4D97-AF65-F5344CB8AC3E}">
        <p14:creationId xmlns:p14="http://schemas.microsoft.com/office/powerpoint/2010/main" val="315887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15:22-23</a:t>
            </a:r>
            <a:endParaRPr lang="en-US" dirty="0"/>
          </a:p>
        </p:txBody>
      </p:sp>
      <p:sp>
        <p:nvSpPr>
          <p:cNvPr id="3" name="Content Placeholder 2"/>
          <p:cNvSpPr>
            <a:spLocks noGrp="1"/>
          </p:cNvSpPr>
          <p:nvPr>
            <p:ph idx="1"/>
          </p:nvPr>
        </p:nvSpPr>
        <p:spPr/>
        <p:txBody>
          <a:bodyPr/>
          <a:lstStyle/>
          <a:p>
            <a:pPr algn="ctr"/>
            <a:r>
              <a:rPr lang="en-US" dirty="0"/>
              <a:t>To obey is better than sacrifice, </a:t>
            </a:r>
            <a:br>
              <a:rPr lang="en-US" dirty="0"/>
            </a:br>
            <a:r>
              <a:rPr lang="en-US" dirty="0"/>
              <a:t>   and to heed is better than the fat of rams. </a:t>
            </a:r>
            <a:br>
              <a:rPr lang="en-US" dirty="0"/>
            </a:br>
            <a:r>
              <a:rPr lang="en-US" dirty="0" smtClean="0"/>
              <a:t>For </a:t>
            </a:r>
            <a:r>
              <a:rPr lang="en-US" dirty="0">
                <a:solidFill>
                  <a:srgbClr val="FFFF00"/>
                </a:solidFill>
              </a:rPr>
              <a:t>rebellion</a:t>
            </a:r>
            <a:r>
              <a:rPr lang="en-US" dirty="0"/>
              <a:t> is like the sin of </a:t>
            </a:r>
            <a:r>
              <a:rPr lang="en-US" dirty="0">
                <a:solidFill>
                  <a:srgbClr val="FFFF00"/>
                </a:solidFill>
              </a:rPr>
              <a:t>divination</a:t>
            </a:r>
            <a:r>
              <a:rPr lang="en-US" dirty="0"/>
              <a:t>, </a:t>
            </a:r>
            <a:br>
              <a:rPr lang="en-US" dirty="0"/>
            </a:br>
            <a:r>
              <a:rPr lang="en-US" dirty="0"/>
              <a:t>   and arrogance like the evil of idolatry. </a:t>
            </a:r>
            <a:br>
              <a:rPr lang="en-US" dirty="0"/>
            </a:br>
            <a:endParaRPr lang="en-US" dirty="0"/>
          </a:p>
        </p:txBody>
      </p:sp>
    </p:spTree>
    <p:extLst>
      <p:ext uri="{BB962C8B-B14F-4D97-AF65-F5344CB8AC3E}">
        <p14:creationId xmlns:p14="http://schemas.microsoft.com/office/powerpoint/2010/main" val="2284379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Witchcraft</a:t>
            </a:r>
            <a:endParaRPr lang="en-US" dirty="0"/>
          </a:p>
        </p:txBody>
      </p:sp>
      <p:sp>
        <p:nvSpPr>
          <p:cNvPr id="3" name="Content Placeholder 2"/>
          <p:cNvSpPr>
            <a:spLocks noGrp="1"/>
          </p:cNvSpPr>
          <p:nvPr>
            <p:ph idx="1"/>
          </p:nvPr>
        </p:nvSpPr>
        <p:spPr/>
        <p:txBody>
          <a:bodyPr/>
          <a:lstStyle/>
          <a:p>
            <a:pPr algn="ctr"/>
            <a:r>
              <a:rPr lang="en-US" dirty="0" smtClean="0"/>
              <a:t>To control/manipulate others with illicit authority</a:t>
            </a:r>
            <a:endParaRPr lang="en-US" dirty="0"/>
          </a:p>
        </p:txBody>
      </p:sp>
    </p:spTree>
    <p:extLst>
      <p:ext uri="{BB962C8B-B14F-4D97-AF65-F5344CB8AC3E}">
        <p14:creationId xmlns:p14="http://schemas.microsoft.com/office/powerpoint/2010/main" val="4111118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23:5</a:t>
            </a:r>
            <a:endParaRPr lang="en-US" dirty="0"/>
          </a:p>
        </p:txBody>
      </p:sp>
      <p:sp>
        <p:nvSpPr>
          <p:cNvPr id="3" name="Content Placeholder 2"/>
          <p:cNvSpPr>
            <a:spLocks noGrp="1"/>
          </p:cNvSpPr>
          <p:nvPr>
            <p:ph idx="1"/>
          </p:nvPr>
        </p:nvSpPr>
        <p:spPr/>
        <p:txBody>
          <a:bodyPr/>
          <a:lstStyle/>
          <a:p>
            <a:pPr marL="342900" lvl="1" indent="-342900" algn="ctr"/>
            <a:r>
              <a:rPr lang="en-US" dirty="0"/>
              <a:t>Paul replied, “Brothers, I did not realize that he was the high priest; for it is written: ‘Do not speak evil about the ruler of your people.’</a:t>
            </a:r>
            <a:r>
              <a:rPr lang="en-US" b="1" baseline="30000" dirty="0"/>
              <a:t>”</a:t>
            </a:r>
            <a:endParaRPr lang="en-US" dirty="0"/>
          </a:p>
          <a:p>
            <a:pPr algn="ctr"/>
            <a:endParaRPr lang="en-US" dirty="0"/>
          </a:p>
        </p:txBody>
      </p:sp>
    </p:spTree>
    <p:extLst>
      <p:ext uri="{BB962C8B-B14F-4D97-AF65-F5344CB8AC3E}">
        <p14:creationId xmlns:p14="http://schemas.microsoft.com/office/powerpoint/2010/main" val="2622572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lgn="ctr"/>
            <a:r>
              <a:rPr lang="en-US" dirty="0"/>
              <a:t>“Rebellious words ascend to heaven </a:t>
            </a:r>
            <a:endParaRPr lang="en-US" dirty="0" smtClean="0"/>
          </a:p>
          <a:p>
            <a:pPr marL="342900" lvl="1" indent="-342900" algn="ctr"/>
            <a:r>
              <a:rPr lang="en-US" dirty="0" smtClean="0"/>
              <a:t>and </a:t>
            </a:r>
            <a:r>
              <a:rPr lang="en-US" dirty="0"/>
              <a:t>are heard by God.”  </a:t>
            </a:r>
          </a:p>
          <a:p>
            <a:pPr marL="342900" lvl="1" indent="-342900" algn="ctr"/>
            <a:r>
              <a:rPr lang="en-US" sz="1800" dirty="0" smtClean="0"/>
              <a:t>—Watchman Nee, </a:t>
            </a:r>
            <a:r>
              <a:rPr lang="en-US" sz="1800" i="1" dirty="0" smtClean="0"/>
              <a:t>Spiritual Authority</a:t>
            </a:r>
          </a:p>
          <a:p>
            <a:pPr marL="342900" lvl="1" indent="-342900"/>
            <a:endParaRPr lang="en-US" dirty="0">
              <a:effectLst/>
            </a:endParaRPr>
          </a:p>
          <a:p>
            <a:endParaRPr lang="en-US" dirty="0"/>
          </a:p>
        </p:txBody>
      </p:sp>
    </p:spTree>
    <p:extLst>
      <p:ext uri="{BB962C8B-B14F-4D97-AF65-F5344CB8AC3E}">
        <p14:creationId xmlns:p14="http://schemas.microsoft.com/office/powerpoint/2010/main" val="246804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a:latin typeface="+mj-lt"/>
              </a:rPr>
              <a:t>God and His delegated authority are </a:t>
            </a:r>
            <a:r>
              <a:rPr lang="en-US" sz="3600" b="1" dirty="0">
                <a:solidFill>
                  <a:srgbClr val="FFFF00"/>
                </a:solidFill>
                <a:latin typeface="+mj-lt"/>
              </a:rPr>
              <a:t>inseparable</a:t>
            </a:r>
            <a:r>
              <a:rPr lang="en-US" sz="3600" b="1" dirty="0" smtClean="0">
                <a:latin typeface="+mj-lt"/>
              </a:rPr>
              <a:t>.</a:t>
            </a:r>
          </a:p>
          <a:p>
            <a:pPr algn="ctr"/>
            <a:endParaRPr lang="en-US" sz="3600" b="1" dirty="0">
              <a:latin typeface="+mj-lt"/>
            </a:endParaRPr>
          </a:p>
          <a:p>
            <a:pPr algn="ctr"/>
            <a:r>
              <a:rPr lang="en-US" sz="3600" dirty="0" smtClean="0">
                <a:latin typeface="+mj-lt"/>
              </a:rPr>
              <a:t>If you touch authority, you touch God.</a:t>
            </a:r>
            <a:endParaRPr lang="en-US" sz="3600" dirty="0">
              <a:latin typeface="+mj-lt"/>
            </a:endParaRPr>
          </a:p>
          <a:p>
            <a:pPr marL="514350" indent="-514350" algn="ctr">
              <a:buFont typeface="+mj-lt"/>
              <a:buAutoNum type="arabicPeriod"/>
            </a:pPr>
            <a:endParaRPr lang="en-US" dirty="0"/>
          </a:p>
        </p:txBody>
      </p:sp>
    </p:spTree>
    <p:extLst>
      <p:ext uri="{BB962C8B-B14F-4D97-AF65-F5344CB8AC3E}">
        <p14:creationId xmlns:p14="http://schemas.microsoft.com/office/powerpoint/2010/main" val="352733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22:28</a:t>
            </a:r>
            <a:endParaRPr lang="en-US" dirty="0"/>
          </a:p>
        </p:txBody>
      </p:sp>
      <p:sp>
        <p:nvSpPr>
          <p:cNvPr id="3" name="Content Placeholder 2"/>
          <p:cNvSpPr>
            <a:spLocks noGrp="1"/>
          </p:cNvSpPr>
          <p:nvPr>
            <p:ph idx="1"/>
          </p:nvPr>
        </p:nvSpPr>
        <p:spPr/>
        <p:txBody>
          <a:bodyPr/>
          <a:lstStyle/>
          <a:p>
            <a:pPr algn="ctr"/>
            <a:r>
              <a:rPr lang="en-US" dirty="0"/>
              <a:t> Do not blaspheme God</a:t>
            </a:r>
            <a:r>
              <a:rPr lang="en-US" b="1" baseline="30000" dirty="0"/>
              <a:t> </a:t>
            </a:r>
            <a:r>
              <a:rPr lang="en-US" dirty="0"/>
              <a:t>or curse the ruler of your people. </a:t>
            </a:r>
          </a:p>
        </p:txBody>
      </p:sp>
    </p:spTree>
    <p:extLst>
      <p:ext uri="{BB962C8B-B14F-4D97-AF65-F5344CB8AC3E}">
        <p14:creationId xmlns:p14="http://schemas.microsoft.com/office/powerpoint/2010/main" val="3944793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26:9</a:t>
            </a:r>
            <a:endParaRPr lang="en-US" dirty="0"/>
          </a:p>
        </p:txBody>
      </p:sp>
      <p:sp>
        <p:nvSpPr>
          <p:cNvPr id="3" name="Content Placeholder 2"/>
          <p:cNvSpPr>
            <a:spLocks noGrp="1"/>
          </p:cNvSpPr>
          <p:nvPr>
            <p:ph idx="1"/>
          </p:nvPr>
        </p:nvSpPr>
        <p:spPr/>
        <p:txBody>
          <a:bodyPr/>
          <a:lstStyle/>
          <a:p>
            <a:pPr algn="ctr"/>
            <a:r>
              <a:rPr lang="en-US" dirty="0"/>
              <a:t>Who can lay a hand on the Lord’s anointed and be guiltless?</a:t>
            </a:r>
          </a:p>
        </p:txBody>
      </p:sp>
    </p:spTree>
    <p:extLst>
      <p:ext uri="{BB962C8B-B14F-4D97-AF65-F5344CB8AC3E}">
        <p14:creationId xmlns:p14="http://schemas.microsoft.com/office/powerpoint/2010/main" val="1498314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dirty="0" smtClean="0"/>
              <a:t>Why would God allow a Saul in your life?</a:t>
            </a:r>
          </a:p>
          <a:p>
            <a:pPr algn="ctr"/>
            <a:r>
              <a:rPr lang="en-US" dirty="0" smtClean="0">
                <a:solidFill>
                  <a:srgbClr val="FFFF00"/>
                </a:solidFill>
              </a:rPr>
              <a:t>To rip the Saul out of your own heart!</a:t>
            </a:r>
            <a:endParaRPr lang="en-US" dirty="0">
              <a:solidFill>
                <a:srgbClr val="FFFF00"/>
              </a:solidFill>
            </a:endParaRPr>
          </a:p>
        </p:txBody>
      </p:sp>
    </p:spTree>
    <p:extLst>
      <p:ext uri="{BB962C8B-B14F-4D97-AF65-F5344CB8AC3E}">
        <p14:creationId xmlns:p14="http://schemas.microsoft.com/office/powerpoint/2010/main" val="307847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C:\Users\Linda\Documents\PURDUE\Discipleship\Tools for Mentoring\JPEG\18-Authority\God's Authority -YES.jpg"/>
          <p:cNvPicPr>
            <a:picLocks noChangeAspect="1" noChangeArrowheads="1"/>
          </p:cNvPicPr>
          <p:nvPr/>
        </p:nvPicPr>
        <p:blipFill>
          <a:blip r:embed="rId2"/>
          <a:srcRect/>
          <a:stretch>
            <a:fillRect/>
          </a:stretch>
        </p:blipFill>
        <p:spPr bwMode="auto">
          <a:xfrm>
            <a:off x="-90008" y="1"/>
            <a:ext cx="9615008" cy="6858000"/>
          </a:xfrm>
          <a:prstGeom prst="rect">
            <a:avLst/>
          </a:prstGeom>
          <a:noFill/>
        </p:spPr>
      </p:pic>
    </p:spTree>
    <p:extLst>
      <p:ext uri="{BB962C8B-B14F-4D97-AF65-F5344CB8AC3E}">
        <p14:creationId xmlns:p14="http://schemas.microsoft.com/office/powerpoint/2010/main" val="368122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14400"/>
            <a:ext cx="8229600" cy="4525963"/>
          </a:xfrm>
        </p:spPr>
        <p:txBody>
          <a:bodyPr>
            <a:normAutofit/>
          </a:bodyPr>
          <a:lstStyle/>
          <a:p>
            <a:pPr algn="ctr"/>
            <a:r>
              <a:rPr lang="en-US" sz="4800" dirty="0" smtClean="0">
                <a:solidFill>
                  <a:schemeClr val="tx1"/>
                </a:solidFill>
              </a:rPr>
              <a:t>Separate the </a:t>
            </a:r>
          </a:p>
          <a:p>
            <a:pPr algn="ctr"/>
            <a:r>
              <a:rPr lang="en-US" sz="4800" b="1" dirty="0" smtClean="0">
                <a:solidFill>
                  <a:schemeClr val="tx1"/>
                </a:solidFill>
                <a:effectLst>
                  <a:outerShdw blurRad="38100" dist="38100" dir="2700000" algn="tl">
                    <a:srgbClr val="000000">
                      <a:alpha val="43137"/>
                    </a:srgbClr>
                  </a:outerShdw>
                </a:effectLst>
              </a:rPr>
              <a:t>POSITION </a:t>
            </a:r>
          </a:p>
          <a:p>
            <a:pPr algn="ctr"/>
            <a:endParaRPr lang="en-US" sz="4800" b="1" dirty="0" smtClean="0">
              <a:solidFill>
                <a:schemeClr val="bg1"/>
              </a:solidFill>
              <a:effectLst>
                <a:outerShdw blurRad="38100" dist="38100" dir="2700000" algn="tl">
                  <a:srgbClr val="000000">
                    <a:alpha val="43137"/>
                  </a:srgbClr>
                </a:outerShdw>
              </a:effectLst>
            </a:endParaRPr>
          </a:p>
          <a:p>
            <a:pPr algn="ctr"/>
            <a:r>
              <a:rPr lang="en-US" sz="4800" dirty="0" smtClean="0">
                <a:solidFill>
                  <a:schemeClr val="bg1"/>
                </a:solidFill>
              </a:rPr>
              <a:t>from the </a:t>
            </a:r>
          </a:p>
          <a:p>
            <a:pPr algn="ctr"/>
            <a:r>
              <a:rPr lang="en-US" sz="4800" b="1" dirty="0" smtClean="0">
                <a:solidFill>
                  <a:schemeClr val="bg1"/>
                </a:solidFill>
                <a:effectLst>
                  <a:outerShdw blurRad="38100" dist="38100" dir="2700000" algn="tl">
                    <a:srgbClr val="000000">
                      <a:alpha val="43137"/>
                    </a:srgbClr>
                  </a:outerShdw>
                </a:effectLst>
              </a:rPr>
              <a:t>PERSONALITY</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777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342900" lvl="3" indent="-342900" algn="ctr"/>
            <a:r>
              <a:rPr lang="en-US" sz="5400" b="1" dirty="0" smtClean="0"/>
              <a:t>Judge &amp; Condemn</a:t>
            </a:r>
          </a:p>
          <a:p>
            <a:pPr marL="342900" lvl="3" indent="-342900" algn="ctr"/>
            <a:r>
              <a:rPr lang="en-US" sz="4800" dirty="0" smtClean="0"/>
              <a:t>or</a:t>
            </a:r>
          </a:p>
          <a:p>
            <a:pPr marL="342900" lvl="3" indent="-342900" algn="ctr"/>
            <a:r>
              <a:rPr lang="en-US" sz="5400" b="1" dirty="0" smtClean="0"/>
              <a:t>Discern &amp; Intercede</a:t>
            </a:r>
          </a:p>
          <a:p>
            <a:pPr marL="342900" lvl="3" indent="-342900" algn="ctr"/>
            <a:endParaRPr lang="en-US" sz="5400" b="1" dirty="0" smtClean="0"/>
          </a:p>
          <a:p>
            <a:endParaRPr lang="en-US" dirty="0"/>
          </a:p>
        </p:txBody>
      </p:sp>
    </p:spTree>
    <p:extLst>
      <p:ext uri="{BB962C8B-B14F-4D97-AF65-F5344CB8AC3E}">
        <p14:creationId xmlns:p14="http://schemas.microsoft.com/office/powerpoint/2010/main" val="22626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6:37:38</a:t>
            </a:r>
            <a:endParaRPr lang="en-US" dirty="0"/>
          </a:p>
        </p:txBody>
      </p:sp>
      <p:sp>
        <p:nvSpPr>
          <p:cNvPr id="3" name="Content Placeholder 2"/>
          <p:cNvSpPr>
            <a:spLocks noGrp="1"/>
          </p:cNvSpPr>
          <p:nvPr>
            <p:ph idx="1"/>
          </p:nvPr>
        </p:nvSpPr>
        <p:spPr/>
        <p:txBody>
          <a:bodyPr/>
          <a:lstStyle/>
          <a:p>
            <a:pPr marL="342900" lvl="1" indent="-342900" algn="ctr"/>
            <a:r>
              <a:rPr lang="en-US" dirty="0"/>
              <a:t>“Do not </a:t>
            </a:r>
            <a:r>
              <a:rPr lang="en-US" b="1" dirty="0">
                <a:solidFill>
                  <a:srgbClr val="FFFF00"/>
                </a:solidFill>
              </a:rPr>
              <a:t>judge</a:t>
            </a:r>
            <a:r>
              <a:rPr lang="en-US" dirty="0"/>
              <a:t>, and you will not be judged. Do not condemn, and you will not be condemned. Forgive, and you will be forgiven. </a:t>
            </a:r>
            <a:r>
              <a:rPr lang="en-US" b="1" baseline="30000" dirty="0"/>
              <a:t>38</a:t>
            </a:r>
            <a:r>
              <a:rPr lang="en-US" dirty="0"/>
              <a:t> Give, and it will be given to you. A good measure, pressed down, shaken together and running over, will be poured into your lap. </a:t>
            </a:r>
            <a:r>
              <a:rPr lang="en-US" b="1" dirty="0">
                <a:solidFill>
                  <a:srgbClr val="FFFF00"/>
                </a:solidFill>
              </a:rPr>
              <a:t>For with the measure you use, it will be measured to you</a:t>
            </a:r>
            <a:r>
              <a:rPr lang="en-US" b="1" dirty="0"/>
              <a:t>.</a:t>
            </a:r>
            <a:r>
              <a:rPr lang="en-US" dirty="0"/>
              <a:t>”</a:t>
            </a:r>
          </a:p>
          <a:p>
            <a:pPr algn="ctr"/>
            <a:endParaRPr lang="en-US" dirty="0"/>
          </a:p>
        </p:txBody>
      </p:sp>
    </p:spTree>
    <p:extLst>
      <p:ext uri="{BB962C8B-B14F-4D97-AF65-F5344CB8AC3E}">
        <p14:creationId xmlns:p14="http://schemas.microsoft.com/office/powerpoint/2010/main" val="1551448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lgn="ctr"/>
            <a:r>
              <a:rPr lang="en-US" dirty="0"/>
              <a:t>Our response to our leaders’ weaknesses </a:t>
            </a:r>
            <a:r>
              <a:rPr lang="en-US" dirty="0" smtClean="0"/>
              <a:t>is the greatest </a:t>
            </a:r>
            <a:r>
              <a:rPr lang="en-US" dirty="0"/>
              <a:t>indicator of </a:t>
            </a:r>
            <a:r>
              <a:rPr lang="en-US" dirty="0" smtClean="0"/>
              <a:t>our spiritual maturity.</a:t>
            </a:r>
            <a:endParaRPr lang="en-US" dirty="0"/>
          </a:p>
          <a:p>
            <a:endParaRPr lang="en-US" dirty="0"/>
          </a:p>
        </p:txBody>
      </p:sp>
    </p:spTree>
    <p:extLst>
      <p:ext uri="{BB962C8B-B14F-4D97-AF65-F5344CB8AC3E}">
        <p14:creationId xmlns:p14="http://schemas.microsoft.com/office/powerpoint/2010/main" val="363172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1:2-4</a:t>
            </a:r>
            <a:endParaRPr lang="en-US" dirty="0"/>
          </a:p>
        </p:txBody>
      </p:sp>
      <p:sp>
        <p:nvSpPr>
          <p:cNvPr id="3" name="Content Placeholder 2"/>
          <p:cNvSpPr>
            <a:spLocks noGrp="1"/>
          </p:cNvSpPr>
          <p:nvPr>
            <p:ph idx="1"/>
          </p:nvPr>
        </p:nvSpPr>
        <p:spPr/>
        <p:txBody>
          <a:bodyPr>
            <a:normAutofit/>
          </a:bodyPr>
          <a:lstStyle/>
          <a:p>
            <a:pPr algn="ctr"/>
            <a:r>
              <a:rPr lang="en-US" sz="2800" dirty="0" smtClean="0"/>
              <a:t>Consider </a:t>
            </a:r>
            <a:r>
              <a:rPr lang="en-US" sz="2800" dirty="0"/>
              <a:t>it pure joy, my brothers, when you face trials of many kinds because you know that the testing of your faith develops perseverance.  Perseverance must finish its work in you so that you may be </a:t>
            </a:r>
            <a:r>
              <a:rPr lang="en-US" sz="2800" dirty="0">
                <a:solidFill>
                  <a:srgbClr val="FFFF00"/>
                </a:solidFill>
              </a:rPr>
              <a:t>mature and complete</a:t>
            </a:r>
            <a:r>
              <a:rPr lang="en-US" sz="2800" dirty="0"/>
              <a:t>, not lacking anything.</a:t>
            </a:r>
          </a:p>
        </p:txBody>
      </p:sp>
    </p:spTree>
    <p:extLst>
      <p:ext uri="{BB962C8B-B14F-4D97-AF65-F5344CB8AC3E}">
        <p14:creationId xmlns:p14="http://schemas.microsoft.com/office/powerpoint/2010/main" val="1975929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2:20</a:t>
            </a:r>
            <a:endParaRPr lang="en-US" dirty="0"/>
          </a:p>
        </p:txBody>
      </p:sp>
      <p:sp>
        <p:nvSpPr>
          <p:cNvPr id="3" name="Content Placeholder 2"/>
          <p:cNvSpPr>
            <a:spLocks noGrp="1"/>
          </p:cNvSpPr>
          <p:nvPr>
            <p:ph idx="1"/>
          </p:nvPr>
        </p:nvSpPr>
        <p:spPr/>
        <p:txBody>
          <a:bodyPr>
            <a:normAutofit/>
          </a:bodyPr>
          <a:lstStyle/>
          <a:p>
            <a:pPr algn="ctr"/>
            <a:r>
              <a:rPr lang="en-US" sz="2800" dirty="0"/>
              <a:t>But if you suffer for doing good, and you endure it, this is </a:t>
            </a:r>
            <a:r>
              <a:rPr lang="en-US" sz="2800" dirty="0">
                <a:solidFill>
                  <a:srgbClr val="FFFF00"/>
                </a:solidFill>
              </a:rPr>
              <a:t>commendable</a:t>
            </a:r>
            <a:r>
              <a:rPr lang="en-US" sz="2800" dirty="0"/>
              <a:t> before God.  To this you were called because Christ suffered for you, leaving you an example, that you should follow in His steps.  “He committed no sin, and no deceit was found in His mouth.”  When they hurled insults at Him, He did not retaliate; when He suffered, He made no threats.  Instead, He entrusted Himself to Him who judges justly.</a:t>
            </a:r>
          </a:p>
        </p:txBody>
      </p:sp>
    </p:spTree>
    <p:extLst>
      <p:ext uri="{BB962C8B-B14F-4D97-AF65-F5344CB8AC3E}">
        <p14:creationId xmlns:p14="http://schemas.microsoft.com/office/powerpoint/2010/main" val="25519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514350" indent="-514350" algn="ctr">
              <a:buFont typeface="+mj-lt"/>
              <a:buAutoNum type="arabicPeriod"/>
            </a:pPr>
            <a:endParaRPr lang="en-US" dirty="0"/>
          </a:p>
        </p:txBody>
      </p:sp>
    </p:spTree>
    <p:extLst>
      <p:ext uri="{BB962C8B-B14F-4D97-AF65-F5344CB8AC3E}">
        <p14:creationId xmlns:p14="http://schemas.microsoft.com/office/powerpoint/2010/main" val="105519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12:19</a:t>
            </a:r>
            <a:endParaRPr lang="en-US" dirty="0"/>
          </a:p>
        </p:txBody>
      </p:sp>
      <p:sp>
        <p:nvSpPr>
          <p:cNvPr id="3" name="Content Placeholder 2"/>
          <p:cNvSpPr>
            <a:spLocks noGrp="1"/>
          </p:cNvSpPr>
          <p:nvPr>
            <p:ph idx="1"/>
          </p:nvPr>
        </p:nvSpPr>
        <p:spPr/>
        <p:txBody>
          <a:bodyPr/>
          <a:lstStyle/>
          <a:p>
            <a:pPr algn="ctr"/>
            <a:r>
              <a:rPr lang="en-US" dirty="0"/>
              <a:t>Do not take revenge, my friends, but </a:t>
            </a:r>
            <a:r>
              <a:rPr lang="en-US" dirty="0">
                <a:solidFill>
                  <a:srgbClr val="FFFF00"/>
                </a:solidFill>
              </a:rPr>
              <a:t>leave room for God’s wrath</a:t>
            </a:r>
            <a:r>
              <a:rPr lang="en-US" dirty="0"/>
              <a:t>, for it is written: “It is mine to avenge; I will repay,” says the Lord.</a:t>
            </a:r>
          </a:p>
        </p:txBody>
      </p:sp>
    </p:spTree>
    <p:extLst>
      <p:ext uri="{BB962C8B-B14F-4D97-AF65-F5344CB8AC3E}">
        <p14:creationId xmlns:p14="http://schemas.microsoft.com/office/powerpoint/2010/main" val="1640375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Checklist to see if you’ve “met” authority:</a:t>
            </a:r>
            <a:endParaRPr lang="en-US" sz="3800"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sz="3000" dirty="0"/>
              <a:t>Soft &amp; tender heart</a:t>
            </a:r>
          </a:p>
          <a:p>
            <a:pPr marL="514350" lvl="0" indent="-514350">
              <a:buFont typeface="+mj-lt"/>
              <a:buAutoNum type="arabicPeriod"/>
            </a:pPr>
            <a:r>
              <a:rPr lang="en-US" sz="3000" dirty="0"/>
              <a:t>Afraid of being wrong</a:t>
            </a:r>
          </a:p>
          <a:p>
            <a:pPr marL="514350" lvl="0" indent="-514350">
              <a:buFont typeface="+mj-lt"/>
              <a:buAutoNum type="arabicPeriod"/>
            </a:pPr>
            <a:r>
              <a:rPr lang="en-US" sz="3000" dirty="0"/>
              <a:t>Never likes to be in authority </a:t>
            </a:r>
            <a:endParaRPr lang="en-US" sz="3000" dirty="0" smtClean="0"/>
          </a:p>
          <a:p>
            <a:pPr marL="514350" lvl="0" indent="-514350">
              <a:buFont typeface="+mj-lt"/>
              <a:buAutoNum type="arabicPeriod"/>
            </a:pPr>
            <a:r>
              <a:rPr lang="en-US" sz="3000" dirty="0" smtClean="0"/>
              <a:t>Never seeks </a:t>
            </a:r>
            <a:r>
              <a:rPr lang="en-US" sz="3000" dirty="0"/>
              <a:t>position/power, only </a:t>
            </a:r>
            <a:r>
              <a:rPr lang="en-US" sz="3000" dirty="0" smtClean="0"/>
              <a:t>seeks the </a:t>
            </a:r>
            <a:r>
              <a:rPr lang="en-US" sz="3000" dirty="0"/>
              <a:t>Lord</a:t>
            </a:r>
          </a:p>
          <a:p>
            <a:pPr marL="514350" lvl="0" indent="-514350">
              <a:buFont typeface="+mj-lt"/>
              <a:buAutoNum type="arabicPeriod"/>
            </a:pPr>
            <a:r>
              <a:rPr lang="en-US" sz="3000" dirty="0"/>
              <a:t>Meek &amp; humble</a:t>
            </a:r>
          </a:p>
          <a:p>
            <a:pPr marL="514350" lvl="0" indent="-514350">
              <a:buFont typeface="+mj-lt"/>
              <a:buAutoNum type="arabicPeriod"/>
            </a:pPr>
            <a:r>
              <a:rPr lang="en-US" sz="3000" dirty="0"/>
              <a:t>Always trying to replace themselves</a:t>
            </a:r>
          </a:p>
          <a:p>
            <a:pPr marL="514350" lvl="0" indent="-514350">
              <a:buFont typeface="+mj-lt"/>
              <a:buAutoNum type="arabicPeriod"/>
            </a:pPr>
            <a:r>
              <a:rPr lang="en-US" sz="3000" dirty="0"/>
              <a:t>Keeps mouth shut - takes burdens to God instead of </a:t>
            </a:r>
            <a:r>
              <a:rPr lang="en-US" sz="3000" dirty="0" smtClean="0"/>
              <a:t>gossiping</a:t>
            </a:r>
            <a:endParaRPr lang="en-US" sz="3000" dirty="0"/>
          </a:p>
          <a:p>
            <a:pPr marL="514350" lvl="0" indent="-514350">
              <a:buFont typeface="+mj-lt"/>
              <a:buAutoNum type="arabicPeriod"/>
            </a:pPr>
            <a:r>
              <a:rPr lang="en-US" sz="3000" dirty="0"/>
              <a:t>No careless words, slander</a:t>
            </a:r>
          </a:p>
          <a:p>
            <a:endParaRPr lang="en-US" dirty="0"/>
          </a:p>
        </p:txBody>
      </p:sp>
    </p:spTree>
    <p:extLst>
      <p:ext uri="{BB962C8B-B14F-4D97-AF65-F5344CB8AC3E}">
        <p14:creationId xmlns:p14="http://schemas.microsoft.com/office/powerpoint/2010/main" val="156622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Checklist to see if you’ve “met” authority:</a:t>
            </a:r>
            <a:endParaRPr lang="en-US" sz="3800"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514350" lvl="0" indent="-514350">
              <a:buFont typeface="+mj-lt"/>
              <a:buAutoNum type="arabicPeriod" startAt="9"/>
            </a:pPr>
            <a:r>
              <a:rPr lang="en-US" sz="3000" dirty="0" smtClean="0"/>
              <a:t>Sensitive </a:t>
            </a:r>
            <a:r>
              <a:rPr lang="en-US" sz="3000" dirty="0"/>
              <a:t>to rebellion around you</a:t>
            </a:r>
          </a:p>
          <a:p>
            <a:pPr marL="514350" lvl="0" indent="-514350">
              <a:buFont typeface="+mj-lt"/>
              <a:buAutoNum type="arabicPeriod" startAt="9"/>
            </a:pPr>
            <a:r>
              <a:rPr lang="en-US" sz="3000" dirty="0" smtClean="0"/>
              <a:t>Don’t usurp delegated authority</a:t>
            </a:r>
            <a:endParaRPr lang="en-US" sz="3000" dirty="0"/>
          </a:p>
          <a:p>
            <a:pPr marL="514350" lvl="0" indent="-514350">
              <a:buFont typeface="+mj-lt"/>
              <a:buAutoNum type="arabicPeriod" startAt="9"/>
            </a:pPr>
            <a:r>
              <a:rPr lang="en-US" sz="3000" dirty="0"/>
              <a:t>Protect </a:t>
            </a:r>
            <a:r>
              <a:rPr lang="en-US" sz="3000" dirty="0" smtClean="0"/>
              <a:t>leaders like an armor bearer</a:t>
            </a:r>
          </a:p>
          <a:p>
            <a:pPr marL="514350" lvl="0" indent="-514350">
              <a:buFont typeface="+mj-lt"/>
              <a:buAutoNum type="arabicPeriod" startAt="9"/>
            </a:pPr>
            <a:r>
              <a:rPr lang="en-US" sz="3000" dirty="0" smtClean="0"/>
              <a:t>You </a:t>
            </a:r>
            <a:r>
              <a:rPr lang="en-US" sz="3000" dirty="0"/>
              <a:t>seek out authority in every situation and resolve to submit unconditionally to them.</a:t>
            </a:r>
          </a:p>
          <a:p>
            <a:pPr marL="514350" lvl="0" indent="-514350">
              <a:buFont typeface="+mj-lt"/>
              <a:buAutoNum type="arabicPeriod" startAt="9"/>
            </a:pPr>
            <a:r>
              <a:rPr lang="en-US" sz="3000" dirty="0"/>
              <a:t>The first question when in new situation is, “Who is in charge; whom do I need to submit myself to?”</a:t>
            </a:r>
          </a:p>
          <a:p>
            <a:pPr marL="514350" lvl="0" indent="-514350">
              <a:buFont typeface="+mj-lt"/>
              <a:buAutoNum type="arabicPeriod" startAt="9"/>
            </a:pPr>
            <a:r>
              <a:rPr lang="en-US" sz="3000" dirty="0"/>
              <a:t>Able to submit to any authority regardless of their age, competency level, experience, or relationship to you.</a:t>
            </a:r>
          </a:p>
          <a:p>
            <a:endParaRPr lang="en-US" dirty="0"/>
          </a:p>
        </p:txBody>
      </p:sp>
    </p:spTree>
    <p:extLst>
      <p:ext uri="{BB962C8B-B14F-4D97-AF65-F5344CB8AC3E}">
        <p14:creationId xmlns:p14="http://schemas.microsoft.com/office/powerpoint/2010/main" val="37897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Checklist to see if you’ve “met” authority:</a:t>
            </a:r>
            <a:endParaRPr lang="en-US" sz="3800" dirty="0"/>
          </a:p>
        </p:txBody>
      </p:sp>
      <p:sp>
        <p:nvSpPr>
          <p:cNvPr id="3" name="Content Placeholder 2"/>
          <p:cNvSpPr>
            <a:spLocks noGrp="1"/>
          </p:cNvSpPr>
          <p:nvPr>
            <p:ph idx="1"/>
          </p:nvPr>
        </p:nvSpPr>
        <p:spPr>
          <a:xfrm>
            <a:off x="457200" y="1600200"/>
            <a:ext cx="8229600" cy="5105400"/>
          </a:xfrm>
        </p:spPr>
        <p:txBody>
          <a:bodyPr>
            <a:normAutofit/>
          </a:bodyPr>
          <a:lstStyle/>
          <a:p>
            <a:pPr marL="514350" lvl="0" indent="-514350">
              <a:buFont typeface="+mj-lt"/>
              <a:buAutoNum type="arabicPeriod" startAt="15"/>
            </a:pPr>
            <a:r>
              <a:rPr lang="en-US" sz="2800" dirty="0" smtClean="0"/>
              <a:t>You </a:t>
            </a:r>
            <a:r>
              <a:rPr lang="en-US" sz="2800" dirty="0"/>
              <a:t>rejoice in the God-given protection of your authorities and fear getting out from under that.</a:t>
            </a:r>
          </a:p>
          <a:p>
            <a:pPr marL="514350" lvl="0" indent="-514350">
              <a:buFont typeface="+mj-lt"/>
              <a:buAutoNum type="arabicPeriod" startAt="15"/>
            </a:pPr>
            <a:r>
              <a:rPr lang="en-US" sz="2800" dirty="0"/>
              <a:t>When in authority, you know your authority comes from God and you see your role as empowering others rather than oppressing them; you never have to remind them you are in authority or tell them to submit to you</a:t>
            </a:r>
          </a:p>
          <a:p>
            <a:endParaRPr lang="en-US" dirty="0"/>
          </a:p>
        </p:txBody>
      </p:sp>
    </p:spTree>
    <p:extLst>
      <p:ext uri="{BB962C8B-B14F-4D97-AF65-F5344CB8AC3E}">
        <p14:creationId xmlns:p14="http://schemas.microsoft.com/office/powerpoint/2010/main" val="12124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51:16-17</a:t>
            </a:r>
            <a:endParaRPr lang="en-US" dirty="0"/>
          </a:p>
        </p:txBody>
      </p:sp>
      <p:sp>
        <p:nvSpPr>
          <p:cNvPr id="3" name="Content Placeholder 2"/>
          <p:cNvSpPr>
            <a:spLocks noGrp="1"/>
          </p:cNvSpPr>
          <p:nvPr>
            <p:ph idx="1"/>
          </p:nvPr>
        </p:nvSpPr>
        <p:spPr>
          <a:xfrm>
            <a:off x="304800" y="1600200"/>
            <a:ext cx="8610600" cy="4525963"/>
          </a:xfrm>
        </p:spPr>
        <p:txBody>
          <a:bodyPr/>
          <a:lstStyle/>
          <a:p>
            <a:pPr algn="ctr"/>
            <a:r>
              <a:rPr lang="en-US" sz="2800" dirty="0"/>
              <a:t>You do not delight in sacrifice, or I would bring it; </a:t>
            </a:r>
          </a:p>
          <a:p>
            <a:pPr algn="ctr"/>
            <a:r>
              <a:rPr lang="en-US" sz="2800" dirty="0"/>
              <a:t>You do not take pleasure in burnt offerings. </a:t>
            </a:r>
          </a:p>
          <a:p>
            <a:pPr algn="ctr"/>
            <a:r>
              <a:rPr lang="en-US" sz="2800" dirty="0"/>
              <a:t>The sacrifices of God are a </a:t>
            </a:r>
            <a:r>
              <a:rPr lang="en-US" sz="2800" dirty="0">
                <a:solidFill>
                  <a:srgbClr val="FFFF00"/>
                </a:solidFill>
              </a:rPr>
              <a:t>broken spirit</a:t>
            </a:r>
            <a:r>
              <a:rPr lang="en-US" sz="2800" dirty="0"/>
              <a:t>; </a:t>
            </a:r>
          </a:p>
          <a:p>
            <a:pPr algn="ctr"/>
            <a:r>
              <a:rPr lang="en-US" sz="2800" dirty="0"/>
              <a:t>A </a:t>
            </a:r>
            <a:r>
              <a:rPr lang="en-US" sz="2800" dirty="0">
                <a:solidFill>
                  <a:srgbClr val="FFFF00"/>
                </a:solidFill>
              </a:rPr>
              <a:t>broken and contrite heart</a:t>
            </a:r>
            <a:r>
              <a:rPr lang="en-US" sz="2800" dirty="0"/>
              <a:t>,  O God, You will not despise.</a:t>
            </a:r>
          </a:p>
          <a:p>
            <a:pPr algn="ctr"/>
            <a:endParaRPr lang="en-US" dirty="0"/>
          </a:p>
        </p:txBody>
      </p:sp>
    </p:spTree>
    <p:extLst>
      <p:ext uri="{BB962C8B-B14F-4D97-AF65-F5344CB8AC3E}">
        <p14:creationId xmlns:p14="http://schemas.microsoft.com/office/powerpoint/2010/main" val="917668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03040"/>
            <a:ext cx="8534400" cy="4183560"/>
          </a:xfrm>
        </p:spPr>
        <p:txBody>
          <a:bodyPr>
            <a:normAutofit/>
          </a:bodyPr>
          <a:lstStyle/>
          <a:p>
            <a:pPr marL="742950" indent="-742950">
              <a:buFont typeface="+mj-lt"/>
              <a:buAutoNum type="arabicPeriod"/>
            </a:pPr>
            <a:r>
              <a:rPr lang="en-US" spc="0" dirty="0" smtClean="0">
                <a:ln w="18415" cmpd="sng">
                  <a:solidFill>
                    <a:srgbClr val="FFFFFF"/>
                  </a:solidFill>
                  <a:prstDash val="solid"/>
                </a:ln>
                <a:solidFill>
                  <a:srgbClr val="FFFFFF"/>
                </a:solidFill>
                <a:effectLst/>
                <a:latin typeface="+mj-lt"/>
                <a:cs typeface="Arial" pitchFamily="34" charset="0"/>
              </a:rPr>
              <a:t>What do you think?</a:t>
            </a:r>
          </a:p>
          <a:p>
            <a:pPr marL="742950" indent="-742950">
              <a:buFont typeface="+mj-lt"/>
              <a:buAutoNum type="arabicPeriod"/>
            </a:pPr>
            <a:r>
              <a:rPr lang="en-US" dirty="0" smtClean="0">
                <a:ln w="18415" cmpd="sng">
                  <a:solidFill>
                    <a:srgbClr val="FFFFFF"/>
                  </a:solidFill>
                  <a:prstDash val="solid"/>
                </a:ln>
                <a:solidFill>
                  <a:srgbClr val="FFFFFF"/>
                </a:solidFill>
                <a:effectLst/>
                <a:latin typeface="+mj-lt"/>
                <a:cs typeface="Arial" pitchFamily="34" charset="0"/>
              </a:rPr>
              <a:t>Are you dealing with a “Saul” in your life?  What should be your response?</a:t>
            </a:r>
          </a:p>
          <a:p>
            <a:pPr marL="742950" indent="-742950">
              <a:buFont typeface="+mj-lt"/>
              <a:buAutoNum type="arabicPeriod"/>
            </a:pPr>
            <a:r>
              <a:rPr lang="en-US" spc="0" dirty="0" smtClean="0">
                <a:ln w="18415" cmpd="sng">
                  <a:solidFill>
                    <a:srgbClr val="FFFFFF"/>
                  </a:solidFill>
                  <a:prstDash val="solid"/>
                </a:ln>
                <a:solidFill>
                  <a:srgbClr val="FFFFFF"/>
                </a:solidFill>
                <a:effectLst/>
                <a:latin typeface="+mj-lt"/>
                <a:cs typeface="Arial" pitchFamily="34" charset="0"/>
              </a:rPr>
              <a:t>How do you see “Saul” in your own heart?</a:t>
            </a:r>
          </a:p>
          <a:p>
            <a:pPr marL="742950" indent="-742950">
              <a:buFont typeface="+mj-lt"/>
              <a:buAutoNum type="arabicPeriod"/>
            </a:pPr>
            <a:r>
              <a:rPr lang="en-US" dirty="0" smtClean="0">
                <a:ln w="18415" cmpd="sng">
                  <a:solidFill>
                    <a:srgbClr val="FFFFFF"/>
                  </a:solidFill>
                  <a:prstDash val="solid"/>
                </a:ln>
                <a:solidFill>
                  <a:srgbClr val="FFFFFF"/>
                </a:solidFill>
                <a:effectLst/>
                <a:latin typeface="+mj-lt"/>
                <a:cs typeface="Arial" pitchFamily="34" charset="0"/>
              </a:rPr>
              <a:t>Pray for each other</a:t>
            </a:r>
            <a:endParaRPr lang="en-US" spc="0" dirty="0" smtClean="0">
              <a:ln w="18415" cmpd="sng">
                <a:solidFill>
                  <a:srgbClr val="FFFFFF"/>
                </a:solidFill>
                <a:prstDash val="solid"/>
              </a:ln>
              <a:solidFill>
                <a:srgbClr val="FFFFFF"/>
              </a:solidFill>
              <a:effectLst/>
              <a:latin typeface="+mj-lt"/>
              <a:cs typeface="Arial" pitchFamily="34" charset="0"/>
            </a:endParaRPr>
          </a:p>
          <a:p>
            <a:pPr marL="514350" indent="-514350">
              <a:buFont typeface="+mj-lt"/>
              <a:buAutoNum type="arabicPeriod"/>
            </a:pPr>
            <a:endParaRPr lang="en-US" spc="0" dirty="0" smtClean="0">
              <a:ln w="18415" cmpd="sng">
                <a:solidFill>
                  <a:srgbClr val="FFFFFF"/>
                </a:solidFill>
                <a:prstDash val="solid"/>
              </a:ln>
              <a:solidFill>
                <a:srgbClr val="FFFFFF"/>
              </a:solidFill>
              <a:effectLst/>
              <a:latin typeface="+mj-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345" y="-152400"/>
            <a:ext cx="3098800" cy="2743200"/>
          </a:xfrm>
          <a:prstGeom prst="rect">
            <a:avLst/>
          </a:prstGeom>
        </p:spPr>
      </p:pic>
      <p:sp>
        <p:nvSpPr>
          <p:cNvPr id="7" name="Title 6"/>
          <p:cNvSpPr>
            <a:spLocks noGrp="1"/>
          </p:cNvSpPr>
          <p:nvPr>
            <p:ph type="title"/>
          </p:nvPr>
        </p:nvSpPr>
        <p:spPr>
          <a:xfrm rot="21155133">
            <a:off x="6366165" y="190656"/>
            <a:ext cx="1818409" cy="762000"/>
          </a:xfrm>
        </p:spPr>
        <p:txBody>
          <a:bodyPr>
            <a:normAutofit/>
          </a:bodyPr>
          <a:lstStyle/>
          <a:p>
            <a:r>
              <a:rPr lang="en-US" sz="2400" b="1" dirty="0" smtClean="0">
                <a:solidFill>
                  <a:srgbClr val="00B050"/>
                </a:solidFill>
                <a:latin typeface="Arial" pitchFamily="34" charset="0"/>
                <a:cs typeface="Arial" pitchFamily="34" charset="0"/>
              </a:rPr>
              <a:t>t</a:t>
            </a:r>
            <a:r>
              <a:rPr lang="en-US" sz="2400" b="1" dirty="0" smtClean="0">
                <a:solidFill>
                  <a:srgbClr val="0000FF"/>
                </a:solidFill>
                <a:latin typeface="Arial" pitchFamily="34" charset="0"/>
                <a:cs typeface="Arial" pitchFamily="34" charset="0"/>
              </a:rPr>
              <a:t>r</a:t>
            </a:r>
            <a:r>
              <a:rPr lang="en-US" sz="2400" b="1" dirty="0" smtClean="0">
                <a:solidFill>
                  <a:srgbClr val="D20000"/>
                </a:solidFill>
                <a:latin typeface="Arial" pitchFamily="34" charset="0"/>
                <a:cs typeface="Arial" pitchFamily="34" charset="0"/>
              </a:rPr>
              <a:t>i</a:t>
            </a:r>
            <a:r>
              <a:rPr lang="en-US" sz="2400" b="1" dirty="0" smtClean="0">
                <a:solidFill>
                  <a:srgbClr val="FFED01"/>
                </a:solidFill>
                <a:latin typeface="Arial" pitchFamily="34" charset="0"/>
                <a:cs typeface="Arial" pitchFamily="34" charset="0"/>
              </a:rPr>
              <a:t>a</a:t>
            </a:r>
            <a:r>
              <a:rPr lang="en-US" sz="2400" b="1" dirty="0" smtClean="0">
                <a:solidFill>
                  <a:srgbClr val="0000FF"/>
                </a:solidFill>
                <a:latin typeface="Arial" pitchFamily="34" charset="0"/>
                <a:cs typeface="Arial" pitchFamily="34" charset="0"/>
              </a:rPr>
              <a:t>d</a:t>
            </a:r>
            <a:endParaRPr lang="en-US" sz="2400" b="1" dirty="0">
              <a:solidFill>
                <a:srgbClr val="0000FF"/>
              </a:solidFill>
              <a:latin typeface="Arial" pitchFamily="34" charset="0"/>
              <a:cs typeface="Arial" pitchFamily="34" charset="0"/>
            </a:endParaRPr>
          </a:p>
        </p:txBody>
      </p:sp>
      <p:sp>
        <p:nvSpPr>
          <p:cNvPr id="8" name="Rectangle 7"/>
          <p:cNvSpPr/>
          <p:nvPr/>
        </p:nvSpPr>
        <p:spPr>
          <a:xfrm>
            <a:off x="8305800" y="914400"/>
            <a:ext cx="436418" cy="769441"/>
          </a:xfrm>
          <a:prstGeom prst="rect">
            <a:avLst/>
          </a:prstGeom>
        </p:spPr>
        <p:txBody>
          <a:bodyPr wrap="square">
            <a:spAutoFit/>
          </a:bodyPr>
          <a:lstStyle/>
          <a:p>
            <a:r>
              <a:rPr lang="en-US" sz="4400" b="1" dirty="0" smtClean="0">
                <a:solidFill>
                  <a:srgbClr val="0000FF"/>
                </a:solidFill>
                <a:latin typeface="Arial" pitchFamily="34" charset="0"/>
                <a:cs typeface="Arial" pitchFamily="34" charset="0"/>
              </a:rPr>
              <a:t>s</a:t>
            </a:r>
            <a:endParaRPr lang="en-US" sz="4400" dirty="0"/>
          </a:p>
        </p:txBody>
      </p:sp>
    </p:spTree>
    <p:extLst>
      <p:ext uri="{BB962C8B-B14F-4D97-AF65-F5344CB8AC3E}">
        <p14:creationId xmlns:p14="http://schemas.microsoft.com/office/powerpoint/2010/main" val="289962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Ephesians 6:2-3</a:t>
            </a:r>
            <a:endParaRPr lang="en-US" dirty="0"/>
          </a:p>
        </p:txBody>
      </p:sp>
      <p:sp>
        <p:nvSpPr>
          <p:cNvPr id="3" name="Content Placeholder 2"/>
          <p:cNvSpPr>
            <a:spLocks noGrp="1"/>
          </p:cNvSpPr>
          <p:nvPr>
            <p:ph idx="1"/>
          </p:nvPr>
        </p:nvSpPr>
        <p:spPr/>
        <p:txBody>
          <a:bodyPr/>
          <a:lstStyle/>
          <a:p>
            <a:pPr algn="ctr"/>
            <a:r>
              <a:rPr lang="en-US" dirty="0" smtClean="0"/>
              <a:t>“Honor </a:t>
            </a:r>
            <a:r>
              <a:rPr lang="en-US" dirty="0"/>
              <a:t>your father and </a:t>
            </a:r>
            <a:r>
              <a:rPr lang="en-US" dirty="0" smtClean="0"/>
              <a:t>mother”—which </a:t>
            </a:r>
            <a:r>
              <a:rPr lang="en-US" dirty="0"/>
              <a:t>is the first commandment with a </a:t>
            </a:r>
            <a:r>
              <a:rPr lang="en-US" dirty="0" smtClean="0"/>
              <a:t>promise—”</a:t>
            </a:r>
            <a:r>
              <a:rPr lang="en-US" b="1" dirty="0" smtClean="0">
                <a:solidFill>
                  <a:srgbClr val="FFFF00"/>
                </a:solidFill>
              </a:rPr>
              <a:t>that </a:t>
            </a:r>
            <a:r>
              <a:rPr lang="en-US" b="1" dirty="0">
                <a:solidFill>
                  <a:srgbClr val="FFFF00"/>
                </a:solidFill>
              </a:rPr>
              <a:t>it may go well with you</a:t>
            </a:r>
            <a:r>
              <a:rPr lang="en-US" dirty="0">
                <a:solidFill>
                  <a:srgbClr val="FFFF00"/>
                </a:solidFill>
              </a:rPr>
              <a:t> </a:t>
            </a:r>
            <a:r>
              <a:rPr lang="en-US" dirty="0"/>
              <a:t>and that you may enjoy </a:t>
            </a:r>
            <a:r>
              <a:rPr lang="en-US" b="1" dirty="0">
                <a:solidFill>
                  <a:srgbClr val="FFFF00"/>
                </a:solidFill>
              </a:rPr>
              <a:t>long life</a:t>
            </a:r>
            <a:r>
              <a:rPr lang="en-US" dirty="0">
                <a:solidFill>
                  <a:srgbClr val="FFFF00"/>
                </a:solidFill>
              </a:rPr>
              <a:t> </a:t>
            </a:r>
            <a:r>
              <a:rPr lang="en-US" dirty="0"/>
              <a:t>on the earth</a:t>
            </a:r>
            <a:r>
              <a:rPr lang="en-US" dirty="0" smtClean="0"/>
              <a:t>.”</a:t>
            </a:r>
            <a:endParaRPr lang="en-US" dirty="0"/>
          </a:p>
        </p:txBody>
      </p:sp>
    </p:spTree>
    <p:extLst>
      <p:ext uri="{BB962C8B-B14F-4D97-AF65-F5344CB8AC3E}">
        <p14:creationId xmlns:p14="http://schemas.microsoft.com/office/powerpoint/2010/main" val="2158477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Deuteronomy 27:16</a:t>
            </a:r>
            <a:endParaRPr lang="en-US" dirty="0"/>
          </a:p>
        </p:txBody>
      </p:sp>
      <p:sp>
        <p:nvSpPr>
          <p:cNvPr id="3" name="Content Placeholder 2"/>
          <p:cNvSpPr>
            <a:spLocks noGrp="1"/>
          </p:cNvSpPr>
          <p:nvPr>
            <p:ph idx="1"/>
          </p:nvPr>
        </p:nvSpPr>
        <p:spPr/>
        <p:txBody>
          <a:bodyPr/>
          <a:lstStyle/>
          <a:p>
            <a:pPr algn="ctr"/>
            <a:r>
              <a:rPr lang="en-US" b="1" dirty="0">
                <a:solidFill>
                  <a:srgbClr val="FFFF00"/>
                </a:solidFill>
              </a:rPr>
              <a:t>Cursed</a:t>
            </a:r>
            <a:r>
              <a:rPr lang="en-US" dirty="0">
                <a:solidFill>
                  <a:srgbClr val="FFFF00"/>
                </a:solidFill>
              </a:rPr>
              <a:t> </a:t>
            </a:r>
            <a:r>
              <a:rPr lang="en-US" dirty="0"/>
              <a:t>is the man who dishonors his father or his mother.</a:t>
            </a:r>
          </a:p>
        </p:txBody>
      </p:sp>
    </p:spTree>
    <p:extLst>
      <p:ext uri="{BB962C8B-B14F-4D97-AF65-F5344CB8AC3E}">
        <p14:creationId xmlns:p14="http://schemas.microsoft.com/office/powerpoint/2010/main" val="389074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301504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umbrella forsaken.jpg"/>
          <p:cNvPicPr>
            <a:picLocks noChangeAspect="1"/>
          </p:cNvPicPr>
          <p:nvPr/>
        </p:nvPicPr>
        <p:blipFill>
          <a:blip r:embed="rId2"/>
          <a:srcRect l="-327" t="32222" r="1111" b="17778"/>
          <a:stretch>
            <a:fillRect/>
          </a:stretch>
        </p:blipFill>
        <p:spPr>
          <a:xfrm>
            <a:off x="-76200" y="0"/>
            <a:ext cx="9220200" cy="6858000"/>
          </a:xfrm>
          <a:prstGeom prst="rect">
            <a:avLst/>
          </a:prstGeom>
        </p:spPr>
      </p:pic>
    </p:spTree>
    <p:extLst>
      <p:ext uri="{BB962C8B-B14F-4D97-AF65-F5344CB8AC3E}">
        <p14:creationId xmlns:p14="http://schemas.microsoft.com/office/powerpoint/2010/main" val="384011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81000" y="838200"/>
            <a:ext cx="8382000" cy="4525963"/>
          </a:xfrm>
        </p:spPr>
        <p:txBody>
          <a:bodyPr/>
          <a:lstStyle/>
          <a:p>
            <a:pPr marL="342900" lvl="1" indent="-342900" algn="ctr"/>
            <a:r>
              <a:rPr lang="en-US" b="1"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“…he who </a:t>
            </a:r>
            <a:r>
              <a:rPr lang="en-US" sz="3200" dirty="0" smtClean="0">
                <a:solidFill>
                  <a:srgbClr val="FFFF00"/>
                </a:solidFill>
                <a:effectLst>
                  <a:outerShdw blurRad="38100" dist="38100" dir="2700000" algn="tl">
                    <a:srgbClr val="000000">
                      <a:alpha val="43137"/>
                    </a:srgbClr>
                  </a:outerShdw>
                </a:effectLst>
              </a:rPr>
              <a:t>rebels</a:t>
            </a:r>
            <a:r>
              <a:rPr lang="en-US" sz="3200" dirty="0" smtClean="0">
                <a:effectLst>
                  <a:outerShdw blurRad="38100" dist="38100" dir="2700000" algn="tl">
                    <a:srgbClr val="000000">
                      <a:alpha val="43137"/>
                    </a:srgbClr>
                  </a:outerShdw>
                </a:effectLst>
              </a:rPr>
              <a:t> against the authority is rebelling against what God has instituted, and </a:t>
            </a:r>
            <a:r>
              <a:rPr lang="en-US" sz="3200" dirty="0" smtClean="0">
                <a:solidFill>
                  <a:srgbClr val="FFFF00"/>
                </a:solidFill>
                <a:effectLst>
                  <a:outerShdw blurRad="38100" dist="38100" dir="2700000" algn="tl">
                    <a:srgbClr val="000000">
                      <a:alpha val="43137"/>
                    </a:srgbClr>
                  </a:outerShdw>
                </a:effectLst>
              </a:rPr>
              <a:t>those who do so will bring judgment on themselves.”</a:t>
            </a:r>
          </a:p>
          <a:p>
            <a:endParaRPr lang="en-US" dirty="0"/>
          </a:p>
        </p:txBody>
      </p:sp>
      <p:sp>
        <p:nvSpPr>
          <p:cNvPr id="4" name="Rectangle 3"/>
          <p:cNvSpPr/>
          <p:nvPr/>
        </p:nvSpPr>
        <p:spPr>
          <a:xfrm>
            <a:off x="-76200" y="0"/>
            <a:ext cx="9220200" cy="584775"/>
          </a:xfrm>
          <a:prstGeom prst="rect">
            <a:avLst/>
          </a:prstGeom>
        </p:spPr>
        <p:txBody>
          <a:bodyPr wrap="square">
            <a:spAutoFit/>
          </a:bodyPr>
          <a:lstStyle/>
          <a:p>
            <a:pPr algn="ctr"/>
            <a:r>
              <a:rPr lang="en-US" sz="3200" b="1" dirty="0" smtClean="0"/>
              <a:t>Romans 13:1-2  </a:t>
            </a:r>
            <a:r>
              <a:rPr lang="en-US" sz="2400" dirty="0" smtClean="0"/>
              <a:t>(around </a:t>
            </a:r>
            <a:r>
              <a:rPr lang="en-US" sz="2400" dirty="0"/>
              <a:t>page 788 in visitor Bibles)</a:t>
            </a:r>
          </a:p>
        </p:txBody>
      </p:sp>
    </p:spTree>
    <p:extLst>
      <p:ext uri="{BB962C8B-B14F-4D97-AF65-F5344CB8AC3E}">
        <p14:creationId xmlns:p14="http://schemas.microsoft.com/office/powerpoint/2010/main" val="193329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1027</Words>
  <Application>Microsoft Office PowerPoint</Application>
  <PresentationFormat>On-screen Show (4:3)</PresentationFormat>
  <Paragraphs>117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Authority, Part 3:</vt:lpstr>
      <vt:lpstr>PowerPoint Presentation</vt:lpstr>
      <vt:lpstr>PowerPoint Presentation</vt:lpstr>
      <vt:lpstr>Types of Delegated Authority</vt:lpstr>
      <vt:lpstr>Ephesians 6:2-3</vt:lpstr>
      <vt:lpstr>Deuteronomy 27:16</vt:lpstr>
      <vt:lpstr>PowerPoint Presentation</vt:lpstr>
      <vt:lpstr>PowerPoint Presentation</vt:lpstr>
      <vt:lpstr>PowerPoint Presentation</vt:lpstr>
      <vt:lpstr>PowerPoint Presentation</vt:lpstr>
      <vt:lpstr>PowerPoint Presentation</vt:lpstr>
      <vt:lpstr>Proverbs 21:1</vt:lpstr>
      <vt:lpstr>Questions</vt:lpstr>
      <vt:lpstr>Questions</vt:lpstr>
      <vt:lpstr>Types of Delegated Authority</vt:lpstr>
      <vt:lpstr>1 Peter 2:13-14</vt:lpstr>
      <vt:lpstr>Types of Delegated Authority</vt:lpstr>
      <vt:lpstr>Hebrews 13:17</vt:lpstr>
      <vt:lpstr>Types of Delegated Authority</vt:lpstr>
      <vt:lpstr>1 Peter 2:18</vt:lpstr>
      <vt:lpstr>Question</vt:lpstr>
      <vt:lpstr>If your authority is evil:</vt:lpstr>
      <vt:lpstr>PowerPoint Presentation</vt:lpstr>
      <vt:lpstr>1 Samuel 15:1-23</vt:lpstr>
      <vt:lpstr>PowerPoint Presentation</vt:lpstr>
      <vt:lpstr>1 Samuel 15:22-23</vt:lpstr>
      <vt:lpstr>Witchcraft</vt:lpstr>
      <vt:lpstr>Acts 23:5</vt:lpstr>
      <vt:lpstr>PowerPoint Presentation</vt:lpstr>
      <vt:lpstr>Exodus 22:28</vt:lpstr>
      <vt:lpstr>1 Samuel 26:9</vt:lpstr>
      <vt:lpstr>PowerPoint Presentation</vt:lpstr>
      <vt:lpstr>PowerPoint Presentation</vt:lpstr>
      <vt:lpstr>PowerPoint Presentation</vt:lpstr>
      <vt:lpstr>PowerPoint Presentation</vt:lpstr>
      <vt:lpstr>Luke 6:37:38</vt:lpstr>
      <vt:lpstr>PowerPoint Presentation</vt:lpstr>
      <vt:lpstr>James 1:2-4</vt:lpstr>
      <vt:lpstr>1 Peter 2:20</vt:lpstr>
      <vt:lpstr>Romans 12:19</vt:lpstr>
      <vt:lpstr>Checklist to see if you’ve “met” authority:</vt:lpstr>
      <vt:lpstr>Checklist to see if you’ve “met” authority:</vt:lpstr>
      <vt:lpstr>Checklist to see if you’ve “met” authority:</vt:lpstr>
      <vt:lpstr>Psalm 51:16-17</vt:lpstr>
      <vt:lpstr>triad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Thy Father &amp; Mother…</dc:title>
  <dc:creator>Linda</dc:creator>
  <cp:lastModifiedBy>Timothy</cp:lastModifiedBy>
  <cp:revision>130</cp:revision>
  <dcterms:created xsi:type="dcterms:W3CDTF">2008-12-10T03:02:47Z</dcterms:created>
  <dcterms:modified xsi:type="dcterms:W3CDTF">2012-01-29T05:40:10Z</dcterms:modified>
</cp:coreProperties>
</file>