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3" r:id="rId3"/>
    <p:sldId id="335" r:id="rId4"/>
    <p:sldId id="321" r:id="rId5"/>
    <p:sldId id="322" r:id="rId6"/>
    <p:sldId id="316" r:id="rId7"/>
    <p:sldId id="317" r:id="rId8"/>
    <p:sldId id="315" r:id="rId9"/>
    <p:sldId id="328" r:id="rId10"/>
    <p:sldId id="329" r:id="rId11"/>
    <p:sldId id="295" r:id="rId12"/>
    <p:sldId id="296" r:id="rId13"/>
    <p:sldId id="289" r:id="rId14"/>
    <p:sldId id="291" r:id="rId15"/>
    <p:sldId id="297" r:id="rId16"/>
    <p:sldId id="319" r:id="rId17"/>
    <p:sldId id="330" r:id="rId18"/>
    <p:sldId id="331" r:id="rId19"/>
    <p:sldId id="298" r:id="rId20"/>
    <p:sldId id="299" r:id="rId21"/>
    <p:sldId id="320" r:id="rId22"/>
    <p:sldId id="303" r:id="rId23"/>
    <p:sldId id="304" r:id="rId24"/>
    <p:sldId id="336" r:id="rId25"/>
    <p:sldId id="302" r:id="rId26"/>
    <p:sldId id="333" r:id="rId27"/>
    <p:sldId id="305" r:id="rId28"/>
    <p:sldId id="332" r:id="rId29"/>
    <p:sldId id="307" r:id="rId30"/>
    <p:sldId id="324" r:id="rId31"/>
    <p:sldId id="308" r:id="rId32"/>
    <p:sldId id="309" r:id="rId33"/>
    <p:sldId id="311" r:id="rId34"/>
    <p:sldId id="327" r:id="rId35"/>
    <p:sldId id="287" r:id="rId36"/>
    <p:sldId id="318" r:id="rId37"/>
    <p:sldId id="275" r:id="rId38"/>
    <p:sldId id="285" r:id="rId39"/>
    <p:sldId id="262" r:id="rId40"/>
    <p:sldId id="32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3" autoAdjust="0"/>
    <p:restoredTop sz="94660"/>
  </p:normalViewPr>
  <p:slideViewPr>
    <p:cSldViewPr>
      <p:cViewPr>
        <p:scale>
          <a:sx n="40" d="100"/>
          <a:sy n="40" d="100"/>
        </p:scale>
        <p:origin x="-2982" y="-154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79FFF6-8D24-4D41-8ADB-DE223ECC34AD}"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9FFF6-8D24-4D41-8ADB-DE223ECC34AD}"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9FFF6-8D24-4D41-8ADB-DE223ECC34AD}"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latin typeface="Tw Cen M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latin typeface="Tw Cen MT" pitchFamily="34" charset="0"/>
              </a:defRPr>
            </a:lvl1pPr>
            <a:lvl2pPr>
              <a:defRPr>
                <a:effectLst>
                  <a:outerShdw blurRad="38100" dist="38100" dir="2700000" algn="tl">
                    <a:srgbClr val="000000">
                      <a:alpha val="43137"/>
                    </a:srgbClr>
                  </a:outerShdw>
                </a:effectLst>
                <a:latin typeface="Tw Cen MT" pitchFamily="34" charset="0"/>
              </a:defRPr>
            </a:lvl2pPr>
            <a:lvl3pPr>
              <a:defRPr>
                <a:effectLst>
                  <a:outerShdw blurRad="38100" dist="38100" dir="2700000" algn="tl">
                    <a:srgbClr val="000000">
                      <a:alpha val="43137"/>
                    </a:srgbClr>
                  </a:outerShdw>
                </a:effectLst>
                <a:latin typeface="Tw Cen MT" pitchFamily="34" charset="0"/>
              </a:defRPr>
            </a:lvl3pPr>
            <a:lvl4pPr>
              <a:defRPr>
                <a:effectLst>
                  <a:outerShdw blurRad="38100" dist="38100" dir="2700000" algn="tl">
                    <a:srgbClr val="000000">
                      <a:alpha val="43137"/>
                    </a:srgbClr>
                  </a:outerShdw>
                </a:effectLst>
                <a:latin typeface="Tw Cen MT" pitchFamily="34" charset="0"/>
              </a:defRPr>
            </a:lvl4pPr>
            <a:lvl5pPr>
              <a:defRPr>
                <a:effectLst>
                  <a:outerShdw blurRad="38100" dist="38100" dir="2700000" algn="tl">
                    <a:srgbClr val="000000">
                      <a:alpha val="43137"/>
                    </a:srgbClr>
                  </a:outerShdw>
                </a:effectLst>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379FFF6-8D24-4D41-8ADB-DE223ECC34AD}"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9FFF6-8D24-4D41-8ADB-DE223ECC34AD}"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9FFF6-8D24-4D41-8ADB-DE223ECC34AD}"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79FFF6-8D24-4D41-8ADB-DE223ECC34AD}" type="datetimeFigureOut">
              <a:rPr lang="en-US" smtClean="0"/>
              <a:pPr/>
              <a:t>1/21/2012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79FFF6-8D24-4D41-8ADB-DE223ECC34AD}" type="datetimeFigureOut">
              <a:rPr lang="en-US" smtClean="0"/>
              <a:pPr/>
              <a:t>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9FFF6-8D24-4D41-8ADB-DE223ECC34AD}" type="datetimeFigureOut">
              <a:rPr lang="en-US" smtClean="0"/>
              <a:pPr/>
              <a:t>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9FFF6-8D24-4D41-8ADB-DE223ECC34AD}"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9FFF6-8D24-4D41-8ADB-DE223ECC34AD}"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9FFF6-8D24-4D41-8ADB-DE223ECC34AD}" type="datetimeFigureOut">
              <a:rPr lang="en-US" smtClean="0"/>
              <a:pPr/>
              <a:t>1/21/2012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A1CFF-DE83-446F-92BD-9F7CBA672797}" type="slidenum">
              <a:rPr lang="en-US" smtClean="0"/>
              <a:pPr/>
              <a:t>‹#›</a:t>
            </a:fld>
            <a:endParaRPr lang="en-US"/>
          </a:p>
        </p:txBody>
      </p:sp>
      <p:pic>
        <p:nvPicPr>
          <p:cNvPr id="9" name="Picture 2" descr="http://www.townofbeloit.org/earth.gif"/>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sharpenSoften amount="-100000"/>
                    </a14:imgEffect>
                    <a14:imgEffect>
                      <a14:brightnessContrast bright="-20000"/>
                    </a14:imgEffect>
                  </a14:imgLayer>
                </a14:imgProps>
              </a:ext>
            </a:extLst>
          </a:blip>
          <a:srcRect b="22299"/>
          <a:stretch/>
        </p:blipFill>
        <p:spPr bwMode="auto">
          <a:xfrm>
            <a:off x="-76200" y="-311150"/>
            <a:ext cx="9226550" cy="7169150"/>
          </a:xfrm>
          <a:prstGeom prst="rect">
            <a:avLst/>
          </a:prstGeom>
          <a:noFill/>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Tw Cen MT"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effectLst>
            <a:outerShdw blurRad="38100" dist="38100" dir="2700000" algn="tl">
              <a:srgbClr val="000000">
                <a:alpha val="43137"/>
              </a:srgbClr>
            </a:outerShdw>
          </a:effectLst>
          <a:latin typeface="Tw Cen MT"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facebook.com/photo.php?pid=1338901&amp;id=72243038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facebook.com/photo.php?pid=1338901&amp;id=72243038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76400"/>
            <a:ext cx="8458201" cy="5097960"/>
          </a:xfrm>
        </p:spPr>
        <p:txBody>
          <a:bodyPr>
            <a:normAutofit fontScale="85000" lnSpcReduction="10000"/>
          </a:bodyPr>
          <a:lstStyle/>
          <a:p>
            <a:pPr marL="514350" indent="-514350">
              <a:buFont typeface="+mj-lt"/>
              <a:buAutoNum type="arabicPeriod"/>
            </a:pPr>
            <a:r>
              <a:rPr lang="en-US" spc="0" dirty="0" smtClean="0">
                <a:ln w="18415" cmpd="sng">
                  <a:solidFill>
                    <a:srgbClr val="FFFFFF"/>
                  </a:solidFill>
                  <a:prstDash val="solid"/>
                </a:ln>
                <a:solidFill>
                  <a:srgbClr val="FFFFFF"/>
                </a:solidFill>
                <a:effectLst/>
                <a:latin typeface="+mj-lt"/>
                <a:cs typeface="Arial" pitchFamily="34" charset="0"/>
              </a:rPr>
              <a:t>Name/major/hometown</a:t>
            </a:r>
          </a:p>
          <a:p>
            <a:pPr marL="514350" indent="-514350">
              <a:buFont typeface="+mj-lt"/>
              <a:buAutoNum type="arabicPeriod"/>
            </a:pPr>
            <a:endParaRPr lang="en-US" spc="0" dirty="0" smtClean="0">
              <a:ln w="18415" cmpd="sng">
                <a:solidFill>
                  <a:srgbClr val="FFFFFF"/>
                </a:solidFill>
                <a:prstDash val="solid"/>
              </a:ln>
              <a:solidFill>
                <a:srgbClr val="FFFFFF"/>
              </a:solidFill>
              <a:effectLst/>
              <a:latin typeface="+mj-lt"/>
              <a:cs typeface="Arial" pitchFamily="34" charset="0"/>
            </a:endParaRPr>
          </a:p>
          <a:p>
            <a:pPr marL="514350" indent="-514350">
              <a:buFont typeface="+mj-lt"/>
              <a:buAutoNum type="arabicPeriod"/>
            </a:pPr>
            <a:r>
              <a:rPr lang="en-US" sz="3100" dirty="0" smtClean="0">
                <a:latin typeface="+mj-lt"/>
              </a:rPr>
              <a:t>You go home for spring break and want to go to a certain church on Sunday.  </a:t>
            </a:r>
            <a:r>
              <a:rPr lang="en-US" sz="3100" dirty="0">
                <a:latin typeface="+mj-lt"/>
              </a:rPr>
              <a:t>Your </a:t>
            </a:r>
            <a:r>
              <a:rPr lang="en-US" sz="3100" dirty="0" smtClean="0">
                <a:latin typeface="+mj-lt"/>
              </a:rPr>
              <a:t>parents, who are atheists, object </a:t>
            </a:r>
            <a:r>
              <a:rPr lang="en-US" sz="3100" dirty="0">
                <a:latin typeface="+mj-lt"/>
              </a:rPr>
              <a:t>to your going to church.  What do you do?  </a:t>
            </a:r>
            <a:endParaRPr lang="en-US" sz="3100" dirty="0" smtClean="0">
              <a:latin typeface="+mj-lt"/>
            </a:endParaRPr>
          </a:p>
          <a:p>
            <a:pPr marL="1377950" lvl="1" indent="-409575">
              <a:buFont typeface="+mj-lt"/>
              <a:buAutoNum type="alphaLcParenR"/>
            </a:pPr>
            <a:r>
              <a:rPr lang="en-US" sz="3100" dirty="0" smtClean="0">
                <a:latin typeface="+mj-lt"/>
              </a:rPr>
              <a:t>Tell them you must obey God rather than man—and go to church</a:t>
            </a:r>
          </a:p>
          <a:p>
            <a:pPr marL="1377950" lvl="1" indent="-409575">
              <a:buFont typeface="+mj-lt"/>
              <a:buAutoNum type="alphaLcParenR"/>
            </a:pPr>
            <a:r>
              <a:rPr lang="en-US" sz="3100" dirty="0" smtClean="0">
                <a:latin typeface="+mj-lt"/>
              </a:rPr>
              <a:t>Tell </a:t>
            </a:r>
            <a:r>
              <a:rPr lang="en-US" sz="3100" dirty="0">
                <a:latin typeface="+mj-lt"/>
              </a:rPr>
              <a:t>them you’re going out with friends—but go to church </a:t>
            </a:r>
            <a:r>
              <a:rPr lang="en-US" sz="3100" dirty="0" smtClean="0">
                <a:latin typeface="+mj-lt"/>
              </a:rPr>
              <a:t>instead</a:t>
            </a:r>
          </a:p>
          <a:p>
            <a:pPr marL="1377950" lvl="1" indent="-409575">
              <a:buFont typeface="+mj-lt"/>
              <a:buAutoNum type="alphaLcParenR"/>
            </a:pPr>
            <a:r>
              <a:rPr lang="en-US" sz="3100" dirty="0" smtClean="0">
                <a:latin typeface="+mj-lt"/>
              </a:rPr>
              <a:t>Stay </a:t>
            </a:r>
            <a:r>
              <a:rPr lang="en-US" sz="3100" dirty="0">
                <a:latin typeface="+mj-lt"/>
              </a:rPr>
              <a:t>home—and ask if there’s something you can do to help around the </a:t>
            </a:r>
            <a:r>
              <a:rPr lang="en-US" sz="3100" dirty="0" smtClean="0">
                <a:latin typeface="+mj-lt"/>
              </a:rPr>
              <a:t>house</a:t>
            </a:r>
          </a:p>
          <a:p>
            <a:pPr marL="1377950" lvl="1" indent="-409575">
              <a:buFont typeface="+mj-lt"/>
              <a:buAutoNum type="alphaLcParenR"/>
            </a:pPr>
            <a:r>
              <a:rPr lang="en-US" sz="3100" dirty="0" smtClean="0">
                <a:latin typeface="+mj-lt"/>
              </a:rPr>
              <a:t>Other</a:t>
            </a:r>
            <a:endParaRPr lang="en-US" sz="31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345" y="-152400"/>
            <a:ext cx="3098800" cy="2743200"/>
          </a:xfrm>
          <a:prstGeom prst="rect">
            <a:avLst/>
          </a:prstGeom>
        </p:spPr>
      </p:pic>
      <p:sp>
        <p:nvSpPr>
          <p:cNvPr id="7" name="Title 6"/>
          <p:cNvSpPr>
            <a:spLocks noGrp="1"/>
          </p:cNvSpPr>
          <p:nvPr>
            <p:ph type="title"/>
          </p:nvPr>
        </p:nvSpPr>
        <p:spPr>
          <a:xfrm rot="21155133">
            <a:off x="6366165" y="190656"/>
            <a:ext cx="1818409" cy="762000"/>
          </a:xfrm>
        </p:spPr>
        <p:txBody>
          <a:bodyPr>
            <a:normAutofit/>
          </a:bodyPr>
          <a:lstStyle/>
          <a:p>
            <a:r>
              <a:rPr lang="en-US" sz="2400" b="1" dirty="0" smtClean="0">
                <a:solidFill>
                  <a:srgbClr val="00B050"/>
                </a:solidFill>
                <a:latin typeface="Arial" pitchFamily="34" charset="0"/>
                <a:cs typeface="Arial" pitchFamily="34" charset="0"/>
              </a:rPr>
              <a:t>t</a:t>
            </a:r>
            <a:r>
              <a:rPr lang="en-US" sz="2400" b="1" dirty="0" smtClean="0">
                <a:solidFill>
                  <a:srgbClr val="0000FF"/>
                </a:solidFill>
                <a:latin typeface="Arial" pitchFamily="34" charset="0"/>
                <a:cs typeface="Arial" pitchFamily="34" charset="0"/>
              </a:rPr>
              <a:t>r</a:t>
            </a:r>
            <a:r>
              <a:rPr lang="en-US" sz="2400" b="1" dirty="0" smtClean="0">
                <a:solidFill>
                  <a:srgbClr val="D20000"/>
                </a:solidFill>
                <a:latin typeface="Arial" pitchFamily="34" charset="0"/>
                <a:cs typeface="Arial" pitchFamily="34" charset="0"/>
              </a:rPr>
              <a:t>i</a:t>
            </a:r>
            <a:r>
              <a:rPr lang="en-US" sz="2400" b="1" dirty="0" smtClean="0">
                <a:solidFill>
                  <a:srgbClr val="FFED01"/>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d</a:t>
            </a:r>
            <a:endParaRPr lang="en-US" sz="2400" b="1" dirty="0">
              <a:solidFill>
                <a:srgbClr val="0000FF"/>
              </a:solidFill>
              <a:latin typeface="Arial" pitchFamily="34" charset="0"/>
              <a:cs typeface="Arial" pitchFamily="34" charset="0"/>
            </a:endParaRPr>
          </a:p>
        </p:txBody>
      </p:sp>
      <p:sp>
        <p:nvSpPr>
          <p:cNvPr id="8" name="Rectangle 7"/>
          <p:cNvSpPr/>
          <p:nvPr/>
        </p:nvSpPr>
        <p:spPr>
          <a:xfrm>
            <a:off x="8305800" y="914400"/>
            <a:ext cx="436418" cy="769441"/>
          </a:xfrm>
          <a:prstGeom prst="rect">
            <a:avLst/>
          </a:prstGeom>
        </p:spPr>
        <p:txBody>
          <a:bodyPr wrap="square">
            <a:spAutoFit/>
          </a:bodyPr>
          <a:lstStyle/>
          <a:p>
            <a:r>
              <a:rPr lang="en-US" sz="4400" b="1" dirty="0" smtClean="0">
                <a:solidFill>
                  <a:srgbClr val="0000FF"/>
                </a:solidFill>
                <a:latin typeface="Arial" pitchFamily="34" charset="0"/>
                <a:cs typeface="Arial" pitchFamily="34" charset="0"/>
              </a:rPr>
              <a:t>s</a:t>
            </a:r>
            <a:endParaRPr lang="en-US" sz="4400" dirty="0"/>
          </a:p>
        </p:txBody>
      </p:sp>
    </p:spTree>
    <p:extLst>
      <p:ext uri="{BB962C8B-B14F-4D97-AF65-F5344CB8AC3E}">
        <p14:creationId xmlns:p14="http://schemas.microsoft.com/office/powerpoint/2010/main" val="247857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townofbeloit.org/earth.gif"/>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20000"/>
                    </a14:imgEffect>
                  </a14:imgLayer>
                </a14:imgProps>
              </a:ext>
            </a:extLst>
          </a:blip>
          <a:srcRect b="22299"/>
          <a:stretch/>
        </p:blipFill>
        <p:spPr bwMode="auto">
          <a:xfrm>
            <a:off x="-76200" y="-311150"/>
            <a:ext cx="9226550" cy="7169150"/>
          </a:xfrm>
          <a:prstGeom prst="rect">
            <a:avLst/>
          </a:prstGeom>
          <a:noFill/>
        </p:spPr>
      </p:pic>
      <p:sp>
        <p:nvSpPr>
          <p:cNvPr id="4" name="Content Placeholder 3"/>
          <p:cNvSpPr>
            <a:spLocks noGrp="1"/>
          </p:cNvSpPr>
          <p:nvPr>
            <p:ph idx="1"/>
          </p:nvPr>
        </p:nvSpPr>
        <p:spPr>
          <a:xfrm>
            <a:off x="304800" y="609599"/>
            <a:ext cx="8610600" cy="2663825"/>
          </a:xfrm>
        </p:spPr>
        <p:txBody>
          <a:bodyPr>
            <a:normAutofit/>
          </a:bodyPr>
          <a:lstStyle/>
          <a:p>
            <a:r>
              <a:rPr lang="en-US" sz="3600" dirty="0" smtClean="0">
                <a:solidFill>
                  <a:srgbClr val="FFFF00"/>
                </a:solidFill>
              </a:rPr>
              <a:t>IF</a:t>
            </a:r>
            <a:r>
              <a:rPr lang="en-US" sz="3600" dirty="0"/>
              <a:t> </a:t>
            </a:r>
            <a:r>
              <a:rPr lang="en-US" sz="3600" dirty="0" smtClean="0"/>
              <a:t>all </a:t>
            </a:r>
            <a:r>
              <a:rPr lang="en-US" sz="3600" dirty="0"/>
              <a:t>authority comes from God, </a:t>
            </a:r>
            <a:endParaRPr lang="en-US" sz="3600" dirty="0" smtClean="0"/>
          </a:p>
          <a:p>
            <a:r>
              <a:rPr lang="en-US" sz="3600" dirty="0" smtClean="0">
                <a:solidFill>
                  <a:srgbClr val="FFFF00"/>
                </a:solidFill>
              </a:rPr>
              <a:t>THEN</a:t>
            </a:r>
            <a:r>
              <a:rPr lang="en-US" sz="3600" dirty="0" smtClean="0"/>
              <a:t> rebelling </a:t>
            </a:r>
            <a:r>
              <a:rPr lang="en-US" sz="3600" dirty="0"/>
              <a:t>against authority </a:t>
            </a:r>
            <a:r>
              <a:rPr lang="en-US" sz="3600" dirty="0" smtClean="0"/>
              <a:t>means…</a:t>
            </a:r>
          </a:p>
          <a:p>
            <a:r>
              <a:rPr lang="en-US" sz="3600" dirty="0" smtClean="0"/>
              <a:t>				     I am rebelling </a:t>
            </a:r>
            <a:r>
              <a:rPr lang="en-US" sz="3600" dirty="0"/>
              <a:t>against God!</a:t>
            </a:r>
          </a:p>
          <a:p>
            <a:pPr lvl="0"/>
            <a:endParaRPr lang="en-US" dirty="0"/>
          </a:p>
        </p:txBody>
      </p:sp>
    </p:spTree>
    <p:extLst>
      <p:ext uri="{BB962C8B-B14F-4D97-AF65-F5344CB8AC3E}">
        <p14:creationId xmlns:p14="http://schemas.microsoft.com/office/powerpoint/2010/main" val="232971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3600" dirty="0"/>
              <a:t>God and His delegated authority are </a:t>
            </a:r>
            <a:r>
              <a:rPr lang="en-US" sz="3600" b="1" dirty="0">
                <a:solidFill>
                  <a:srgbClr val="FFFF00"/>
                </a:solidFill>
              </a:rPr>
              <a:t>inseparable</a:t>
            </a:r>
            <a:r>
              <a:rPr lang="en-US" sz="3600" b="1" dirty="0" smtClean="0"/>
              <a:t>.</a:t>
            </a:r>
          </a:p>
          <a:p>
            <a:pPr algn="ctr"/>
            <a:endParaRPr lang="en-US" sz="3600" b="1" dirty="0"/>
          </a:p>
          <a:p>
            <a:pPr algn="ctr"/>
            <a:r>
              <a:rPr lang="en-US" sz="3600" dirty="0" smtClean="0"/>
              <a:t>If you touch authority, you touch God.</a:t>
            </a:r>
            <a:endParaRPr lang="en-US" sz="3600" dirty="0"/>
          </a:p>
          <a:p>
            <a:pPr marL="514350" indent="-514350" algn="ctr">
              <a:buFont typeface="+mj-lt"/>
              <a:buAutoNum type="arabicPeriod"/>
            </a:pPr>
            <a:endParaRPr lang="en-US" dirty="0"/>
          </a:p>
        </p:txBody>
      </p:sp>
    </p:spTree>
    <p:extLst>
      <p:ext uri="{BB962C8B-B14F-4D97-AF65-F5344CB8AC3E}">
        <p14:creationId xmlns:p14="http://schemas.microsoft.com/office/powerpoint/2010/main" val="352733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001000" cy="5516563"/>
          </a:xfrm>
        </p:spPr>
        <p:txBody>
          <a:bodyPr/>
          <a:lstStyle/>
          <a:p>
            <a:pPr lvl="1"/>
            <a:r>
              <a:rPr lang="en-US" sz="3200" i="1" dirty="0"/>
              <a:t>“Our entire relationship with God is regulated by whether or not we have </a:t>
            </a:r>
            <a:r>
              <a:rPr lang="en-US" sz="3200" i="1" dirty="0">
                <a:solidFill>
                  <a:srgbClr val="FFFF00"/>
                </a:solidFill>
              </a:rPr>
              <a:t>met</a:t>
            </a:r>
            <a:r>
              <a:rPr lang="en-US" sz="3200" i="1" dirty="0"/>
              <a:t> authority.  If we have, then we shall </a:t>
            </a:r>
            <a:r>
              <a:rPr lang="en-US" sz="3200" i="1" dirty="0">
                <a:solidFill>
                  <a:srgbClr val="FFFF00"/>
                </a:solidFill>
              </a:rPr>
              <a:t>encounter</a:t>
            </a:r>
            <a:r>
              <a:rPr lang="en-US" sz="3200" i="1" dirty="0"/>
              <a:t> authority everywhere, and being thus </a:t>
            </a:r>
            <a:r>
              <a:rPr lang="en-US" sz="3200" i="1" dirty="0">
                <a:solidFill>
                  <a:srgbClr val="FFFF00"/>
                </a:solidFill>
              </a:rPr>
              <a:t>restrained</a:t>
            </a:r>
            <a:r>
              <a:rPr lang="en-US" sz="3200" i="1" dirty="0"/>
              <a:t> by God we can begin to be </a:t>
            </a:r>
            <a:r>
              <a:rPr lang="en-US" sz="3200" i="1" dirty="0">
                <a:solidFill>
                  <a:srgbClr val="FFFF00"/>
                </a:solidFill>
              </a:rPr>
              <a:t>used</a:t>
            </a:r>
            <a:r>
              <a:rPr lang="en-US" sz="3200" i="1" dirty="0"/>
              <a:t> by Him.”  </a:t>
            </a:r>
            <a:endParaRPr lang="en-US" sz="3200" i="1" dirty="0" smtClean="0"/>
          </a:p>
          <a:p>
            <a:pPr lvl="1" algn="r"/>
            <a:r>
              <a:rPr lang="en-US" dirty="0"/>
              <a:t>	</a:t>
            </a:r>
            <a:r>
              <a:rPr lang="en-US" dirty="0" smtClean="0"/>
              <a:t>—Watchman </a:t>
            </a:r>
            <a:r>
              <a:rPr lang="en-US" dirty="0"/>
              <a:t>Nee, </a:t>
            </a:r>
            <a:r>
              <a:rPr lang="en-US" u="sng" dirty="0"/>
              <a:t>Spiritual Authority</a:t>
            </a:r>
            <a:endParaRPr lang="en-US" dirty="0"/>
          </a:p>
          <a:p>
            <a:pPr marL="514350" indent="-514350" algn="ctr">
              <a:buFont typeface="+mj-lt"/>
              <a:buAutoNum type="arabicPeriod"/>
            </a:pPr>
            <a:endParaRPr lang="en-US" dirty="0"/>
          </a:p>
        </p:txBody>
      </p:sp>
    </p:spTree>
    <p:extLst>
      <p:ext uri="{BB962C8B-B14F-4D97-AF65-F5344CB8AC3E}">
        <p14:creationId xmlns:p14="http://schemas.microsoft.com/office/powerpoint/2010/main" val="4257843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30" name="Picture 6" descr="http://4.bp.blogspot.com/_eRGThJXEg_g/TO1eHVinkBI/AAAAAAAADDw/yudmv4m3dbQ/s1600/running-black-ho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531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http://brendanbannon.com/wp/wp-content/uploads/2011/04/blog-daily-dispatches-day-3-840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76" t="2174"/>
          <a:stretch/>
        </p:blipFill>
        <p:spPr bwMode="auto">
          <a:xfrm>
            <a:off x="0" y="0"/>
            <a:ext cx="92773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03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Delegated Authority</a:t>
            </a:r>
            <a:endParaRPr lang="en-US" dirty="0"/>
          </a:p>
        </p:txBody>
      </p:sp>
      <p:sp>
        <p:nvSpPr>
          <p:cNvPr id="3" name="Content Placeholder 2"/>
          <p:cNvSpPr>
            <a:spLocks noGrp="1"/>
          </p:cNvSpPr>
          <p:nvPr>
            <p:ph idx="1"/>
          </p:nvPr>
        </p:nvSpPr>
        <p:spPr>
          <a:xfrm>
            <a:off x="2362200" y="1493837"/>
            <a:ext cx="6019800" cy="4525963"/>
          </a:xfrm>
        </p:spPr>
        <p:txBody>
          <a:bodyPr/>
          <a:lstStyle/>
          <a:p>
            <a:pPr marL="971550" lvl="1" indent="-514350">
              <a:buFont typeface="+mj-lt"/>
              <a:buAutoNum type="arabicPeriod"/>
            </a:pPr>
            <a:r>
              <a:rPr lang="en-US" sz="3200" dirty="0" smtClean="0"/>
              <a:t>Family</a:t>
            </a:r>
          </a:p>
          <a:p>
            <a:pPr marL="971550" lvl="1" indent="-514350">
              <a:buFont typeface="+mj-lt"/>
              <a:buAutoNum type="arabicPeriod"/>
            </a:pPr>
            <a:r>
              <a:rPr lang="en-US" sz="3200" dirty="0" smtClean="0"/>
              <a:t>Government</a:t>
            </a:r>
            <a:endParaRPr lang="en-US" sz="3200" dirty="0"/>
          </a:p>
          <a:p>
            <a:pPr marL="971550" lvl="1" indent="-514350">
              <a:buFont typeface="+mj-lt"/>
              <a:buAutoNum type="arabicPeriod"/>
            </a:pPr>
            <a:r>
              <a:rPr lang="en-US" sz="3200" dirty="0"/>
              <a:t>Church</a:t>
            </a:r>
          </a:p>
          <a:p>
            <a:pPr marL="971550" lvl="1" indent="-514350">
              <a:buFont typeface="+mj-lt"/>
              <a:buAutoNum type="arabicPeriod"/>
            </a:pPr>
            <a:r>
              <a:rPr lang="en-US" sz="3200" dirty="0"/>
              <a:t>Business</a:t>
            </a:r>
          </a:p>
          <a:p>
            <a:pPr marL="514350" indent="-514350" algn="ctr">
              <a:buFont typeface="+mj-lt"/>
              <a:buAutoNum type="arabicPeriod"/>
            </a:pPr>
            <a:endParaRPr lang="en-US" dirty="0"/>
          </a:p>
        </p:txBody>
      </p:sp>
    </p:spTree>
    <p:extLst>
      <p:ext uri="{BB962C8B-B14F-4D97-AF65-F5344CB8AC3E}">
        <p14:creationId xmlns:p14="http://schemas.microsoft.com/office/powerpoint/2010/main" val="105519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www.wordsearchbible.com/images/products/DisciplinesOfGra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82205">
            <a:off x="2972277" y="784968"/>
            <a:ext cx="3289039" cy="493355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9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90"/>
                                          </p:val>
                                        </p:tav>
                                        <p:tav tm="100000">
                                          <p:val>
                                            <p:fltVal val="0"/>
                                          </p:val>
                                        </p:tav>
                                      </p:tavLst>
                                    </p:anim>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Exodus 20:12</a:t>
            </a:r>
            <a:endParaRPr lang="en-US" dirty="0"/>
          </a:p>
        </p:txBody>
      </p:sp>
      <p:sp>
        <p:nvSpPr>
          <p:cNvPr id="3" name="Content Placeholder 2"/>
          <p:cNvSpPr>
            <a:spLocks noGrp="1"/>
          </p:cNvSpPr>
          <p:nvPr>
            <p:ph idx="1"/>
          </p:nvPr>
        </p:nvSpPr>
        <p:spPr/>
        <p:txBody>
          <a:bodyPr/>
          <a:lstStyle/>
          <a:p>
            <a:pPr algn="ctr"/>
            <a:r>
              <a:rPr lang="en-US" dirty="0">
                <a:effectLst/>
              </a:rPr>
              <a:t>	</a:t>
            </a:r>
            <a:r>
              <a:rPr lang="en-US" dirty="0" smtClean="0"/>
              <a:t>Honor </a:t>
            </a:r>
            <a:r>
              <a:rPr lang="en-US" dirty="0"/>
              <a:t>your father and mother, so that you may </a:t>
            </a:r>
            <a:r>
              <a:rPr lang="en-US" b="1" dirty="0">
                <a:solidFill>
                  <a:srgbClr val="FFFF00"/>
                </a:solidFill>
              </a:rPr>
              <a:t>live long </a:t>
            </a:r>
            <a:r>
              <a:rPr lang="en-US" dirty="0"/>
              <a:t>in the land the LORD your God is giving you</a:t>
            </a:r>
            <a:r>
              <a:rPr lang="en-US" dirty="0" smtClean="0"/>
              <a:t>.</a:t>
            </a:r>
            <a:endParaRPr lang="en-US" dirty="0"/>
          </a:p>
          <a:p>
            <a:pPr marL="514350" indent="-514350" algn="ctr">
              <a:buFont typeface="+mj-lt"/>
              <a:buAutoNum type="arabicPeriod"/>
            </a:pPr>
            <a:endParaRPr lang="en-US" dirty="0"/>
          </a:p>
        </p:txBody>
      </p:sp>
    </p:spTree>
    <p:extLst>
      <p:ext uri="{BB962C8B-B14F-4D97-AF65-F5344CB8AC3E}">
        <p14:creationId xmlns:p14="http://schemas.microsoft.com/office/powerpoint/2010/main" val="616287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Ephesians 6:1-3</a:t>
            </a:r>
            <a:endParaRPr lang="en-US" dirty="0"/>
          </a:p>
        </p:txBody>
      </p:sp>
      <p:sp>
        <p:nvSpPr>
          <p:cNvPr id="3" name="Content Placeholder 2"/>
          <p:cNvSpPr>
            <a:spLocks noGrp="1"/>
          </p:cNvSpPr>
          <p:nvPr>
            <p:ph idx="1"/>
          </p:nvPr>
        </p:nvSpPr>
        <p:spPr/>
        <p:txBody>
          <a:bodyPr/>
          <a:lstStyle/>
          <a:p>
            <a:pPr algn="ctr"/>
            <a:r>
              <a:rPr lang="en-US" dirty="0" smtClean="0"/>
              <a:t>Children</a:t>
            </a:r>
            <a:r>
              <a:rPr lang="en-US" dirty="0"/>
              <a:t>, obey your parents in the Lord, for this is right.  </a:t>
            </a:r>
            <a:r>
              <a:rPr lang="en-US" dirty="0" smtClean="0"/>
              <a:t>“Honor </a:t>
            </a:r>
            <a:r>
              <a:rPr lang="en-US" dirty="0"/>
              <a:t>your father and </a:t>
            </a:r>
            <a:r>
              <a:rPr lang="en-US" dirty="0" smtClean="0"/>
              <a:t>mother”—which </a:t>
            </a:r>
            <a:r>
              <a:rPr lang="en-US" dirty="0"/>
              <a:t>is the first commandment with a </a:t>
            </a:r>
            <a:r>
              <a:rPr lang="en-US" dirty="0" smtClean="0"/>
              <a:t>promise—”</a:t>
            </a:r>
            <a:r>
              <a:rPr lang="en-US" b="1" dirty="0" smtClean="0">
                <a:solidFill>
                  <a:srgbClr val="FFFF00"/>
                </a:solidFill>
              </a:rPr>
              <a:t>that </a:t>
            </a:r>
            <a:r>
              <a:rPr lang="en-US" b="1" dirty="0">
                <a:solidFill>
                  <a:srgbClr val="FFFF00"/>
                </a:solidFill>
              </a:rPr>
              <a:t>it may go well with you</a:t>
            </a:r>
            <a:r>
              <a:rPr lang="en-US" dirty="0">
                <a:solidFill>
                  <a:srgbClr val="FFFF00"/>
                </a:solidFill>
              </a:rPr>
              <a:t> </a:t>
            </a:r>
            <a:r>
              <a:rPr lang="en-US" dirty="0"/>
              <a:t>and that you may enjoy </a:t>
            </a:r>
            <a:r>
              <a:rPr lang="en-US" b="1" dirty="0">
                <a:solidFill>
                  <a:srgbClr val="FFFF00"/>
                </a:solidFill>
              </a:rPr>
              <a:t>long life</a:t>
            </a:r>
            <a:r>
              <a:rPr lang="en-US" dirty="0">
                <a:solidFill>
                  <a:srgbClr val="FFFF00"/>
                </a:solidFill>
              </a:rPr>
              <a:t> </a:t>
            </a:r>
            <a:r>
              <a:rPr lang="en-US" dirty="0"/>
              <a:t>on the earth</a:t>
            </a:r>
            <a:r>
              <a:rPr lang="en-US" dirty="0" smtClean="0"/>
              <a:t>.”</a:t>
            </a:r>
            <a:endParaRPr lang="en-US" dirty="0"/>
          </a:p>
        </p:txBody>
      </p:sp>
    </p:spTree>
    <p:extLst>
      <p:ext uri="{BB962C8B-B14F-4D97-AF65-F5344CB8AC3E}">
        <p14:creationId xmlns:p14="http://schemas.microsoft.com/office/powerpoint/2010/main" val="2158477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Purpose of Delegated Authority</a:t>
            </a:r>
            <a:endParaRPr lang="en-US" dirty="0"/>
          </a:p>
        </p:txBody>
      </p:sp>
      <p:sp>
        <p:nvSpPr>
          <p:cNvPr id="3" name="Content Placeholder 2"/>
          <p:cNvSpPr>
            <a:spLocks noGrp="1"/>
          </p:cNvSpPr>
          <p:nvPr>
            <p:ph idx="1"/>
          </p:nvPr>
        </p:nvSpPr>
        <p:spPr>
          <a:xfrm>
            <a:off x="1371600" y="1600200"/>
            <a:ext cx="7315200" cy="4525963"/>
          </a:xfrm>
        </p:spPr>
        <p:txBody>
          <a:bodyPr>
            <a:normAutofit/>
          </a:bodyPr>
          <a:lstStyle/>
          <a:p>
            <a:pPr marL="971550" lvl="1" indent="-514350">
              <a:buFont typeface="+mj-lt"/>
              <a:buAutoNum type="arabicPeriod"/>
            </a:pPr>
            <a:r>
              <a:rPr lang="en-US" sz="3200" dirty="0" smtClean="0"/>
              <a:t>Grow you in wisdom &amp; character</a:t>
            </a:r>
          </a:p>
        </p:txBody>
      </p:sp>
    </p:spTree>
    <p:extLst>
      <p:ext uri="{BB962C8B-B14F-4D97-AF65-F5344CB8AC3E}">
        <p14:creationId xmlns:p14="http://schemas.microsoft.com/office/powerpoint/2010/main" val="415080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dailydesktop.eu/data/media/49/Caerphilly%20Castle,%20Wales,%20United%20Kingd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01600" y="1273175"/>
            <a:ext cx="9347200" cy="1470025"/>
          </a:xfrm>
        </p:spPr>
        <p:txBody>
          <a:bodyPr>
            <a:normAutofit/>
          </a:bodyPr>
          <a:lstStyle/>
          <a:p>
            <a:r>
              <a:rPr lang="en-US" sz="4800" dirty="0" smtClean="0">
                <a:effectLst>
                  <a:outerShdw blurRad="38100" dist="38100" dir="2700000" algn="tl">
                    <a:srgbClr val="000000">
                      <a:alpha val="43137"/>
                    </a:srgbClr>
                  </a:outerShdw>
                </a:effectLst>
                <a:latin typeface="Tw Cen MT" pitchFamily="34" charset="0"/>
              </a:rPr>
              <a:t>The Kingdom of God</a:t>
            </a:r>
            <a:endParaRPr lang="en-US" sz="4800" dirty="0">
              <a:effectLst>
                <a:outerShdw blurRad="38100" dist="38100" dir="2700000" algn="tl">
                  <a:srgbClr val="000000">
                    <a:alpha val="43137"/>
                  </a:srgbClr>
                </a:outerShdw>
              </a:effectLst>
              <a:latin typeface="Tw Cen MT" pitchFamily="34" charset="0"/>
            </a:endParaRPr>
          </a:p>
        </p:txBody>
      </p:sp>
      <p:sp>
        <p:nvSpPr>
          <p:cNvPr id="6" name="TextBox 5"/>
          <p:cNvSpPr txBox="1"/>
          <p:nvPr/>
        </p:nvSpPr>
        <p:spPr>
          <a:xfrm>
            <a:off x="-76200" y="5181600"/>
            <a:ext cx="9347200" cy="1323439"/>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latin typeface="Tw Cen MT" pitchFamily="34" charset="0"/>
              </a:rPr>
              <a:t>Authority, Part 2:</a:t>
            </a:r>
          </a:p>
          <a:p>
            <a:pPr algn="ctr"/>
            <a:r>
              <a:rPr lang="en-US" sz="4000" dirty="0" smtClean="0">
                <a:effectLst>
                  <a:outerShdw blurRad="38100" dist="38100" dir="2700000" algn="tl">
                    <a:srgbClr val="000000">
                      <a:alpha val="43137"/>
                    </a:srgbClr>
                  </a:outerShdw>
                </a:effectLst>
                <a:latin typeface="Tw Cen MT" pitchFamily="34" charset="0"/>
              </a:rPr>
              <a:t>Honor Your Parents</a:t>
            </a:r>
            <a:endParaRPr lang="en-US" sz="4000" dirty="0">
              <a:effectLst>
                <a:outerShdw blurRad="38100" dist="38100" dir="2700000" algn="tl">
                  <a:srgbClr val="000000">
                    <a:alpha val="43137"/>
                  </a:srgbClr>
                </a:outerShdw>
              </a:effectLst>
              <a:latin typeface="Tw Cen MT" pitchFamily="34" charset="0"/>
            </a:endParaRPr>
          </a:p>
        </p:txBody>
      </p:sp>
    </p:spTree>
    <p:extLst>
      <p:ext uri="{BB962C8B-B14F-4D97-AF65-F5344CB8AC3E}">
        <p14:creationId xmlns:p14="http://schemas.microsoft.com/office/powerpoint/2010/main" val="3736982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Luke 2:49-52</a:t>
            </a:r>
            <a:endParaRPr lang="en-US" dirty="0"/>
          </a:p>
        </p:txBody>
      </p:sp>
      <p:sp>
        <p:nvSpPr>
          <p:cNvPr id="3" name="Content Placeholder 2"/>
          <p:cNvSpPr>
            <a:spLocks noGrp="1"/>
          </p:cNvSpPr>
          <p:nvPr>
            <p:ph idx="1"/>
          </p:nvPr>
        </p:nvSpPr>
        <p:spPr>
          <a:xfrm>
            <a:off x="457200" y="1493837"/>
            <a:ext cx="8382000" cy="5135563"/>
          </a:xfrm>
        </p:spPr>
        <p:txBody>
          <a:bodyPr>
            <a:normAutofit/>
          </a:bodyPr>
          <a:lstStyle/>
          <a:p>
            <a:r>
              <a:rPr lang="en-US" b="1" baseline="30000" dirty="0"/>
              <a:t>	</a:t>
            </a:r>
            <a:r>
              <a:rPr lang="en-US" dirty="0" smtClean="0"/>
              <a:t>“Why </a:t>
            </a:r>
            <a:r>
              <a:rPr lang="en-US" dirty="0"/>
              <a:t>were you searching for me?” </a:t>
            </a:r>
            <a:r>
              <a:rPr lang="en-US" dirty="0" smtClean="0"/>
              <a:t>He asked</a:t>
            </a:r>
            <a:r>
              <a:rPr lang="en-US" dirty="0"/>
              <a:t>. “Didn’t you know I had to be in my Father’s house?” </a:t>
            </a:r>
            <a:r>
              <a:rPr lang="en-US" b="1" baseline="30000" dirty="0"/>
              <a:t>50</a:t>
            </a:r>
            <a:r>
              <a:rPr lang="en-US" dirty="0"/>
              <a:t> But they did not understand what </a:t>
            </a:r>
            <a:r>
              <a:rPr lang="en-US" dirty="0" smtClean="0"/>
              <a:t>He </a:t>
            </a:r>
            <a:r>
              <a:rPr lang="en-US" dirty="0"/>
              <a:t>was saying to them</a:t>
            </a:r>
            <a:r>
              <a:rPr lang="en-US" dirty="0" smtClean="0"/>
              <a:t>.</a:t>
            </a:r>
            <a:endParaRPr lang="en-US" dirty="0"/>
          </a:p>
          <a:p>
            <a:r>
              <a:rPr lang="en-US" b="1" baseline="30000" dirty="0"/>
              <a:t>	</a:t>
            </a:r>
            <a:r>
              <a:rPr lang="en-US" dirty="0" smtClean="0"/>
              <a:t>Then </a:t>
            </a:r>
            <a:r>
              <a:rPr lang="en-US" dirty="0"/>
              <a:t>H</a:t>
            </a:r>
            <a:r>
              <a:rPr lang="en-US" dirty="0" smtClean="0"/>
              <a:t>e </a:t>
            </a:r>
            <a:r>
              <a:rPr lang="en-US" dirty="0"/>
              <a:t>went down to Nazareth with them and was </a:t>
            </a:r>
            <a:r>
              <a:rPr lang="en-US" dirty="0">
                <a:solidFill>
                  <a:srgbClr val="FFFF00"/>
                </a:solidFill>
              </a:rPr>
              <a:t>obedient</a:t>
            </a:r>
            <a:r>
              <a:rPr lang="en-US" dirty="0"/>
              <a:t> to them. But his mother treasured all these things in her heart. </a:t>
            </a:r>
            <a:r>
              <a:rPr lang="en-US" b="1" baseline="30000" dirty="0">
                <a:solidFill>
                  <a:srgbClr val="FFFF00"/>
                </a:solidFill>
              </a:rPr>
              <a:t>52</a:t>
            </a:r>
            <a:r>
              <a:rPr lang="en-US" dirty="0">
                <a:solidFill>
                  <a:srgbClr val="FFFF00"/>
                </a:solidFill>
              </a:rPr>
              <a:t>And Jesus grew in wisdom and stature, and in favor with God and men.</a:t>
            </a:r>
          </a:p>
          <a:p>
            <a:pPr marL="514350" indent="-514350" algn="ctr">
              <a:buFont typeface="+mj-lt"/>
              <a:buAutoNum type="arabicPeriod"/>
            </a:pPr>
            <a:endParaRPr lang="en-US" dirty="0"/>
          </a:p>
        </p:txBody>
      </p:sp>
    </p:spTree>
    <p:extLst>
      <p:ext uri="{BB962C8B-B14F-4D97-AF65-F5344CB8AC3E}">
        <p14:creationId xmlns:p14="http://schemas.microsoft.com/office/powerpoint/2010/main" val="1252514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ownofbeloit.org/earth.gif"/>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30000"/>
                    </a14:imgEffect>
                  </a14:imgLayer>
                </a14:imgProps>
              </a:ext>
            </a:extLst>
          </a:blip>
          <a:srcRect b="19805"/>
          <a:stretch/>
        </p:blipFill>
        <p:spPr bwMode="auto">
          <a:xfrm>
            <a:off x="-76200" y="-304800"/>
            <a:ext cx="9226550" cy="7399283"/>
          </a:xfrm>
          <a:prstGeom prst="rect">
            <a:avLst/>
          </a:prstGeom>
          <a:noFill/>
        </p:spPr>
      </p:pic>
      <p:sp>
        <p:nvSpPr>
          <p:cNvPr id="8" name="Content Placeholder 2"/>
          <p:cNvSpPr>
            <a:spLocks noGrp="1"/>
          </p:cNvSpPr>
          <p:nvPr>
            <p:ph idx="1"/>
          </p:nvPr>
        </p:nvSpPr>
        <p:spPr>
          <a:xfrm>
            <a:off x="381000" y="838200"/>
            <a:ext cx="8382000" cy="4525963"/>
          </a:xfrm>
        </p:spPr>
        <p:txBody>
          <a:bodyPr/>
          <a:lstStyle/>
          <a:p>
            <a:pPr marL="342900" lvl="1" indent="-342900" algn="ctr"/>
            <a:r>
              <a:rPr lang="en-US" b="1"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“Everyone must submit himself to the governing authorities, for there is no authority except that which God has established.  The authorities that exist have been established by God.  Consequently, he who rebels against the authority is rebelling against what God has instituted, and </a:t>
            </a:r>
            <a:r>
              <a:rPr lang="en-US" sz="3200" dirty="0" smtClean="0">
                <a:solidFill>
                  <a:srgbClr val="FFFF00"/>
                </a:solidFill>
                <a:effectLst>
                  <a:outerShdw blurRad="38100" dist="38100" dir="2700000" algn="tl">
                    <a:srgbClr val="000000">
                      <a:alpha val="43137"/>
                    </a:srgbClr>
                  </a:outerShdw>
                </a:effectLst>
              </a:rPr>
              <a:t>those who do so will bring judgment on themselves</a:t>
            </a:r>
            <a:r>
              <a:rPr lang="en-US" sz="3200" dirty="0" smtClean="0">
                <a:effectLst>
                  <a:outerShdw blurRad="38100" dist="38100" dir="2700000" algn="tl">
                    <a:srgbClr val="000000">
                      <a:alpha val="43137"/>
                    </a:srgbClr>
                  </a:outerShdw>
                </a:effectLst>
              </a:rPr>
              <a:t>.”</a:t>
            </a:r>
          </a:p>
          <a:p>
            <a:endParaRPr lang="en-US" dirty="0"/>
          </a:p>
        </p:txBody>
      </p:sp>
      <p:sp>
        <p:nvSpPr>
          <p:cNvPr id="4" name="Rectangle 3"/>
          <p:cNvSpPr/>
          <p:nvPr/>
        </p:nvSpPr>
        <p:spPr>
          <a:xfrm>
            <a:off x="-76200" y="0"/>
            <a:ext cx="9220200" cy="584775"/>
          </a:xfrm>
          <a:prstGeom prst="rect">
            <a:avLst/>
          </a:prstGeom>
        </p:spPr>
        <p:txBody>
          <a:bodyPr wrap="square">
            <a:spAutoFit/>
          </a:bodyPr>
          <a:lstStyle/>
          <a:p>
            <a:pPr algn="ctr"/>
            <a:r>
              <a:rPr lang="en-US" sz="3200" b="1" dirty="0" smtClean="0"/>
              <a:t>Romans 13:1-2</a:t>
            </a:r>
            <a:endParaRPr lang="en-US" sz="2400" dirty="0"/>
          </a:p>
        </p:txBody>
      </p:sp>
    </p:spTree>
    <p:extLst>
      <p:ext uri="{BB962C8B-B14F-4D97-AF65-F5344CB8AC3E}">
        <p14:creationId xmlns:p14="http://schemas.microsoft.com/office/powerpoint/2010/main" val="243482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hority umbrella.jpg"/>
          <p:cNvPicPr>
            <a:picLocks noChangeAspect="1"/>
          </p:cNvPicPr>
          <p:nvPr/>
        </p:nvPicPr>
        <p:blipFill>
          <a:blip r:embed="rId2"/>
          <a:srcRect l="-327" t="17778" r="1111" b="28889"/>
          <a:stretch>
            <a:fillRect/>
          </a:stretch>
        </p:blipFill>
        <p:spPr>
          <a:xfrm>
            <a:off x="-76200" y="0"/>
            <a:ext cx="9858376" cy="6858000"/>
          </a:xfrm>
          <a:prstGeom prst="rect">
            <a:avLst/>
          </a:prstGeom>
        </p:spPr>
      </p:pic>
    </p:spTree>
    <p:extLst>
      <p:ext uri="{BB962C8B-B14F-4D97-AF65-F5344CB8AC3E}">
        <p14:creationId xmlns:p14="http://schemas.microsoft.com/office/powerpoint/2010/main" val="301504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mbrella forsaken.jpg"/>
          <p:cNvPicPr>
            <a:picLocks noChangeAspect="1"/>
          </p:cNvPicPr>
          <p:nvPr/>
        </p:nvPicPr>
        <p:blipFill>
          <a:blip r:embed="rId2"/>
          <a:srcRect l="-327" t="32222" r="1111" b="17778"/>
          <a:stretch>
            <a:fillRect/>
          </a:stretch>
        </p:blipFill>
        <p:spPr>
          <a:xfrm>
            <a:off x="-76200" y="0"/>
            <a:ext cx="9220200" cy="6858000"/>
          </a:xfrm>
          <a:prstGeom prst="rect">
            <a:avLst/>
          </a:prstGeom>
        </p:spPr>
      </p:pic>
    </p:spTree>
    <p:extLst>
      <p:ext uri="{BB962C8B-B14F-4D97-AF65-F5344CB8AC3E}">
        <p14:creationId xmlns:p14="http://schemas.microsoft.com/office/powerpoint/2010/main" val="3840113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ttp://www.spiritualnow.com/content_images/veggies%20first1(2)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140859"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11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Purpose of Delegated Authority</a:t>
            </a:r>
            <a:endParaRPr lang="en-US" dirty="0"/>
          </a:p>
        </p:txBody>
      </p:sp>
      <p:sp>
        <p:nvSpPr>
          <p:cNvPr id="3" name="Content Placeholder 2"/>
          <p:cNvSpPr>
            <a:spLocks noGrp="1"/>
          </p:cNvSpPr>
          <p:nvPr>
            <p:ph idx="1"/>
          </p:nvPr>
        </p:nvSpPr>
        <p:spPr>
          <a:xfrm>
            <a:off x="1371600" y="1600200"/>
            <a:ext cx="7315200" cy="4525963"/>
          </a:xfrm>
        </p:spPr>
        <p:txBody>
          <a:bodyPr>
            <a:normAutofit/>
          </a:bodyPr>
          <a:lstStyle/>
          <a:p>
            <a:pPr marL="971550" lvl="1" indent="-514350">
              <a:buFont typeface="+mj-lt"/>
              <a:buAutoNum type="arabicPeriod"/>
            </a:pPr>
            <a:r>
              <a:rPr lang="en-US" sz="3200" dirty="0" smtClean="0"/>
              <a:t>Grow you in wisdom &amp; character</a:t>
            </a:r>
          </a:p>
          <a:p>
            <a:pPr marL="971550" lvl="1" indent="-514350">
              <a:buFont typeface="+mj-lt"/>
              <a:buAutoNum type="arabicPeriod"/>
            </a:pPr>
            <a:r>
              <a:rPr lang="en-US" sz="3200" dirty="0" smtClean="0"/>
              <a:t>Protect you</a:t>
            </a:r>
          </a:p>
        </p:txBody>
      </p:sp>
    </p:spTree>
    <p:extLst>
      <p:ext uri="{BB962C8B-B14F-4D97-AF65-F5344CB8AC3E}">
        <p14:creationId xmlns:p14="http://schemas.microsoft.com/office/powerpoint/2010/main" val="3581013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hority umbrella.jpg"/>
          <p:cNvPicPr>
            <a:picLocks noChangeAspect="1"/>
          </p:cNvPicPr>
          <p:nvPr/>
        </p:nvPicPr>
        <p:blipFill>
          <a:blip r:embed="rId2"/>
          <a:srcRect l="-327" t="17778" r="1111" b="28889"/>
          <a:stretch>
            <a:fillRect/>
          </a:stretch>
        </p:blipFill>
        <p:spPr>
          <a:xfrm>
            <a:off x="-76200" y="0"/>
            <a:ext cx="9858376" cy="6858000"/>
          </a:xfrm>
          <a:prstGeom prst="rect">
            <a:avLst/>
          </a:prstGeom>
        </p:spPr>
      </p:pic>
    </p:spTree>
    <p:extLst>
      <p:ext uri="{BB962C8B-B14F-4D97-AF65-F5344CB8AC3E}">
        <p14:creationId xmlns:p14="http://schemas.microsoft.com/office/powerpoint/2010/main" val="317416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hority umbrella.jpg"/>
          <p:cNvPicPr>
            <a:picLocks noChangeAspect="1"/>
          </p:cNvPicPr>
          <p:nvPr/>
        </p:nvPicPr>
        <p:blipFill>
          <a:blip r:embed="rId2"/>
          <a:srcRect l="-327" t="17778" r="1111" b="28889"/>
          <a:stretch>
            <a:fillRect/>
          </a:stretch>
        </p:blipFill>
        <p:spPr>
          <a:xfrm>
            <a:off x="-76200" y="0"/>
            <a:ext cx="9858376" cy="6858000"/>
          </a:xfrm>
          <a:prstGeom prst="rect">
            <a:avLst/>
          </a:prstGeom>
        </p:spPr>
      </p:pic>
    </p:spTree>
    <p:extLst>
      <p:ext uri="{BB962C8B-B14F-4D97-AF65-F5344CB8AC3E}">
        <p14:creationId xmlns:p14="http://schemas.microsoft.com/office/powerpoint/2010/main" val="4265258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ttp://www.blueplanetearthscapes.com/wp-content/uploads/2011/01/Clipping-600x325.jpg"/>
          <p:cNvPicPr>
            <a:picLocks noChangeAspect="1" noChangeArrowheads="1"/>
          </p:cNvPicPr>
          <p:nvPr/>
        </p:nvPicPr>
        <p:blipFill rotWithShape="1">
          <a:blip r:embed="rId2">
            <a:extLst>
              <a:ext uri="{28A0092B-C50C-407E-A947-70E740481C1C}">
                <a14:useLocalDpi xmlns:a14="http://schemas.microsoft.com/office/drawing/2010/main" val="0"/>
              </a:ext>
            </a:extLst>
          </a:blip>
          <a:srcRect l="271" r="26906"/>
          <a:stretch/>
        </p:blipFill>
        <p:spPr bwMode="auto">
          <a:xfrm>
            <a:off x="-76199" y="0"/>
            <a:ext cx="9220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81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14400"/>
            <a:ext cx="8229600" cy="4525963"/>
          </a:xfrm>
        </p:spPr>
        <p:txBody>
          <a:bodyPr>
            <a:normAutofit/>
          </a:bodyPr>
          <a:lstStyle/>
          <a:p>
            <a:pPr algn="ctr"/>
            <a:r>
              <a:rPr lang="en-US" sz="4800" dirty="0" smtClean="0">
                <a:solidFill>
                  <a:schemeClr val="tx1"/>
                </a:solidFill>
              </a:rPr>
              <a:t>Separate the </a:t>
            </a:r>
          </a:p>
          <a:p>
            <a:pPr algn="ctr"/>
            <a:r>
              <a:rPr lang="en-US" sz="4800" b="1" dirty="0" smtClean="0">
                <a:solidFill>
                  <a:schemeClr val="tx1"/>
                </a:solidFill>
                <a:effectLst>
                  <a:outerShdw blurRad="38100" dist="38100" dir="2700000" algn="tl">
                    <a:srgbClr val="000000">
                      <a:alpha val="43137"/>
                    </a:srgbClr>
                  </a:outerShdw>
                </a:effectLst>
              </a:rPr>
              <a:t>POSITION </a:t>
            </a:r>
          </a:p>
          <a:p>
            <a:pPr algn="ctr"/>
            <a:endParaRPr lang="en-US" sz="4800" b="1" dirty="0" smtClean="0">
              <a:solidFill>
                <a:schemeClr val="bg1"/>
              </a:solidFill>
              <a:effectLst>
                <a:outerShdw blurRad="38100" dist="38100" dir="2700000" algn="tl">
                  <a:srgbClr val="000000">
                    <a:alpha val="43137"/>
                  </a:srgbClr>
                </a:outerShdw>
              </a:effectLst>
            </a:endParaRPr>
          </a:p>
          <a:p>
            <a:pPr algn="ctr"/>
            <a:r>
              <a:rPr lang="en-US" sz="4800" dirty="0" smtClean="0">
                <a:solidFill>
                  <a:schemeClr val="bg1"/>
                </a:solidFill>
              </a:rPr>
              <a:t>from the </a:t>
            </a:r>
          </a:p>
          <a:p>
            <a:pPr algn="ctr"/>
            <a:r>
              <a:rPr lang="en-US" sz="4800" b="1" dirty="0" smtClean="0">
                <a:solidFill>
                  <a:schemeClr val="bg1"/>
                </a:solidFill>
                <a:effectLst>
                  <a:outerShdw blurRad="38100" dist="38100" dir="2700000" algn="tl">
                    <a:srgbClr val="000000">
                      <a:alpha val="43137"/>
                    </a:srgbClr>
                  </a:outerShdw>
                </a:effectLst>
              </a:rPr>
              <a:t>PERSONALITY</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7771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12" r="12961"/>
          <a:stretch/>
        </p:blipFill>
        <p:spPr bwMode="auto">
          <a:xfrm>
            <a:off x="-40105" y="-28074"/>
            <a:ext cx="9184105"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eform 8"/>
          <p:cNvSpPr/>
          <p:nvPr/>
        </p:nvSpPr>
        <p:spPr>
          <a:xfrm>
            <a:off x="6629400" y="4038600"/>
            <a:ext cx="2133600" cy="1752600"/>
          </a:xfrm>
          <a:custGeom>
            <a:avLst/>
            <a:gdLst>
              <a:gd name="connsiteX0" fmla="*/ 962025 w 1076363"/>
              <a:gd name="connsiteY0" fmla="*/ 142875 h 847725"/>
              <a:gd name="connsiteX1" fmla="*/ 1009650 w 1076363"/>
              <a:gd name="connsiteY1" fmla="*/ 276225 h 847725"/>
              <a:gd name="connsiteX2" fmla="*/ 1028700 w 1076363"/>
              <a:gd name="connsiteY2" fmla="*/ 333375 h 847725"/>
              <a:gd name="connsiteX3" fmla="*/ 1057275 w 1076363"/>
              <a:gd name="connsiteY3" fmla="*/ 409575 h 847725"/>
              <a:gd name="connsiteX4" fmla="*/ 1057275 w 1076363"/>
              <a:gd name="connsiteY4" fmla="*/ 657225 h 847725"/>
              <a:gd name="connsiteX5" fmla="*/ 952500 w 1076363"/>
              <a:gd name="connsiteY5" fmla="*/ 742950 h 847725"/>
              <a:gd name="connsiteX6" fmla="*/ 923925 w 1076363"/>
              <a:gd name="connsiteY6" fmla="*/ 762000 h 847725"/>
              <a:gd name="connsiteX7" fmla="*/ 895350 w 1076363"/>
              <a:gd name="connsiteY7" fmla="*/ 771525 h 847725"/>
              <a:gd name="connsiteX8" fmla="*/ 847725 w 1076363"/>
              <a:gd name="connsiteY8" fmla="*/ 800100 h 847725"/>
              <a:gd name="connsiteX9" fmla="*/ 771525 w 1076363"/>
              <a:gd name="connsiteY9" fmla="*/ 819150 h 847725"/>
              <a:gd name="connsiteX10" fmla="*/ 685800 w 1076363"/>
              <a:gd name="connsiteY10" fmla="*/ 838200 h 847725"/>
              <a:gd name="connsiteX11" fmla="*/ 609600 w 1076363"/>
              <a:gd name="connsiteY11" fmla="*/ 847725 h 847725"/>
              <a:gd name="connsiteX12" fmla="*/ 361950 w 1076363"/>
              <a:gd name="connsiteY12" fmla="*/ 828675 h 847725"/>
              <a:gd name="connsiteX13" fmla="*/ 333375 w 1076363"/>
              <a:gd name="connsiteY13" fmla="*/ 819150 h 847725"/>
              <a:gd name="connsiteX14" fmla="*/ 295275 w 1076363"/>
              <a:gd name="connsiteY14" fmla="*/ 809625 h 847725"/>
              <a:gd name="connsiteX15" fmla="*/ 238125 w 1076363"/>
              <a:gd name="connsiteY15" fmla="*/ 771525 h 847725"/>
              <a:gd name="connsiteX16" fmla="*/ 171450 w 1076363"/>
              <a:gd name="connsiteY16" fmla="*/ 714375 h 847725"/>
              <a:gd name="connsiteX17" fmla="*/ 114300 w 1076363"/>
              <a:gd name="connsiteY17" fmla="*/ 657225 h 847725"/>
              <a:gd name="connsiteX18" fmla="*/ 85725 w 1076363"/>
              <a:gd name="connsiteY18" fmla="*/ 628650 h 847725"/>
              <a:gd name="connsiteX19" fmla="*/ 47625 w 1076363"/>
              <a:gd name="connsiteY19" fmla="*/ 552450 h 847725"/>
              <a:gd name="connsiteX20" fmla="*/ 19050 w 1076363"/>
              <a:gd name="connsiteY20" fmla="*/ 457200 h 847725"/>
              <a:gd name="connsiteX21" fmla="*/ 0 w 1076363"/>
              <a:gd name="connsiteY21" fmla="*/ 390525 h 847725"/>
              <a:gd name="connsiteX22" fmla="*/ 9525 w 1076363"/>
              <a:gd name="connsiteY22" fmla="*/ 276225 h 847725"/>
              <a:gd name="connsiteX23" fmla="*/ 28575 w 1076363"/>
              <a:gd name="connsiteY23" fmla="*/ 238125 h 847725"/>
              <a:gd name="connsiteX24" fmla="*/ 66675 w 1076363"/>
              <a:gd name="connsiteY24" fmla="*/ 180975 h 847725"/>
              <a:gd name="connsiteX25" fmla="*/ 114300 w 1076363"/>
              <a:gd name="connsiteY25" fmla="*/ 114300 h 847725"/>
              <a:gd name="connsiteX26" fmla="*/ 142875 w 1076363"/>
              <a:gd name="connsiteY26" fmla="*/ 85725 h 847725"/>
              <a:gd name="connsiteX27" fmla="*/ 171450 w 1076363"/>
              <a:gd name="connsiteY27" fmla="*/ 76200 h 847725"/>
              <a:gd name="connsiteX28" fmla="*/ 209550 w 1076363"/>
              <a:gd name="connsiteY28" fmla="*/ 47625 h 847725"/>
              <a:gd name="connsiteX29" fmla="*/ 238125 w 1076363"/>
              <a:gd name="connsiteY29" fmla="*/ 38100 h 847725"/>
              <a:gd name="connsiteX30" fmla="*/ 285750 w 1076363"/>
              <a:gd name="connsiteY30" fmla="*/ 19050 h 847725"/>
              <a:gd name="connsiteX31" fmla="*/ 381000 w 1076363"/>
              <a:gd name="connsiteY31" fmla="*/ 0 h 847725"/>
              <a:gd name="connsiteX32" fmla="*/ 561975 w 1076363"/>
              <a:gd name="connsiteY32" fmla="*/ 9525 h 847725"/>
              <a:gd name="connsiteX33" fmla="*/ 666750 w 1076363"/>
              <a:gd name="connsiteY33" fmla="*/ 38100 h 847725"/>
              <a:gd name="connsiteX34" fmla="*/ 695325 w 1076363"/>
              <a:gd name="connsiteY34" fmla="*/ 47625 h 847725"/>
              <a:gd name="connsiteX35" fmla="*/ 752475 w 1076363"/>
              <a:gd name="connsiteY35" fmla="*/ 85725 h 847725"/>
              <a:gd name="connsiteX36" fmla="*/ 809625 w 1076363"/>
              <a:gd name="connsiteY36" fmla="*/ 114300 h 847725"/>
              <a:gd name="connsiteX37" fmla="*/ 923925 w 1076363"/>
              <a:gd name="connsiteY37" fmla="*/ 171450 h 847725"/>
              <a:gd name="connsiteX38" fmla="*/ 981075 w 1076363"/>
              <a:gd name="connsiteY38" fmla="*/ 228600 h 847725"/>
              <a:gd name="connsiteX39" fmla="*/ 981075 w 1076363"/>
              <a:gd name="connsiteY39" fmla="*/ 25717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76363" h="847725">
                <a:moveTo>
                  <a:pt x="962025" y="142875"/>
                </a:moveTo>
                <a:cubicBezTo>
                  <a:pt x="997651" y="237877"/>
                  <a:pt x="982022" y="193340"/>
                  <a:pt x="1009650" y="276225"/>
                </a:cubicBezTo>
                <a:cubicBezTo>
                  <a:pt x="1016000" y="295275"/>
                  <a:pt x="1024762" y="313684"/>
                  <a:pt x="1028700" y="333375"/>
                </a:cubicBezTo>
                <a:cubicBezTo>
                  <a:pt x="1040470" y="392225"/>
                  <a:pt x="1029245" y="367530"/>
                  <a:pt x="1057275" y="409575"/>
                </a:cubicBezTo>
                <a:cubicBezTo>
                  <a:pt x="1074492" y="495661"/>
                  <a:pt x="1089830" y="552327"/>
                  <a:pt x="1057275" y="657225"/>
                </a:cubicBezTo>
                <a:cubicBezTo>
                  <a:pt x="1028251" y="750745"/>
                  <a:pt x="999982" y="719209"/>
                  <a:pt x="952500" y="742950"/>
                </a:cubicBezTo>
                <a:cubicBezTo>
                  <a:pt x="942261" y="748070"/>
                  <a:pt x="934164" y="756880"/>
                  <a:pt x="923925" y="762000"/>
                </a:cubicBezTo>
                <a:cubicBezTo>
                  <a:pt x="914945" y="766490"/>
                  <a:pt x="904330" y="767035"/>
                  <a:pt x="895350" y="771525"/>
                </a:cubicBezTo>
                <a:cubicBezTo>
                  <a:pt x="878791" y="779804"/>
                  <a:pt x="864284" y="791821"/>
                  <a:pt x="847725" y="800100"/>
                </a:cubicBezTo>
                <a:cubicBezTo>
                  <a:pt x="827300" y="810312"/>
                  <a:pt x="791088" y="814803"/>
                  <a:pt x="771525" y="819150"/>
                </a:cubicBezTo>
                <a:cubicBezTo>
                  <a:pt x="728861" y="828631"/>
                  <a:pt x="732483" y="831018"/>
                  <a:pt x="685800" y="838200"/>
                </a:cubicBezTo>
                <a:cubicBezTo>
                  <a:pt x="660500" y="842092"/>
                  <a:pt x="635000" y="844550"/>
                  <a:pt x="609600" y="847725"/>
                </a:cubicBezTo>
                <a:cubicBezTo>
                  <a:pt x="527050" y="841375"/>
                  <a:pt x="444304" y="837194"/>
                  <a:pt x="361950" y="828675"/>
                </a:cubicBezTo>
                <a:cubicBezTo>
                  <a:pt x="351963" y="827642"/>
                  <a:pt x="343029" y="821908"/>
                  <a:pt x="333375" y="819150"/>
                </a:cubicBezTo>
                <a:cubicBezTo>
                  <a:pt x="320788" y="815554"/>
                  <a:pt x="307975" y="812800"/>
                  <a:pt x="295275" y="809625"/>
                </a:cubicBezTo>
                <a:cubicBezTo>
                  <a:pt x="276225" y="796925"/>
                  <a:pt x="254314" y="787714"/>
                  <a:pt x="238125" y="771525"/>
                </a:cubicBezTo>
                <a:cubicBezTo>
                  <a:pt x="136115" y="669515"/>
                  <a:pt x="293641" y="824347"/>
                  <a:pt x="171450" y="714375"/>
                </a:cubicBezTo>
                <a:cubicBezTo>
                  <a:pt x="151425" y="696353"/>
                  <a:pt x="133350" y="676275"/>
                  <a:pt x="114300" y="657225"/>
                </a:cubicBezTo>
                <a:cubicBezTo>
                  <a:pt x="104775" y="647700"/>
                  <a:pt x="91749" y="640698"/>
                  <a:pt x="85725" y="628650"/>
                </a:cubicBezTo>
                <a:cubicBezTo>
                  <a:pt x="73025" y="603250"/>
                  <a:pt x="56605" y="579391"/>
                  <a:pt x="47625" y="552450"/>
                </a:cubicBezTo>
                <a:cubicBezTo>
                  <a:pt x="2354" y="416637"/>
                  <a:pt x="47840" y="557967"/>
                  <a:pt x="19050" y="457200"/>
                </a:cubicBezTo>
                <a:cubicBezTo>
                  <a:pt x="-8279" y="361547"/>
                  <a:pt x="29777" y="509632"/>
                  <a:pt x="0" y="390525"/>
                </a:cubicBezTo>
                <a:cubicBezTo>
                  <a:pt x="3175" y="352425"/>
                  <a:pt x="2479" y="313802"/>
                  <a:pt x="9525" y="276225"/>
                </a:cubicBezTo>
                <a:cubicBezTo>
                  <a:pt x="12142" y="262269"/>
                  <a:pt x="21270" y="250301"/>
                  <a:pt x="28575" y="238125"/>
                </a:cubicBezTo>
                <a:cubicBezTo>
                  <a:pt x="40355" y="218492"/>
                  <a:pt x="53975" y="200025"/>
                  <a:pt x="66675" y="180975"/>
                </a:cubicBezTo>
                <a:cubicBezTo>
                  <a:pt x="81752" y="158360"/>
                  <a:pt x="96578" y="134975"/>
                  <a:pt x="114300" y="114300"/>
                </a:cubicBezTo>
                <a:cubicBezTo>
                  <a:pt x="123066" y="104073"/>
                  <a:pt x="131667" y="93197"/>
                  <a:pt x="142875" y="85725"/>
                </a:cubicBezTo>
                <a:cubicBezTo>
                  <a:pt x="151229" y="80156"/>
                  <a:pt x="161925" y="79375"/>
                  <a:pt x="171450" y="76200"/>
                </a:cubicBezTo>
                <a:cubicBezTo>
                  <a:pt x="184150" y="66675"/>
                  <a:pt x="195767" y="55501"/>
                  <a:pt x="209550" y="47625"/>
                </a:cubicBezTo>
                <a:cubicBezTo>
                  <a:pt x="218267" y="42644"/>
                  <a:pt x="228724" y="41625"/>
                  <a:pt x="238125" y="38100"/>
                </a:cubicBezTo>
                <a:cubicBezTo>
                  <a:pt x="254134" y="32097"/>
                  <a:pt x="269530" y="24457"/>
                  <a:pt x="285750" y="19050"/>
                </a:cubicBezTo>
                <a:cubicBezTo>
                  <a:pt x="314168" y="9577"/>
                  <a:pt x="352862" y="4690"/>
                  <a:pt x="381000" y="0"/>
                </a:cubicBezTo>
                <a:cubicBezTo>
                  <a:pt x="441325" y="3175"/>
                  <a:pt x="501775" y="4508"/>
                  <a:pt x="561975" y="9525"/>
                </a:cubicBezTo>
                <a:cubicBezTo>
                  <a:pt x="597877" y="12517"/>
                  <a:pt x="633206" y="26919"/>
                  <a:pt x="666750" y="38100"/>
                </a:cubicBezTo>
                <a:cubicBezTo>
                  <a:pt x="676275" y="41275"/>
                  <a:pt x="686971" y="42056"/>
                  <a:pt x="695325" y="47625"/>
                </a:cubicBezTo>
                <a:cubicBezTo>
                  <a:pt x="714375" y="60325"/>
                  <a:pt x="730755" y="78485"/>
                  <a:pt x="752475" y="85725"/>
                </a:cubicBezTo>
                <a:cubicBezTo>
                  <a:pt x="856688" y="120463"/>
                  <a:pt x="698838" y="65061"/>
                  <a:pt x="809625" y="114300"/>
                </a:cubicBezTo>
                <a:cubicBezTo>
                  <a:pt x="927931" y="166880"/>
                  <a:pt x="805104" y="92236"/>
                  <a:pt x="923925" y="171450"/>
                </a:cubicBezTo>
                <a:cubicBezTo>
                  <a:pt x="950374" y="189082"/>
                  <a:pt x="966898" y="195519"/>
                  <a:pt x="981075" y="228600"/>
                </a:cubicBezTo>
                <a:cubicBezTo>
                  <a:pt x="984827" y="237355"/>
                  <a:pt x="981075" y="247650"/>
                  <a:pt x="981075" y="2571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63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2" descr="http://www.inquisitr.com/wp-content/2012/01/speeding-tic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571" y="-1"/>
            <a:ext cx="456742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1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da\Documents\PURDUE\Discipleship\Tools for Mentoring\JPEG\18-Authority\God's Authority -YES.jpg"/>
          <p:cNvPicPr>
            <a:picLocks noChangeAspect="1" noChangeArrowheads="1"/>
          </p:cNvPicPr>
          <p:nvPr/>
        </p:nvPicPr>
        <p:blipFill>
          <a:blip r:embed="rId2"/>
          <a:srcRect/>
          <a:stretch>
            <a:fillRect/>
          </a:stretch>
        </p:blipFill>
        <p:spPr bwMode="auto">
          <a:xfrm>
            <a:off x="-90008" y="1"/>
            <a:ext cx="9615008" cy="6858000"/>
          </a:xfrm>
          <a:prstGeom prst="rect">
            <a:avLst/>
          </a:prstGeom>
          <a:noFill/>
        </p:spPr>
      </p:pic>
    </p:spTree>
    <p:extLst>
      <p:ext uri="{BB962C8B-B14F-4D97-AF65-F5344CB8AC3E}">
        <p14:creationId xmlns:p14="http://schemas.microsoft.com/office/powerpoint/2010/main" val="368122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marL="342900" lvl="3" indent="-342900" algn="ctr"/>
            <a:r>
              <a:rPr lang="en-US" sz="5400" b="1" dirty="0" smtClean="0"/>
              <a:t>Judge &amp; Condemn</a:t>
            </a:r>
          </a:p>
          <a:p>
            <a:pPr marL="342900" lvl="3" indent="-342900" algn="ctr"/>
            <a:r>
              <a:rPr lang="en-US" sz="4800" dirty="0" smtClean="0"/>
              <a:t>or</a:t>
            </a:r>
          </a:p>
          <a:p>
            <a:pPr marL="342900" lvl="3" indent="-342900" algn="ctr"/>
            <a:r>
              <a:rPr lang="en-US" sz="5400" b="1" dirty="0" smtClean="0"/>
              <a:t>Discern &amp; Intercede</a:t>
            </a:r>
          </a:p>
          <a:p>
            <a:pPr marL="342900" lvl="3" indent="-342900" algn="ctr"/>
            <a:endParaRPr lang="en-US" sz="5400" b="1" dirty="0" smtClean="0"/>
          </a:p>
          <a:p>
            <a:endParaRPr lang="en-US" dirty="0"/>
          </a:p>
        </p:txBody>
      </p:sp>
    </p:spTree>
    <p:extLst>
      <p:ext uri="{BB962C8B-B14F-4D97-AF65-F5344CB8AC3E}">
        <p14:creationId xmlns:p14="http://schemas.microsoft.com/office/powerpoint/2010/main" val="226266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Purpose of Delegated Authority</a:t>
            </a:r>
            <a:endParaRPr lang="en-US" dirty="0"/>
          </a:p>
        </p:txBody>
      </p:sp>
      <p:sp>
        <p:nvSpPr>
          <p:cNvPr id="3" name="Content Placeholder 2"/>
          <p:cNvSpPr>
            <a:spLocks noGrp="1"/>
          </p:cNvSpPr>
          <p:nvPr>
            <p:ph idx="1"/>
          </p:nvPr>
        </p:nvSpPr>
        <p:spPr>
          <a:xfrm>
            <a:off x="1371600" y="1600200"/>
            <a:ext cx="7315200" cy="4525963"/>
          </a:xfrm>
        </p:spPr>
        <p:txBody>
          <a:bodyPr>
            <a:normAutofit/>
          </a:bodyPr>
          <a:lstStyle/>
          <a:p>
            <a:pPr marL="971550" lvl="1" indent="-514350">
              <a:buFont typeface="+mj-lt"/>
              <a:buAutoNum type="arabicPeriod"/>
            </a:pPr>
            <a:r>
              <a:rPr lang="en-US" sz="3200" dirty="0" smtClean="0"/>
              <a:t>Grow you in wisdom &amp; character</a:t>
            </a:r>
          </a:p>
          <a:p>
            <a:pPr marL="971550" lvl="1" indent="-514350">
              <a:buFont typeface="+mj-lt"/>
              <a:buAutoNum type="arabicPeriod"/>
            </a:pPr>
            <a:r>
              <a:rPr lang="en-US" sz="3200" dirty="0" smtClean="0"/>
              <a:t>Protect you</a:t>
            </a:r>
          </a:p>
          <a:p>
            <a:pPr marL="971550" lvl="1" indent="-514350">
              <a:buFont typeface="+mj-lt"/>
              <a:buAutoNum type="arabicPeriod"/>
            </a:pPr>
            <a:r>
              <a:rPr lang="en-US" sz="3200" dirty="0" smtClean="0"/>
              <a:t>Guide you</a:t>
            </a:r>
            <a:endParaRPr lang="en-US" sz="3200" dirty="0"/>
          </a:p>
        </p:txBody>
      </p:sp>
    </p:spTree>
    <p:extLst>
      <p:ext uri="{BB962C8B-B14F-4D97-AF65-F5344CB8AC3E}">
        <p14:creationId xmlns:p14="http://schemas.microsoft.com/office/powerpoint/2010/main" val="3409446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Determine God’s Will:</a:t>
            </a:r>
            <a:endParaRPr lang="en-US" dirty="0"/>
          </a:p>
        </p:txBody>
      </p:sp>
      <p:sp>
        <p:nvSpPr>
          <p:cNvPr id="3" name="Content Placeholder 2"/>
          <p:cNvSpPr>
            <a:spLocks noGrp="1"/>
          </p:cNvSpPr>
          <p:nvPr>
            <p:ph idx="1"/>
          </p:nvPr>
        </p:nvSpPr>
        <p:spPr/>
        <p:txBody>
          <a:bodyPr>
            <a:normAutofit/>
          </a:bodyPr>
          <a:lstStyle/>
          <a:p>
            <a:pPr marL="1828800" lvl="3" indent="-457200">
              <a:buFont typeface="+mj-lt"/>
              <a:buAutoNum type="arabicPeriod"/>
            </a:pPr>
            <a:r>
              <a:rPr lang="en-US" sz="3200" dirty="0" smtClean="0"/>
              <a:t>Does it agree with God’s </a:t>
            </a:r>
            <a:r>
              <a:rPr lang="en-US" sz="3200" dirty="0" smtClean="0">
                <a:solidFill>
                  <a:srgbClr val="FFFF00"/>
                </a:solidFill>
              </a:rPr>
              <a:t>Word</a:t>
            </a:r>
            <a:r>
              <a:rPr lang="en-US" sz="3200" dirty="0" smtClean="0"/>
              <a:t>?</a:t>
            </a:r>
            <a:endParaRPr lang="en-US" sz="3200" dirty="0"/>
          </a:p>
          <a:p>
            <a:pPr marL="1828800" lvl="3" indent="-457200">
              <a:buFont typeface="+mj-lt"/>
              <a:buAutoNum type="arabicPeriod"/>
            </a:pPr>
            <a:r>
              <a:rPr lang="en-US" sz="3200" dirty="0" smtClean="0"/>
              <a:t>Do my </a:t>
            </a:r>
            <a:r>
              <a:rPr lang="en-US" sz="3200" dirty="0" smtClean="0">
                <a:solidFill>
                  <a:srgbClr val="FFFF00"/>
                </a:solidFill>
              </a:rPr>
              <a:t>authorities</a:t>
            </a:r>
            <a:r>
              <a:rPr lang="en-US" sz="3200" dirty="0" smtClean="0"/>
              <a:t> agree with it?</a:t>
            </a:r>
            <a:endParaRPr lang="en-US" sz="3200" dirty="0"/>
          </a:p>
          <a:p>
            <a:pPr marL="1828800" lvl="3" indent="-457200">
              <a:buFont typeface="+mj-lt"/>
              <a:buAutoNum type="arabicPeriod"/>
            </a:pPr>
            <a:r>
              <a:rPr lang="en-US" sz="3200" dirty="0" smtClean="0"/>
              <a:t>Do I have </a:t>
            </a:r>
            <a:r>
              <a:rPr lang="en-US" sz="3200" dirty="0" smtClean="0">
                <a:solidFill>
                  <a:srgbClr val="FFFF00"/>
                </a:solidFill>
              </a:rPr>
              <a:t>peace</a:t>
            </a:r>
            <a:r>
              <a:rPr lang="en-US" sz="3200" dirty="0" smtClean="0"/>
              <a:t> in my heart?</a:t>
            </a:r>
            <a:endParaRPr lang="en-US" sz="3200" dirty="0"/>
          </a:p>
          <a:p>
            <a:pPr marL="1828800" lvl="3" indent="-457200">
              <a:buFont typeface="+mj-lt"/>
              <a:buAutoNum type="arabicPeriod"/>
            </a:pPr>
            <a:r>
              <a:rPr lang="en-US" sz="3200" dirty="0" smtClean="0"/>
              <a:t>Do my </a:t>
            </a:r>
            <a:r>
              <a:rPr lang="en-US" sz="3200" dirty="0" smtClean="0">
                <a:solidFill>
                  <a:srgbClr val="FFFF00"/>
                </a:solidFill>
              </a:rPr>
              <a:t>circumstances</a:t>
            </a:r>
            <a:r>
              <a:rPr lang="en-US" sz="3200" dirty="0" smtClean="0"/>
              <a:t> confirm it?</a:t>
            </a:r>
            <a:endParaRPr lang="en-US" sz="3200" dirty="0"/>
          </a:p>
          <a:p>
            <a:pPr marL="514350" indent="-514350">
              <a:buFont typeface="+mj-lt"/>
              <a:buAutoNum type="arabicPeriod"/>
            </a:pPr>
            <a:endParaRPr lang="en-US" sz="4400" dirty="0"/>
          </a:p>
        </p:txBody>
      </p:sp>
    </p:spTree>
    <p:extLst>
      <p:ext uri="{BB962C8B-B14F-4D97-AF65-F5344CB8AC3E}">
        <p14:creationId xmlns:p14="http://schemas.microsoft.com/office/powerpoint/2010/main" val="308280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590800" y="3733800"/>
            <a:ext cx="4191000" cy="523220"/>
          </a:xfrm>
          <a:prstGeom prst="rect">
            <a:avLst/>
          </a:prstGeom>
          <a:noFill/>
        </p:spPr>
        <p:txBody>
          <a:bodyPr wrap="square" rtlCol="0">
            <a:spAutoFit/>
          </a:bodyPr>
          <a:lstStyle/>
          <a:p>
            <a:pPr marL="0" lvl="1" algn="ctr"/>
            <a:r>
              <a:rPr lang="en-US" sz="2800" dirty="0" smtClean="0">
                <a:effectLst>
                  <a:outerShdw blurRad="38100" dist="38100" dir="2700000" algn="tl">
                    <a:srgbClr val="000000">
                      <a:alpha val="43137"/>
                    </a:srgbClr>
                  </a:outerShdw>
                </a:effectLst>
              </a:rPr>
              <a:t>—Proverbs 21:1</a:t>
            </a:r>
            <a:endParaRPr lang="en-US" sz="2800" dirty="0">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9050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“The king's heart is in the hand of the LORD; </a:t>
            </a:r>
            <a:b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b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He directs it like a watercourse             wherever He pleases.”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6" name="Picture 4" descr="http://photos-g.ak.fbcdn.net/photos-ak-sf2p/v133/161/42/722430386/n722430386_1341134_4507.jpg">
            <a:hlinkClick r:id="rId2"/>
          </p:cNvPr>
          <p:cNvPicPr>
            <a:picLocks noChangeAspect="1" noChangeArrowheads="1"/>
          </p:cNvPicPr>
          <p:nvPr/>
        </p:nvPicPr>
        <p:blipFill rotWithShape="1">
          <a:blip r:embed="rId3"/>
          <a:srcRect l="52758" b="50083"/>
          <a:stretch/>
        </p:blipFill>
        <p:spPr bwMode="auto">
          <a:xfrm>
            <a:off x="4824248" y="0"/>
            <a:ext cx="4319752" cy="6858000"/>
          </a:xfrm>
          <a:prstGeom prst="rect">
            <a:avLst/>
          </a:prstGeom>
          <a:noFill/>
        </p:spPr>
      </p:pic>
    </p:spTree>
    <p:extLst>
      <p:ext uri="{BB962C8B-B14F-4D97-AF65-F5344CB8AC3E}">
        <p14:creationId xmlns:p14="http://schemas.microsoft.com/office/powerpoint/2010/main" val="1058301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6" name="Picture 4" descr="http://photos-g.ak.fbcdn.net/photos-ak-sf2p/v133/161/42/722430386/n722430386_1341134_4507.jpg">
            <a:hlinkClick r:id="rId2"/>
          </p:cNvPr>
          <p:cNvPicPr>
            <a:picLocks noChangeAspect="1" noChangeArrowheads="1"/>
          </p:cNvPicPr>
          <p:nvPr/>
        </p:nvPicPr>
        <p:blipFill rotWithShape="1">
          <a:blip r:embed="rId3"/>
          <a:srcRect b="50083"/>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www.townofbeloit.org/earth.gif"/>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20000"/>
                    </a14:imgEffect>
                  </a14:imgLayer>
                </a14:imgProps>
              </a:ext>
            </a:extLst>
          </a:blip>
          <a:srcRect b="22299"/>
          <a:stretch/>
        </p:blipFill>
        <p:spPr bwMode="auto">
          <a:xfrm>
            <a:off x="0" y="0"/>
            <a:ext cx="9226550" cy="7169150"/>
          </a:xfrm>
          <a:prstGeom prst="rect">
            <a:avLst/>
          </a:prstGeom>
          <a:noFill/>
        </p:spPr>
      </p:pic>
      <p:sp>
        <p:nvSpPr>
          <p:cNvPr id="10" name="TextBox 9"/>
          <p:cNvSpPr txBox="1"/>
          <p:nvPr/>
        </p:nvSpPr>
        <p:spPr>
          <a:xfrm>
            <a:off x="3939296" y="2971800"/>
            <a:ext cx="1699504" cy="1015663"/>
          </a:xfrm>
          <a:prstGeom prst="rect">
            <a:avLst/>
          </a:prstGeom>
          <a:noFill/>
        </p:spPr>
        <p:txBody>
          <a:bodyPr wrap="none" rtlCol="0">
            <a:spAutoFit/>
          </a:bodyPr>
          <a:lstStyle/>
          <a:p>
            <a:r>
              <a:rPr lang="en-US" sz="6000" b="1" dirty="0" smtClean="0">
                <a:effectLst>
                  <a:outerShdw blurRad="38100" dist="38100" dir="2700000" algn="tl">
                    <a:srgbClr val="000000">
                      <a:alpha val="43137"/>
                    </a:srgbClr>
                  </a:outerShdw>
                </a:effectLst>
                <a:latin typeface="Franklin Gothic Medium" pitchFamily="34" charset="0"/>
                <a:cs typeface="Aharoni" pitchFamily="2" charset="-79"/>
              </a:rPr>
              <a:t>faith</a:t>
            </a:r>
            <a:endParaRPr lang="en-US" sz="6000" b="1" dirty="0">
              <a:effectLst>
                <a:outerShdw blurRad="38100" dist="38100" dir="2700000" algn="tl">
                  <a:srgbClr val="000000">
                    <a:alpha val="43137"/>
                  </a:srgbClr>
                </a:outerShdw>
              </a:effectLst>
              <a:latin typeface="Franklin Gothic Medium" pitchFamily="34"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Steps to Honor Your Parents</a:t>
            </a:r>
            <a:endParaRPr lang="en-US" dirty="0"/>
          </a:p>
        </p:txBody>
      </p:sp>
      <p:sp>
        <p:nvSpPr>
          <p:cNvPr id="3" name="Content Placeholder 2"/>
          <p:cNvSpPr>
            <a:spLocks noGrp="1"/>
          </p:cNvSpPr>
          <p:nvPr>
            <p:ph idx="1"/>
          </p:nvPr>
        </p:nvSpPr>
        <p:spPr>
          <a:xfrm>
            <a:off x="685800" y="1600200"/>
            <a:ext cx="8229600" cy="4525963"/>
          </a:xfrm>
        </p:spPr>
        <p:txBody>
          <a:bodyPr>
            <a:normAutofit fontScale="85000" lnSpcReduction="10000"/>
          </a:bodyPr>
          <a:lstStyle/>
          <a:p>
            <a:pPr marL="514350" indent="-514350">
              <a:buAutoNum type="arabicPeriod"/>
            </a:pPr>
            <a:r>
              <a:rPr lang="en-US" dirty="0" smtClean="0"/>
              <a:t>Submit unto them as unto God.</a:t>
            </a:r>
          </a:p>
          <a:p>
            <a:pPr marL="514350" indent="-514350"/>
            <a:endParaRPr lang="en-US" dirty="0" smtClean="0"/>
          </a:p>
          <a:p>
            <a:pPr marL="514350" indent="-514350">
              <a:buFont typeface="+mj-lt"/>
              <a:buAutoNum type="arabicPeriod" startAt="2"/>
            </a:pPr>
            <a:r>
              <a:rPr lang="en-US" dirty="0" smtClean="0"/>
              <a:t>Be grateful for them; accept them for who they are. </a:t>
            </a:r>
          </a:p>
          <a:p>
            <a:pPr marL="514350" indent="-514350"/>
            <a:r>
              <a:rPr lang="en-US" dirty="0" smtClean="0"/>
              <a:t>   </a:t>
            </a:r>
          </a:p>
          <a:p>
            <a:pPr marL="514350" indent="-514350">
              <a:buFont typeface="+mj-lt"/>
              <a:buAutoNum type="arabicPeriod" startAt="3"/>
            </a:pPr>
            <a:r>
              <a:rPr lang="en-US" dirty="0" smtClean="0"/>
              <a:t>Forgive them for all their faults, hurts, and failures.  </a:t>
            </a:r>
          </a:p>
          <a:p>
            <a:pPr marL="514350" indent="-514350"/>
            <a:endParaRPr lang="en-US" dirty="0" smtClean="0"/>
          </a:p>
          <a:p>
            <a:pPr marL="514350" indent="-514350">
              <a:buFont typeface="+mj-lt"/>
              <a:buAutoNum type="arabicPeriod" startAt="4"/>
            </a:pPr>
            <a:r>
              <a:rPr lang="en-US" dirty="0" smtClean="0"/>
              <a:t>Communicate your love and acceptance to them on an ongoing basis.   </a:t>
            </a:r>
            <a:endParaRPr lang="en-US" i="1" dirty="0" smtClean="0"/>
          </a:p>
          <a:p>
            <a:endParaRPr lang="en-US" dirty="0" smtClean="0"/>
          </a:p>
          <a:p>
            <a:pPr marL="514350" indent="-514350">
              <a:buFont typeface="+mj-lt"/>
              <a:buAutoNum type="arabicPeriod" startAt="5"/>
            </a:pPr>
            <a:r>
              <a:rPr lang="en-US" dirty="0" smtClean="0"/>
              <a:t>Speak honorably about them to others. </a:t>
            </a:r>
            <a:endParaRPr lang="en-US" i="1" dirty="0" smtClean="0"/>
          </a:p>
          <a:p>
            <a:endParaRPr lang="en-US" dirty="0" smtClean="0"/>
          </a:p>
          <a:p>
            <a:pPr marL="514350" indent="-514350"/>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https://www.embassyinstitute.org/sites/embassyinstitute.org/files/styles/cfvideo_large/public/video_images/Gothard_Understanding%20Why%20God%20Lets%20Bad%20Things%20Happen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10759" r="85000" b="65034"/>
          <a:stretch/>
        </p:blipFill>
        <p:spPr bwMode="auto">
          <a:xfrm>
            <a:off x="304800" y="1049065"/>
            <a:ext cx="1906302" cy="192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141982"/>
            <a:ext cx="7848600" cy="1077218"/>
          </a:xfrm>
          <a:prstGeom prst="rect">
            <a:avLst/>
          </a:prstGeom>
          <a:noFill/>
        </p:spPr>
        <p:txBody>
          <a:bodyPr wrap="square" rtlCol="0">
            <a:spAutoFit/>
          </a:bodyPr>
          <a:lstStyle/>
          <a:p>
            <a:pPr algn="r"/>
            <a:r>
              <a:rPr lang="en-US" sz="3200" dirty="0" smtClean="0">
                <a:latin typeface="Tw Cen MT" pitchFamily="34" charset="0"/>
                <a:cs typeface="Times New Roman" pitchFamily="18" charset="0"/>
              </a:rPr>
              <a:t>Institute in Basic Life Principles </a:t>
            </a:r>
          </a:p>
          <a:p>
            <a:pPr algn="r"/>
            <a:r>
              <a:rPr lang="en-US" sz="3200" dirty="0" smtClean="0">
                <a:latin typeface="Tw Cen MT" pitchFamily="34" charset="0"/>
                <a:cs typeface="Times New Roman" pitchFamily="18" charset="0"/>
              </a:rPr>
              <a:t>June 24-30</a:t>
            </a:r>
            <a:endParaRPr lang="en-US" sz="3200" dirty="0">
              <a:latin typeface="Tw Cen MT" pitchFamily="34" charset="0"/>
              <a:cs typeface="Times New Roman" pitchFamily="18" charset="0"/>
            </a:endParaRPr>
          </a:p>
        </p:txBody>
      </p:sp>
      <p:sp>
        <p:nvSpPr>
          <p:cNvPr id="4" name="TextBox 3"/>
          <p:cNvSpPr txBox="1"/>
          <p:nvPr/>
        </p:nvSpPr>
        <p:spPr>
          <a:xfrm>
            <a:off x="304800" y="0"/>
            <a:ext cx="2514600" cy="1107996"/>
          </a:xfrm>
          <a:prstGeom prst="rect">
            <a:avLst/>
          </a:prstGeom>
          <a:noFill/>
        </p:spPr>
        <p:txBody>
          <a:bodyPr wrap="square" rtlCol="0">
            <a:spAutoFit/>
          </a:bodyPr>
          <a:lstStyle/>
          <a:p>
            <a:r>
              <a:rPr lang="en-US" sz="6600" spc="1200" dirty="0" smtClean="0">
                <a:latin typeface="Tw Cen MT" pitchFamily="34" charset="0"/>
              </a:rPr>
              <a:t>IBLP</a:t>
            </a:r>
            <a:endParaRPr lang="en-US" sz="6600" spc="1200" dirty="0">
              <a:latin typeface="Tw Cen MT" pitchFamily="34" charset="0"/>
            </a:endParaRPr>
          </a:p>
        </p:txBody>
      </p:sp>
    </p:spTree>
    <p:extLst>
      <p:ext uri="{BB962C8B-B14F-4D97-AF65-F5344CB8AC3E}">
        <p14:creationId xmlns:p14="http://schemas.microsoft.com/office/powerpoint/2010/main" val="1751878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03040"/>
            <a:ext cx="8534400" cy="4183560"/>
          </a:xfrm>
        </p:spPr>
        <p:txBody>
          <a:bodyPr>
            <a:normAutofit/>
          </a:bodyPr>
          <a:lstStyle/>
          <a:p>
            <a:pPr marL="742950" indent="-742950">
              <a:buFont typeface="+mj-lt"/>
              <a:buAutoNum type="arabicPeriod"/>
            </a:pPr>
            <a:r>
              <a:rPr lang="en-US" spc="0" dirty="0" smtClean="0">
                <a:ln w="18415" cmpd="sng">
                  <a:solidFill>
                    <a:srgbClr val="FFFFFF"/>
                  </a:solidFill>
                  <a:prstDash val="solid"/>
                </a:ln>
                <a:solidFill>
                  <a:srgbClr val="FFFFFF"/>
                </a:solidFill>
                <a:effectLst/>
                <a:latin typeface="+mj-lt"/>
                <a:cs typeface="Arial" pitchFamily="34" charset="0"/>
              </a:rPr>
              <a:t>What do you think?</a:t>
            </a:r>
          </a:p>
          <a:p>
            <a:pPr marL="742950" indent="-742950">
              <a:buFont typeface="+mj-lt"/>
              <a:buAutoNum type="arabicPeriod"/>
            </a:pPr>
            <a:r>
              <a:rPr lang="en-US" dirty="0" smtClean="0">
                <a:ln w="18415" cmpd="sng">
                  <a:solidFill>
                    <a:srgbClr val="FFFFFF"/>
                  </a:solidFill>
                  <a:prstDash val="solid"/>
                </a:ln>
                <a:solidFill>
                  <a:srgbClr val="FFFFFF"/>
                </a:solidFill>
                <a:effectLst/>
                <a:latin typeface="+mj-lt"/>
                <a:cs typeface="Arial" pitchFamily="34" charset="0"/>
              </a:rPr>
              <a:t>What’s one thing you can do in the next week to honor your parents?</a:t>
            </a:r>
            <a:endParaRPr lang="en-US" spc="0" dirty="0" smtClean="0">
              <a:ln w="18415" cmpd="sng">
                <a:solidFill>
                  <a:srgbClr val="FFFFFF"/>
                </a:solidFill>
                <a:prstDash val="solid"/>
              </a:ln>
              <a:solidFill>
                <a:srgbClr val="FFFFFF"/>
              </a:solidFill>
              <a:effectLst/>
              <a:latin typeface="+mj-lt"/>
              <a:cs typeface="Arial" pitchFamily="34" charset="0"/>
            </a:endParaRPr>
          </a:p>
          <a:p>
            <a:pPr marL="742950" indent="-742950">
              <a:buFont typeface="+mj-lt"/>
              <a:buAutoNum type="arabicPeriod"/>
            </a:pPr>
            <a:r>
              <a:rPr lang="en-US" dirty="0" smtClean="0">
                <a:ln w="18415" cmpd="sng">
                  <a:solidFill>
                    <a:srgbClr val="FFFFFF"/>
                  </a:solidFill>
                  <a:prstDash val="solid"/>
                </a:ln>
                <a:solidFill>
                  <a:srgbClr val="FFFFFF"/>
                </a:solidFill>
                <a:effectLst/>
                <a:latin typeface="+mj-lt"/>
                <a:cs typeface="Arial" pitchFamily="34" charset="0"/>
              </a:rPr>
              <a:t>Are you in a test right now?  How would God want you to respond?</a:t>
            </a:r>
          </a:p>
          <a:p>
            <a:pPr marL="742950" indent="-742950">
              <a:buFont typeface="+mj-lt"/>
              <a:buAutoNum type="arabicPeriod"/>
            </a:pPr>
            <a:r>
              <a:rPr lang="en-US" dirty="0" smtClean="0">
                <a:ln w="18415" cmpd="sng">
                  <a:solidFill>
                    <a:srgbClr val="FFFFFF"/>
                  </a:solidFill>
                  <a:prstDash val="solid"/>
                </a:ln>
                <a:solidFill>
                  <a:srgbClr val="FFFFFF"/>
                </a:solidFill>
                <a:effectLst/>
                <a:latin typeface="+mj-lt"/>
                <a:cs typeface="Arial" pitchFamily="34" charset="0"/>
              </a:rPr>
              <a:t>Pray for each other.</a:t>
            </a:r>
            <a:endParaRPr lang="en-US" spc="0" dirty="0" smtClean="0">
              <a:ln w="18415" cmpd="sng">
                <a:solidFill>
                  <a:srgbClr val="FFFFFF"/>
                </a:solidFill>
                <a:prstDash val="solid"/>
              </a:ln>
              <a:solidFill>
                <a:srgbClr val="FFFFFF"/>
              </a:solidFill>
              <a:effectLst/>
              <a:latin typeface="+mj-lt"/>
              <a:cs typeface="Arial" pitchFamily="34" charset="0"/>
            </a:endParaRPr>
          </a:p>
          <a:p>
            <a:pPr marL="514350" indent="-514350">
              <a:buFont typeface="+mj-lt"/>
              <a:buAutoNum type="arabicPeriod"/>
            </a:pPr>
            <a:endParaRPr lang="en-US" spc="0" dirty="0" smtClean="0">
              <a:ln w="18415" cmpd="sng">
                <a:solidFill>
                  <a:srgbClr val="FFFFFF"/>
                </a:solidFill>
                <a:prstDash val="solid"/>
              </a:ln>
              <a:solidFill>
                <a:srgbClr val="FFFFFF"/>
              </a:solidFill>
              <a:effectLst/>
              <a:latin typeface="+mj-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345" y="-152400"/>
            <a:ext cx="3098800" cy="2743200"/>
          </a:xfrm>
          <a:prstGeom prst="rect">
            <a:avLst/>
          </a:prstGeom>
        </p:spPr>
      </p:pic>
      <p:sp>
        <p:nvSpPr>
          <p:cNvPr id="7" name="Title 6"/>
          <p:cNvSpPr>
            <a:spLocks noGrp="1"/>
          </p:cNvSpPr>
          <p:nvPr>
            <p:ph type="title"/>
          </p:nvPr>
        </p:nvSpPr>
        <p:spPr>
          <a:xfrm rot="21155133">
            <a:off x="6366165" y="190656"/>
            <a:ext cx="1818409" cy="762000"/>
          </a:xfrm>
        </p:spPr>
        <p:txBody>
          <a:bodyPr>
            <a:normAutofit/>
          </a:bodyPr>
          <a:lstStyle/>
          <a:p>
            <a:r>
              <a:rPr lang="en-US" sz="2400" b="1" dirty="0" smtClean="0">
                <a:solidFill>
                  <a:srgbClr val="00B050"/>
                </a:solidFill>
                <a:latin typeface="Arial" pitchFamily="34" charset="0"/>
                <a:cs typeface="Arial" pitchFamily="34" charset="0"/>
              </a:rPr>
              <a:t>t</a:t>
            </a:r>
            <a:r>
              <a:rPr lang="en-US" sz="2400" b="1" dirty="0" smtClean="0">
                <a:solidFill>
                  <a:srgbClr val="0000FF"/>
                </a:solidFill>
                <a:latin typeface="Arial" pitchFamily="34" charset="0"/>
                <a:cs typeface="Arial" pitchFamily="34" charset="0"/>
              </a:rPr>
              <a:t>r</a:t>
            </a:r>
            <a:r>
              <a:rPr lang="en-US" sz="2400" b="1" dirty="0" smtClean="0">
                <a:solidFill>
                  <a:srgbClr val="D20000"/>
                </a:solidFill>
                <a:latin typeface="Arial" pitchFamily="34" charset="0"/>
                <a:cs typeface="Arial" pitchFamily="34" charset="0"/>
              </a:rPr>
              <a:t>i</a:t>
            </a:r>
            <a:r>
              <a:rPr lang="en-US" sz="2400" b="1" dirty="0" smtClean="0">
                <a:solidFill>
                  <a:srgbClr val="FFED01"/>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d</a:t>
            </a:r>
            <a:endParaRPr lang="en-US" sz="2400" b="1" dirty="0">
              <a:solidFill>
                <a:srgbClr val="0000FF"/>
              </a:solidFill>
              <a:latin typeface="Arial" pitchFamily="34" charset="0"/>
              <a:cs typeface="Arial" pitchFamily="34" charset="0"/>
            </a:endParaRPr>
          </a:p>
        </p:txBody>
      </p:sp>
      <p:sp>
        <p:nvSpPr>
          <p:cNvPr id="8" name="Rectangle 7"/>
          <p:cNvSpPr/>
          <p:nvPr/>
        </p:nvSpPr>
        <p:spPr>
          <a:xfrm>
            <a:off x="8305800" y="914400"/>
            <a:ext cx="436418" cy="769441"/>
          </a:xfrm>
          <a:prstGeom prst="rect">
            <a:avLst/>
          </a:prstGeom>
        </p:spPr>
        <p:txBody>
          <a:bodyPr wrap="square">
            <a:spAutoFit/>
          </a:bodyPr>
          <a:lstStyle/>
          <a:p>
            <a:r>
              <a:rPr lang="en-US" sz="4400" b="1" dirty="0" smtClean="0">
                <a:solidFill>
                  <a:srgbClr val="0000FF"/>
                </a:solidFill>
                <a:latin typeface="Arial" pitchFamily="34" charset="0"/>
                <a:cs typeface="Arial" pitchFamily="34" charset="0"/>
              </a:rPr>
              <a:t>s</a:t>
            </a:r>
            <a:endParaRPr lang="en-US" sz="4400" dirty="0"/>
          </a:p>
        </p:txBody>
      </p:sp>
    </p:spTree>
    <p:extLst>
      <p:ext uri="{BB962C8B-B14F-4D97-AF65-F5344CB8AC3E}">
        <p14:creationId xmlns:p14="http://schemas.microsoft.com/office/powerpoint/2010/main" val="2899625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194" name="Picture 2" descr="http://www.todayifoundout.com/wp-content/uploads/2010/01/apple_b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74" y="838200"/>
            <a:ext cx="4211051"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53000" y="1911965"/>
            <a:ext cx="3962400" cy="2431435"/>
          </a:xfrm>
          <a:prstGeom prst="rect">
            <a:avLst/>
          </a:prstGeom>
          <a:noFill/>
        </p:spPr>
        <p:txBody>
          <a:bodyPr wrap="square" rtlCol="0">
            <a:spAutoFit/>
          </a:bodyPr>
          <a:lstStyle/>
          <a:p>
            <a:r>
              <a:rPr lang="en-US" sz="3200" dirty="0" smtClean="0">
                <a:solidFill>
                  <a:schemeClr val="bg1"/>
                </a:solidFill>
              </a:rPr>
              <a:t>If you don’t believe God is good, </a:t>
            </a:r>
          </a:p>
          <a:p>
            <a:r>
              <a:rPr lang="en-US" sz="3200" dirty="0" smtClean="0">
                <a:solidFill>
                  <a:schemeClr val="bg1"/>
                </a:solidFill>
              </a:rPr>
              <a:t>you will be </a:t>
            </a:r>
          </a:p>
          <a:p>
            <a:r>
              <a:rPr lang="en-US" sz="3200" dirty="0" smtClean="0">
                <a:solidFill>
                  <a:schemeClr val="bg1"/>
                </a:solidFill>
              </a:rPr>
              <a:t>AFRAID of Him </a:t>
            </a:r>
          </a:p>
          <a:p>
            <a:r>
              <a:rPr lang="en-US" sz="2400" dirty="0" smtClean="0">
                <a:solidFill>
                  <a:schemeClr val="bg1"/>
                </a:solidFill>
              </a:rPr>
              <a:t>(and of authority in general).</a:t>
            </a:r>
            <a:endParaRPr lang="en-US" sz="2400" dirty="0">
              <a:solidFill>
                <a:schemeClr val="bg1"/>
              </a:solidFill>
            </a:endParaRPr>
          </a:p>
        </p:txBody>
      </p:sp>
    </p:spTree>
    <p:extLst>
      <p:ext uri="{BB962C8B-B14F-4D97-AF65-F5344CB8AC3E}">
        <p14:creationId xmlns:p14="http://schemas.microsoft.com/office/powerpoint/2010/main" val="3070097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townofbeloit.org/earth.gif"/>
          <p:cNvPicPr>
            <a:picLocks noChangeAspect="1" noChangeArrowheads="1"/>
          </p:cNvPicPr>
          <p:nvPr/>
        </p:nvPicPr>
        <p:blipFill rotWithShape="1">
          <a:blip r:embed="rId2"/>
          <a:srcRect b="19394"/>
          <a:stretch/>
        </p:blipFill>
        <p:spPr bwMode="auto">
          <a:xfrm>
            <a:off x="-76200" y="-311150"/>
            <a:ext cx="9226550" cy="7437164"/>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b="1" dirty="0" smtClean="0"/>
              <a:t>Where does authority come from?</a:t>
            </a:r>
            <a:endParaRPr lang="en-US" b="1" dirty="0"/>
          </a:p>
        </p:txBody>
      </p:sp>
      <p:sp>
        <p:nvSpPr>
          <p:cNvPr id="5" name="Rectangle 4"/>
          <p:cNvSpPr/>
          <p:nvPr/>
        </p:nvSpPr>
        <p:spPr>
          <a:xfrm>
            <a:off x="-76200" y="0"/>
            <a:ext cx="9220200" cy="369332"/>
          </a:xfrm>
          <a:prstGeom prst="rect">
            <a:avLst/>
          </a:prstGeom>
        </p:spPr>
        <p:txBody>
          <a:bodyPr wrap="square">
            <a:spAutoFit/>
          </a:bodyPr>
          <a:lstStyle/>
          <a:p>
            <a:pPr algn="ctr"/>
            <a:r>
              <a:rPr lang="en-US" dirty="0" smtClean="0"/>
              <a:t>Romans 13:1-2  (around </a:t>
            </a:r>
            <a:r>
              <a:rPr lang="en-US" dirty="0"/>
              <a:t>page 788 in visitor Bibles)</a:t>
            </a:r>
          </a:p>
        </p:txBody>
      </p:sp>
    </p:spTree>
    <p:extLst>
      <p:ext uri="{BB962C8B-B14F-4D97-AF65-F5344CB8AC3E}">
        <p14:creationId xmlns:p14="http://schemas.microsoft.com/office/powerpoint/2010/main" val="331458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ownofbeloit.org/earth.gif"/>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30000"/>
                    </a14:imgEffect>
                  </a14:imgLayer>
                </a14:imgProps>
              </a:ext>
            </a:extLst>
          </a:blip>
          <a:srcRect b="19805"/>
          <a:stretch/>
        </p:blipFill>
        <p:spPr bwMode="auto">
          <a:xfrm>
            <a:off x="-76200" y="-304800"/>
            <a:ext cx="9226550" cy="7399283"/>
          </a:xfrm>
          <a:prstGeom prst="rect">
            <a:avLst/>
          </a:prstGeom>
          <a:noFill/>
        </p:spPr>
      </p:pic>
      <p:sp>
        <p:nvSpPr>
          <p:cNvPr id="8" name="Content Placeholder 2"/>
          <p:cNvSpPr>
            <a:spLocks noGrp="1"/>
          </p:cNvSpPr>
          <p:nvPr>
            <p:ph idx="1"/>
          </p:nvPr>
        </p:nvSpPr>
        <p:spPr>
          <a:xfrm>
            <a:off x="381000" y="838200"/>
            <a:ext cx="8382000" cy="4525963"/>
          </a:xfrm>
        </p:spPr>
        <p:txBody>
          <a:bodyPr/>
          <a:lstStyle/>
          <a:p>
            <a:pPr marL="342900" lvl="1" indent="-342900" algn="ctr"/>
            <a:r>
              <a:rPr lang="en-US" b="1"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“Everyone must submit himself to the governing authorities, for there is </a:t>
            </a:r>
            <a:r>
              <a:rPr lang="en-US" sz="3200" dirty="0" smtClean="0">
                <a:solidFill>
                  <a:srgbClr val="FFFF00"/>
                </a:solidFill>
                <a:effectLst>
                  <a:outerShdw blurRad="38100" dist="38100" dir="2700000" algn="tl">
                    <a:srgbClr val="000000">
                      <a:alpha val="43137"/>
                    </a:srgbClr>
                  </a:outerShdw>
                </a:effectLst>
              </a:rPr>
              <a:t>no authority except that which God has established</a:t>
            </a:r>
            <a:r>
              <a:rPr lang="en-US" sz="3200" dirty="0" smtClean="0">
                <a:effectLst>
                  <a:outerShdw blurRad="38100" dist="38100" dir="2700000" algn="tl">
                    <a:srgbClr val="000000">
                      <a:alpha val="43137"/>
                    </a:srgbClr>
                  </a:outerShdw>
                </a:effectLst>
              </a:rPr>
              <a:t>.  The authorities that exist have been established by God.  Consequently, </a:t>
            </a:r>
            <a:r>
              <a:rPr lang="en-US" sz="3200" dirty="0" smtClean="0">
                <a:solidFill>
                  <a:srgbClr val="FFFF00"/>
                </a:solidFill>
                <a:effectLst>
                  <a:outerShdw blurRad="38100" dist="38100" dir="2700000" algn="tl">
                    <a:srgbClr val="000000">
                      <a:alpha val="43137"/>
                    </a:srgbClr>
                  </a:outerShdw>
                </a:effectLst>
              </a:rPr>
              <a:t>he who rebels against the authority is rebelling against what God has instituted, and those who do so will bring judgment on themselves.”</a:t>
            </a:r>
          </a:p>
          <a:p>
            <a:endParaRPr lang="en-US" dirty="0"/>
          </a:p>
        </p:txBody>
      </p:sp>
      <p:sp>
        <p:nvSpPr>
          <p:cNvPr id="4" name="Rectangle 3"/>
          <p:cNvSpPr/>
          <p:nvPr/>
        </p:nvSpPr>
        <p:spPr>
          <a:xfrm>
            <a:off x="-76200" y="0"/>
            <a:ext cx="9220200" cy="584775"/>
          </a:xfrm>
          <a:prstGeom prst="rect">
            <a:avLst/>
          </a:prstGeom>
        </p:spPr>
        <p:txBody>
          <a:bodyPr wrap="square">
            <a:spAutoFit/>
          </a:bodyPr>
          <a:lstStyle/>
          <a:p>
            <a:pPr algn="ctr"/>
            <a:r>
              <a:rPr lang="en-US" sz="3200" b="1" dirty="0" smtClean="0"/>
              <a:t>Romans 13:1-2  </a:t>
            </a:r>
            <a:r>
              <a:rPr lang="en-US" sz="2400" dirty="0" smtClean="0"/>
              <a:t>(around </a:t>
            </a:r>
            <a:r>
              <a:rPr lang="en-US" sz="2400" dirty="0"/>
              <a:t>page 788 in visitor Bibles)</a:t>
            </a:r>
          </a:p>
        </p:txBody>
      </p:sp>
    </p:spTree>
    <p:extLst>
      <p:ext uri="{BB962C8B-B14F-4D97-AF65-F5344CB8AC3E}">
        <p14:creationId xmlns:p14="http://schemas.microsoft.com/office/powerpoint/2010/main" val="39398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townofbeloit.org/earth.gif"/>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20000"/>
                    </a14:imgEffect>
                  </a14:imgLayer>
                </a14:imgProps>
              </a:ext>
            </a:extLst>
          </a:blip>
          <a:srcRect b="22299"/>
          <a:stretch/>
        </p:blipFill>
        <p:spPr bwMode="auto">
          <a:xfrm>
            <a:off x="-76200" y="-311150"/>
            <a:ext cx="9226550" cy="7169150"/>
          </a:xfrm>
          <a:prstGeom prst="rect">
            <a:avLst/>
          </a:prstGeom>
          <a:noFill/>
        </p:spPr>
      </p:pic>
      <p:sp>
        <p:nvSpPr>
          <p:cNvPr id="4" name="Content Placeholder 3"/>
          <p:cNvSpPr>
            <a:spLocks noGrp="1"/>
          </p:cNvSpPr>
          <p:nvPr>
            <p:ph idx="1"/>
          </p:nvPr>
        </p:nvSpPr>
        <p:spPr>
          <a:xfrm>
            <a:off x="304800" y="609600"/>
            <a:ext cx="8610600" cy="1676400"/>
          </a:xfrm>
        </p:spPr>
        <p:txBody>
          <a:bodyPr/>
          <a:lstStyle/>
          <a:p>
            <a:pPr marL="342900" lvl="1" indent="-342900" algn="ctr"/>
            <a:r>
              <a:rPr lang="en-US"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“All authority on heaven and earth       has been given to Me.”    </a:t>
            </a:r>
          </a:p>
          <a:p>
            <a:endParaRPr lang="en-US" dirty="0"/>
          </a:p>
        </p:txBody>
      </p:sp>
      <p:sp>
        <p:nvSpPr>
          <p:cNvPr id="7" name="TextBox 6"/>
          <p:cNvSpPr txBox="1"/>
          <p:nvPr/>
        </p:nvSpPr>
        <p:spPr>
          <a:xfrm>
            <a:off x="3047999" y="2095381"/>
            <a:ext cx="4426009" cy="800219"/>
          </a:xfrm>
          <a:prstGeom prst="rect">
            <a:avLst/>
          </a:prstGeom>
          <a:noFill/>
        </p:spPr>
        <p:txBody>
          <a:bodyPr wrap="square" rtlCol="0">
            <a:spAutoFit/>
          </a:bodyPr>
          <a:lstStyle/>
          <a:p>
            <a:pPr marL="0" lvl="1"/>
            <a:r>
              <a:rPr lang="en-US" sz="2800" dirty="0" smtClean="0">
                <a:effectLst>
                  <a:outerShdw blurRad="38100" dist="38100" dir="2700000" algn="tl">
                    <a:srgbClr val="000000">
                      <a:alpha val="43137"/>
                    </a:srgbClr>
                  </a:outerShdw>
                </a:effectLst>
              </a:rPr>
              <a:t>—Jesus, Matt. 28:18 </a:t>
            </a:r>
          </a:p>
          <a:p>
            <a:endParaRPr lang="en-US" dirty="0"/>
          </a:p>
        </p:txBody>
      </p:sp>
    </p:spTree>
    <p:extLst>
      <p:ext uri="{BB962C8B-B14F-4D97-AF65-F5344CB8AC3E}">
        <p14:creationId xmlns:p14="http://schemas.microsoft.com/office/powerpoint/2010/main" val="398842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townofbeloit.org/earth.gif"/>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20000"/>
                    </a14:imgEffect>
                  </a14:imgLayer>
                </a14:imgProps>
              </a:ext>
            </a:extLst>
          </a:blip>
          <a:srcRect b="22299"/>
          <a:stretch/>
        </p:blipFill>
        <p:spPr bwMode="auto">
          <a:xfrm>
            <a:off x="-76200" y="-311150"/>
            <a:ext cx="9226550" cy="7169150"/>
          </a:xfrm>
          <a:prstGeom prst="rect">
            <a:avLst/>
          </a:prstGeom>
          <a:noFill/>
        </p:spPr>
      </p:pic>
      <p:sp>
        <p:nvSpPr>
          <p:cNvPr id="4" name="Content Placeholder 3"/>
          <p:cNvSpPr>
            <a:spLocks noGrp="1"/>
          </p:cNvSpPr>
          <p:nvPr>
            <p:ph idx="1"/>
          </p:nvPr>
        </p:nvSpPr>
        <p:spPr>
          <a:xfrm>
            <a:off x="304800" y="609599"/>
            <a:ext cx="8610600" cy="2663825"/>
          </a:xfrm>
        </p:spPr>
        <p:txBody>
          <a:bodyPr>
            <a:normAutofit fontScale="77500" lnSpcReduction="20000"/>
          </a:bodyPr>
          <a:lstStyle/>
          <a:p>
            <a:pPr lvl="0"/>
            <a:r>
              <a:rPr lang="en-US" sz="4700" dirty="0">
                <a:solidFill>
                  <a:srgbClr val="FFFF00"/>
                </a:solidFill>
              </a:rPr>
              <a:t>IF</a:t>
            </a:r>
            <a:r>
              <a:rPr lang="en-US" sz="4700" dirty="0"/>
              <a:t> God is </a:t>
            </a:r>
            <a:r>
              <a:rPr lang="en-US" sz="4700" dirty="0" smtClean="0">
                <a:solidFill>
                  <a:srgbClr val="FFFF00"/>
                </a:solidFill>
              </a:rPr>
              <a:t>good</a:t>
            </a:r>
            <a:r>
              <a:rPr lang="en-US" sz="4700" dirty="0" smtClean="0"/>
              <a:t>,</a:t>
            </a:r>
          </a:p>
          <a:p>
            <a:pPr lvl="0"/>
            <a:r>
              <a:rPr lang="en-US" sz="4700" dirty="0" smtClean="0"/>
              <a:t>And </a:t>
            </a:r>
            <a:r>
              <a:rPr lang="en-US" sz="4700" dirty="0"/>
              <a:t>every authority </a:t>
            </a:r>
            <a:r>
              <a:rPr lang="en-US" sz="4700" dirty="0" smtClean="0"/>
              <a:t>is established by God</a:t>
            </a:r>
            <a:r>
              <a:rPr lang="en-US" sz="4700" dirty="0"/>
              <a:t>, </a:t>
            </a:r>
            <a:endParaRPr lang="en-US" sz="4700" dirty="0" smtClean="0"/>
          </a:p>
          <a:p>
            <a:pPr lvl="0"/>
            <a:r>
              <a:rPr lang="en-US" sz="4700" dirty="0" smtClean="0">
                <a:solidFill>
                  <a:srgbClr val="FFFF00"/>
                </a:solidFill>
              </a:rPr>
              <a:t>THEN</a:t>
            </a:r>
            <a:r>
              <a:rPr lang="en-US" sz="4700" dirty="0" smtClean="0"/>
              <a:t>…</a:t>
            </a:r>
          </a:p>
          <a:p>
            <a:pPr lvl="0"/>
            <a:r>
              <a:rPr lang="en-US" sz="4700" dirty="0"/>
              <a:t>T</a:t>
            </a:r>
            <a:r>
              <a:rPr lang="en-US" sz="4700" dirty="0" smtClean="0"/>
              <a:t>he </a:t>
            </a:r>
            <a:r>
              <a:rPr lang="en-US" sz="4700" dirty="0"/>
              <a:t>authorities </a:t>
            </a:r>
            <a:r>
              <a:rPr lang="en-US" sz="4700" dirty="0" smtClean="0"/>
              <a:t>in our </a:t>
            </a:r>
            <a:r>
              <a:rPr lang="en-US" sz="4700" dirty="0"/>
              <a:t>lives are a </a:t>
            </a:r>
            <a:r>
              <a:rPr lang="en-US" sz="4700" dirty="0">
                <a:solidFill>
                  <a:srgbClr val="FFFF00"/>
                </a:solidFill>
              </a:rPr>
              <a:t>good</a:t>
            </a:r>
            <a:r>
              <a:rPr lang="en-US" sz="4700" dirty="0"/>
              <a:t> thing!</a:t>
            </a:r>
          </a:p>
          <a:p>
            <a:endParaRPr lang="en-US" dirty="0"/>
          </a:p>
        </p:txBody>
      </p:sp>
    </p:spTree>
    <p:extLst>
      <p:ext uri="{BB962C8B-B14F-4D97-AF65-F5344CB8AC3E}">
        <p14:creationId xmlns:p14="http://schemas.microsoft.com/office/powerpoint/2010/main" val="221151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513</Words>
  <Application>Microsoft Office PowerPoint</Application>
  <PresentationFormat>On-screen Show (4:3)</PresentationFormat>
  <Paragraphs>93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triad</vt:lpstr>
      <vt:lpstr>The Kingdom of God</vt:lpstr>
      <vt:lpstr>PowerPoint Presentation</vt:lpstr>
      <vt:lpstr>PowerPoint Presentation</vt:lpstr>
      <vt:lpstr>PowerPoint Presentation</vt:lpstr>
      <vt:lpstr>Where does authority come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Delegated Authority</vt:lpstr>
      <vt:lpstr>PowerPoint Presentation</vt:lpstr>
      <vt:lpstr>Exodus 20:12</vt:lpstr>
      <vt:lpstr>Ephesians 6:1-3</vt:lpstr>
      <vt:lpstr>Purpose of Delegated Authority</vt:lpstr>
      <vt:lpstr>Luke 2:49-52</vt:lpstr>
      <vt:lpstr>PowerPoint Presentation</vt:lpstr>
      <vt:lpstr>PowerPoint Presentation</vt:lpstr>
      <vt:lpstr>PowerPoint Presentation</vt:lpstr>
      <vt:lpstr>PowerPoint Presentation</vt:lpstr>
      <vt:lpstr>Purpose of Delegated Authority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 of Delegated Authority</vt:lpstr>
      <vt:lpstr>How to Determine God’s Will:</vt:lpstr>
      <vt:lpstr>PowerPoint Presentation</vt:lpstr>
      <vt:lpstr>PowerPoint Presentation</vt:lpstr>
      <vt:lpstr>PowerPoint Presentation</vt:lpstr>
      <vt:lpstr>PowerPoint Presentation</vt:lpstr>
      <vt:lpstr>Practical Steps to Honor Your Parents</vt:lpstr>
      <vt:lpstr>triad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 Thy Father &amp; Mother…</dc:title>
  <dc:creator>Linda</dc:creator>
  <cp:lastModifiedBy>Timothy</cp:lastModifiedBy>
  <cp:revision>105</cp:revision>
  <dcterms:created xsi:type="dcterms:W3CDTF">2008-12-10T03:02:47Z</dcterms:created>
  <dcterms:modified xsi:type="dcterms:W3CDTF">2012-01-22T04:53:38Z</dcterms:modified>
</cp:coreProperties>
</file>