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7" r:id="rId22"/>
    <p:sldId id="276"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7772400" cy="1470025"/>
          </a:xfrm>
        </p:spPr>
        <p:txBody>
          <a:bodyPr/>
          <a:lstStyle/>
          <a:p>
            <a:r>
              <a:rPr lang="en-US" b="1" dirty="0" smtClean="0">
                <a:latin typeface="AR BLANCA" pitchFamily="2" charset="0"/>
              </a:rPr>
              <a:t>We have this treasure in earthen vessels…</a:t>
            </a:r>
            <a:endParaRPr lang="en-US" b="1" dirty="0">
              <a:latin typeface="AR BLANCA"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 Corinthians 4:7</a:t>
            </a:r>
            <a:endParaRPr lang="en-US" dirty="0"/>
          </a:p>
        </p:txBody>
      </p:sp>
      <p:sp>
        <p:nvSpPr>
          <p:cNvPr id="3" name="Content Placeholder 2"/>
          <p:cNvSpPr>
            <a:spLocks noGrp="1"/>
          </p:cNvSpPr>
          <p:nvPr>
            <p:ph idx="1"/>
          </p:nvPr>
        </p:nvSpPr>
        <p:spPr/>
        <p:txBody>
          <a:bodyPr/>
          <a:lstStyle/>
          <a:p>
            <a:r>
              <a:rPr lang="en-US" b="1" dirty="0" smtClean="0"/>
              <a:t>But we have this treasure in earthen vessels, so that the surpassing greatness of the power will be of God and not from ourselves.</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6087391" y="3627437"/>
            <a:ext cx="3056609" cy="3230563"/>
          </a:xfrm>
          <a:prstGeom prst="rect">
            <a:avLst/>
          </a:prstGeom>
          <a:noFill/>
          <a:ln w="9525">
            <a:noFill/>
            <a:miter lim="800000"/>
            <a:headEnd/>
            <a:tailEnd/>
          </a:ln>
        </p:spPr>
      </p:pic>
      <p:sp>
        <p:nvSpPr>
          <p:cNvPr id="5" name="TextBox 4"/>
          <p:cNvSpPr txBox="1"/>
          <p:nvPr/>
        </p:nvSpPr>
        <p:spPr>
          <a:xfrm>
            <a:off x="152400" y="1524000"/>
            <a:ext cx="4724400" cy="4893647"/>
          </a:xfrm>
          <a:prstGeom prst="rect">
            <a:avLst/>
          </a:prstGeom>
          <a:noFill/>
        </p:spPr>
        <p:txBody>
          <a:bodyPr wrap="square" rtlCol="0">
            <a:spAutoFit/>
          </a:bodyPr>
          <a:lstStyle/>
          <a:p>
            <a:pPr lvl="1"/>
            <a:r>
              <a:rPr lang="en-US" sz="2400" b="1" dirty="0" smtClean="0"/>
              <a:t>“Due to the distractions of the outward man, the spirit does not seem to function properly. It is basically because the outward man has never been dealt with.  For this reason revival, zeal, pleading, and activity are but a waste of time.  As we shall see, there is but one basic dealing which can enable man to be useful before God: brokenness.” (Release of the Spirit, Watchman Nee, pp.9-10)</a:t>
            </a:r>
            <a:endParaRPr lang="en-US" sz="2400" b="1" dirty="0"/>
          </a:p>
        </p:txBody>
      </p:sp>
      <p:sp>
        <p:nvSpPr>
          <p:cNvPr id="6" name="Title 1"/>
          <p:cNvSpPr>
            <a:spLocks noGrp="1"/>
          </p:cNvSpPr>
          <p:nvPr>
            <p:ph type="title"/>
          </p:nvPr>
        </p:nvSpPr>
        <p:spPr>
          <a:xfrm>
            <a:off x="457200" y="274638"/>
            <a:ext cx="8229600" cy="1143000"/>
          </a:xfrm>
        </p:spPr>
        <p:txBody>
          <a:bodyPr/>
          <a:lstStyle/>
          <a:p>
            <a:r>
              <a:rPr lang="en-US" b="1" dirty="0" smtClean="0"/>
              <a:t>Why does God have to break us?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0" y="2647950"/>
            <a:ext cx="4286250" cy="4210050"/>
          </a:xfrm>
          <a:prstGeom prst="rect">
            <a:avLst/>
          </a:prstGeom>
          <a:noFill/>
          <a:ln w="9525">
            <a:noFill/>
            <a:miter lim="800000"/>
            <a:headEnd/>
            <a:tailEnd/>
          </a:ln>
        </p:spPr>
      </p:pic>
      <p:sp>
        <p:nvSpPr>
          <p:cNvPr id="5" name="TextBox 4"/>
          <p:cNvSpPr txBox="1"/>
          <p:nvPr/>
        </p:nvSpPr>
        <p:spPr>
          <a:xfrm>
            <a:off x="5334000" y="1143000"/>
            <a:ext cx="3276600" cy="5509200"/>
          </a:xfrm>
          <a:prstGeom prst="rect">
            <a:avLst/>
          </a:prstGeom>
          <a:noFill/>
        </p:spPr>
        <p:txBody>
          <a:bodyPr wrap="square" rtlCol="0">
            <a:spAutoFit/>
          </a:bodyPr>
          <a:lstStyle/>
          <a:p>
            <a:r>
              <a:rPr lang="en-US" sz="3200" b="1" dirty="0" smtClean="0"/>
              <a:t>I tell you the truth, unless a kernel of wheat falls to the ground and dies, it remains only a single seed. But if it dies, it produces many seeds. (John 12:24)</a:t>
            </a:r>
            <a:endParaRPr lang="en-US" sz="3200" b="1" dirty="0"/>
          </a:p>
        </p:txBody>
      </p:sp>
      <p:sp>
        <p:nvSpPr>
          <p:cNvPr id="6" name="TextBox 5"/>
          <p:cNvSpPr txBox="1"/>
          <p:nvPr/>
        </p:nvSpPr>
        <p:spPr>
          <a:xfrm>
            <a:off x="228600" y="1524000"/>
            <a:ext cx="3962400" cy="646331"/>
          </a:xfrm>
          <a:prstGeom prst="rect">
            <a:avLst/>
          </a:prstGeom>
          <a:noFill/>
        </p:spPr>
        <p:txBody>
          <a:bodyPr wrap="square" rtlCol="0">
            <a:spAutoFit/>
          </a:bodyPr>
          <a:lstStyle/>
          <a:p>
            <a:r>
              <a:rPr lang="en-US" sz="3600" b="1" dirty="0" smtClean="0">
                <a:solidFill>
                  <a:srgbClr val="006600"/>
                </a:solidFill>
              </a:rPr>
              <a:t>LIFE is in the SEED!</a:t>
            </a:r>
            <a:endParaRPr lang="en-US" sz="3600" b="1" dirty="0">
              <a:solidFill>
                <a:srgbClr val="006600"/>
              </a:solidFill>
            </a:endParaRPr>
          </a:p>
        </p:txBody>
      </p:sp>
      <p:sp>
        <p:nvSpPr>
          <p:cNvPr id="7" name="Title 1"/>
          <p:cNvSpPr>
            <a:spLocks noGrp="1"/>
          </p:cNvSpPr>
          <p:nvPr>
            <p:ph type="title"/>
          </p:nvPr>
        </p:nvSpPr>
        <p:spPr>
          <a:xfrm>
            <a:off x="304800" y="152400"/>
            <a:ext cx="8229600" cy="1143000"/>
          </a:xfrm>
        </p:spPr>
        <p:txBody>
          <a:bodyPr/>
          <a:lstStyle/>
          <a:p>
            <a:r>
              <a:rPr lang="en-US" b="1" dirty="0" smtClean="0"/>
              <a:t>Why does God have to break us?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6087391" y="3627437"/>
            <a:ext cx="3056609" cy="3230563"/>
          </a:xfrm>
          <a:prstGeom prst="rect">
            <a:avLst/>
          </a:prstGeom>
          <a:noFill/>
          <a:ln w="9525">
            <a:noFill/>
            <a:miter lim="800000"/>
            <a:headEnd/>
            <a:tailEnd/>
          </a:ln>
        </p:spPr>
      </p:pic>
      <p:sp>
        <p:nvSpPr>
          <p:cNvPr id="5" name="TextBox 4"/>
          <p:cNvSpPr txBox="1"/>
          <p:nvPr/>
        </p:nvSpPr>
        <p:spPr>
          <a:xfrm>
            <a:off x="0" y="1524000"/>
            <a:ext cx="5715000" cy="3908762"/>
          </a:xfrm>
          <a:prstGeom prst="rect">
            <a:avLst/>
          </a:prstGeom>
          <a:noFill/>
        </p:spPr>
        <p:txBody>
          <a:bodyPr wrap="square" rtlCol="0">
            <a:spAutoFit/>
          </a:bodyPr>
          <a:lstStyle/>
          <a:p>
            <a:pPr lvl="1"/>
            <a:r>
              <a:rPr lang="en-US" sz="3200" b="1" dirty="0" smtClean="0"/>
              <a:t>“Oh we must realize that all the experiences, troubles and trials which the Lord sends us are for our highest good…your daily trials are for your greatest profit.” (p. 13, Release of the Spirit)</a:t>
            </a:r>
          </a:p>
          <a:p>
            <a:pPr lvl="1"/>
            <a:endParaRPr lang="en-US" sz="2400" b="1" dirty="0"/>
          </a:p>
        </p:txBody>
      </p:sp>
      <p:sp>
        <p:nvSpPr>
          <p:cNvPr id="4" name="Title 1"/>
          <p:cNvSpPr>
            <a:spLocks noGrp="1"/>
          </p:cNvSpPr>
          <p:nvPr>
            <p:ph type="title"/>
          </p:nvPr>
        </p:nvSpPr>
        <p:spPr>
          <a:xfrm>
            <a:off x="457200" y="274638"/>
            <a:ext cx="8229600" cy="1143000"/>
          </a:xfrm>
        </p:spPr>
        <p:txBody>
          <a:bodyPr/>
          <a:lstStyle/>
          <a:p>
            <a:r>
              <a:rPr lang="en-US" b="1" dirty="0" smtClean="0"/>
              <a:t>Why does God have to break us?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does God have to break us?</a:t>
            </a:r>
            <a:endParaRPr lang="en-US" dirty="0"/>
          </a:p>
        </p:txBody>
      </p:sp>
      <p:sp>
        <p:nvSpPr>
          <p:cNvPr id="3" name="Content Placeholder 2"/>
          <p:cNvSpPr>
            <a:spLocks noGrp="1"/>
          </p:cNvSpPr>
          <p:nvPr>
            <p:ph idx="1"/>
          </p:nvPr>
        </p:nvSpPr>
        <p:spPr/>
        <p:txBody>
          <a:bodyPr/>
          <a:lstStyle/>
          <a:p>
            <a:r>
              <a:rPr lang="en-US" b="1" baseline="30000" dirty="0" smtClean="0"/>
              <a:t>16</a:t>
            </a:r>
            <a:r>
              <a:rPr lang="en-US" b="1" dirty="0" smtClean="0"/>
              <a:t> In the </a:t>
            </a:r>
            <a:r>
              <a:rPr lang="en-US" b="1" dirty="0" smtClean="0">
                <a:solidFill>
                  <a:srgbClr val="FF0000"/>
                </a:solidFill>
              </a:rPr>
              <a:t>wilderness</a:t>
            </a:r>
            <a:r>
              <a:rPr lang="en-US" b="1" dirty="0" smtClean="0"/>
              <a:t> He fed you manna which your fathers did not know, that He might humble you and that He might test you, to do </a:t>
            </a:r>
            <a:r>
              <a:rPr lang="en-US" b="1" dirty="0" smtClean="0">
                <a:solidFill>
                  <a:srgbClr val="FF0000"/>
                </a:solidFill>
              </a:rPr>
              <a:t>good for you in the end</a:t>
            </a:r>
            <a:r>
              <a:rPr lang="en-US" b="1" dirty="0" smtClean="0"/>
              <a:t>. </a:t>
            </a:r>
            <a:r>
              <a:rPr lang="en-US" b="1" baseline="30000" dirty="0" smtClean="0"/>
              <a:t>17</a:t>
            </a:r>
            <a:r>
              <a:rPr lang="en-US" b="1" dirty="0" smtClean="0"/>
              <a:t> Otherwise, you may say in your heart, ‘My power and the strength of my hand made me this wealth.’ (Deuteronomy 8:16-17)</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brokenness look like?</a:t>
            </a:r>
            <a:endParaRPr lang="en-US" b="1"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long???</a:t>
            </a:r>
            <a:endParaRPr lang="en-US" b="1" dirty="0"/>
          </a:p>
        </p:txBody>
      </p:sp>
      <p:sp>
        <p:nvSpPr>
          <p:cNvPr id="3" name="Content Placeholder 2"/>
          <p:cNvSpPr>
            <a:spLocks noGrp="1"/>
          </p:cNvSpPr>
          <p:nvPr>
            <p:ph idx="1"/>
          </p:nvPr>
        </p:nvSpPr>
        <p:spPr/>
        <p:txBody>
          <a:bodyPr>
            <a:normAutofit lnSpcReduction="10000"/>
          </a:bodyPr>
          <a:lstStyle/>
          <a:p>
            <a:r>
              <a:rPr lang="en-US" b="1" baseline="30000" dirty="0" smtClean="0"/>
              <a:t>17</a:t>
            </a:r>
            <a:r>
              <a:rPr lang="en-US" b="1" dirty="0" smtClean="0"/>
              <a:t> Now when Pharaoh had let the people go, God did not lead them by the way of the land of the Philistines, even though it was near; for God said, “The people might change their minds when they see war, and return to Egypt.” </a:t>
            </a:r>
            <a:r>
              <a:rPr lang="en-US" b="1" baseline="30000" dirty="0" smtClean="0"/>
              <a:t>18</a:t>
            </a:r>
            <a:r>
              <a:rPr lang="en-US" b="1" dirty="0" smtClean="0"/>
              <a:t> Hence God led the people around by the way of the wilderness to </a:t>
            </a:r>
            <a:r>
              <a:rPr lang="en-US" b="1" dirty="0" smtClean="0"/>
              <a:t>the Red </a:t>
            </a:r>
            <a:r>
              <a:rPr lang="en-US" b="1" dirty="0" smtClean="0"/>
              <a:t>Sea; and the sons of Israel went up in martial array from the land of Egypt. (Exodus 13:17-18)</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long???</a:t>
            </a:r>
            <a:endParaRPr lang="en-US" b="1" dirty="0"/>
          </a:p>
        </p:txBody>
      </p:sp>
      <p:sp>
        <p:nvSpPr>
          <p:cNvPr id="3" name="Content Placeholder 2"/>
          <p:cNvSpPr>
            <a:spLocks noGrp="1"/>
          </p:cNvSpPr>
          <p:nvPr>
            <p:ph idx="1"/>
          </p:nvPr>
        </p:nvSpPr>
        <p:spPr/>
        <p:txBody>
          <a:bodyPr/>
          <a:lstStyle/>
          <a:p>
            <a:r>
              <a:rPr lang="en-US" b="1" baseline="30000" dirty="0" smtClean="0"/>
              <a:t>29</a:t>
            </a:r>
            <a:r>
              <a:rPr lang="en-US" b="1" dirty="0" smtClean="0"/>
              <a:t> I will not drive them out before you in a single year, that the land may not become desolate and the beasts of the field become too numerous for you. </a:t>
            </a:r>
            <a:r>
              <a:rPr lang="en-US" b="1" baseline="30000" dirty="0" smtClean="0"/>
              <a:t>30</a:t>
            </a:r>
            <a:r>
              <a:rPr lang="en-US" b="1" dirty="0" smtClean="0"/>
              <a:t> I will drive them out before you little by little, until you become fruitful and take possession of the land. (Exodus 23:29-30)</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should we respond to God’s breaking?</a:t>
            </a:r>
            <a:endParaRPr lang="en-US" b="1" dirty="0"/>
          </a:p>
        </p:txBody>
      </p:sp>
      <p:sp>
        <p:nvSpPr>
          <p:cNvPr id="3" name="Content Placeholder 2"/>
          <p:cNvSpPr>
            <a:spLocks noGrp="1"/>
          </p:cNvSpPr>
          <p:nvPr>
            <p:ph idx="1"/>
          </p:nvPr>
        </p:nvSpPr>
        <p:spPr/>
        <p:txBody>
          <a:bodyPr/>
          <a:lstStyle/>
          <a:p>
            <a:r>
              <a:rPr lang="en-US" b="1" dirty="0" smtClean="0"/>
              <a:t>When He reveals sin to you, repent quickly and ask for His grace to change!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should we respond to God’s breaking?</a:t>
            </a:r>
            <a:endParaRPr lang="en-US" b="1" dirty="0"/>
          </a:p>
        </p:txBody>
      </p:sp>
      <p:sp>
        <p:nvSpPr>
          <p:cNvPr id="3" name="Content Placeholder 2"/>
          <p:cNvSpPr>
            <a:spLocks noGrp="1"/>
          </p:cNvSpPr>
          <p:nvPr>
            <p:ph idx="1"/>
          </p:nvPr>
        </p:nvSpPr>
        <p:spPr/>
        <p:txBody>
          <a:bodyPr/>
          <a:lstStyle/>
          <a:p>
            <a:r>
              <a:rPr lang="en-US" b="1" dirty="0" smtClean="0"/>
              <a:t>When He reveals sin to you, repent quickly and ask for His grace to change!</a:t>
            </a:r>
          </a:p>
          <a:p>
            <a:r>
              <a:rPr lang="en-US" b="1" dirty="0" smtClean="0"/>
              <a:t>Don’t let yourself get consumed with  YOUR issues</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4" name="Content Placeholder 3" descr="me and stacey.jpg"/>
          <p:cNvPicPr>
            <a:picLocks noGrp="1" noChangeAspect="1"/>
          </p:cNvPicPr>
          <p:nvPr>
            <p:ph idx="1"/>
          </p:nvPr>
        </p:nvPicPr>
        <p:blipFill>
          <a:blip r:embed="rId2" cstate="print"/>
          <a:stretch>
            <a:fillRect/>
          </a:stretch>
        </p:blipFill>
        <p:spPr>
          <a:xfrm>
            <a:off x="0" y="0"/>
            <a:ext cx="5867400" cy="3911600"/>
          </a:xfrm>
        </p:spPr>
      </p:pic>
      <p:pic>
        <p:nvPicPr>
          <p:cNvPr id="3" name="Picture 2" descr="IMG_1531.JPG"/>
          <p:cNvPicPr>
            <a:picLocks noChangeAspect="1"/>
          </p:cNvPicPr>
          <p:nvPr/>
        </p:nvPicPr>
        <p:blipFill>
          <a:blip r:embed="rId3" cstate="print"/>
          <a:srcRect l="4062" t="32500" r="11563"/>
          <a:stretch>
            <a:fillRect/>
          </a:stretch>
        </p:blipFill>
        <p:spPr>
          <a:xfrm>
            <a:off x="4064000" y="3810000"/>
            <a:ext cx="5080000" cy="3048000"/>
          </a:xfrm>
          <a:prstGeom prst="rect">
            <a:avLst/>
          </a:prstGeom>
        </p:spPr>
      </p:pic>
      <p:sp>
        <p:nvSpPr>
          <p:cNvPr id="5" name="TextBox 4"/>
          <p:cNvSpPr txBox="1"/>
          <p:nvPr/>
        </p:nvSpPr>
        <p:spPr>
          <a:xfrm>
            <a:off x="6553200" y="838200"/>
            <a:ext cx="2362200" cy="954107"/>
          </a:xfrm>
          <a:prstGeom prst="rect">
            <a:avLst/>
          </a:prstGeom>
          <a:noFill/>
        </p:spPr>
        <p:txBody>
          <a:bodyPr wrap="square" rtlCol="0">
            <a:spAutoFit/>
          </a:bodyPr>
          <a:lstStyle/>
          <a:p>
            <a:pPr algn="ctr"/>
            <a:r>
              <a:rPr lang="en-US" sz="2800" b="1" dirty="0" smtClean="0"/>
              <a:t>Stacey, Nicole, &amp; Dan</a:t>
            </a:r>
            <a:endParaRPr lang="en-US" sz="2800" b="1" dirty="0"/>
          </a:p>
        </p:txBody>
      </p:sp>
      <p:sp>
        <p:nvSpPr>
          <p:cNvPr id="6" name="Right Arrow 5"/>
          <p:cNvSpPr/>
          <p:nvPr/>
        </p:nvSpPr>
        <p:spPr>
          <a:xfrm rot="10800000">
            <a:off x="6096000" y="1447800"/>
            <a:ext cx="978408" cy="484632"/>
          </a:xfrm>
          <a:prstGeom prst="rightArrow">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819400" y="5181600"/>
            <a:ext cx="978408" cy="484632"/>
          </a:xfrm>
          <a:prstGeom prst="rightArrow">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4800600"/>
            <a:ext cx="2362200" cy="954107"/>
          </a:xfrm>
          <a:prstGeom prst="rect">
            <a:avLst/>
          </a:prstGeom>
          <a:noFill/>
        </p:spPr>
        <p:txBody>
          <a:bodyPr wrap="square" rtlCol="0">
            <a:spAutoFit/>
          </a:bodyPr>
          <a:lstStyle/>
          <a:p>
            <a:pPr algn="ctr"/>
            <a:r>
              <a:rPr lang="en-US" sz="2800" b="1" dirty="0" smtClean="0"/>
              <a:t>Liz, Nicole, &amp; Jenny</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should we respond to God’s breaking?</a:t>
            </a:r>
            <a:endParaRPr lang="en-US" b="1" dirty="0"/>
          </a:p>
        </p:txBody>
      </p:sp>
      <p:sp>
        <p:nvSpPr>
          <p:cNvPr id="3" name="Content Placeholder 2"/>
          <p:cNvSpPr>
            <a:spLocks noGrp="1"/>
          </p:cNvSpPr>
          <p:nvPr>
            <p:ph idx="1"/>
          </p:nvPr>
        </p:nvSpPr>
        <p:spPr/>
        <p:txBody>
          <a:bodyPr/>
          <a:lstStyle/>
          <a:p>
            <a:r>
              <a:rPr lang="en-US" b="1" dirty="0" smtClean="0"/>
              <a:t>When He reveals sin to you, repent quickly and ask for His grace to change!</a:t>
            </a:r>
          </a:p>
          <a:p>
            <a:r>
              <a:rPr lang="en-US" b="1" dirty="0" smtClean="0"/>
              <a:t>Don’t let yourself get consumed with  YOUR issues</a:t>
            </a:r>
          </a:p>
          <a:p>
            <a:pPr lvl="1"/>
            <a:r>
              <a:rPr lang="en-US" b="1" dirty="0" smtClean="0"/>
              <a:t>Isaiah 58:9-12</a:t>
            </a:r>
          </a:p>
          <a:p>
            <a:pPr lvl="1">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should we respond to God’s breaking?</a:t>
            </a:r>
            <a:endParaRPr lang="en-US" b="1" dirty="0"/>
          </a:p>
        </p:txBody>
      </p:sp>
      <p:sp>
        <p:nvSpPr>
          <p:cNvPr id="3" name="Content Placeholder 2"/>
          <p:cNvSpPr>
            <a:spLocks noGrp="1"/>
          </p:cNvSpPr>
          <p:nvPr>
            <p:ph idx="1"/>
          </p:nvPr>
        </p:nvSpPr>
        <p:spPr/>
        <p:txBody>
          <a:bodyPr/>
          <a:lstStyle/>
          <a:p>
            <a:r>
              <a:rPr lang="en-US" b="1" dirty="0" smtClean="0"/>
              <a:t>When He reveals sin to you, repent quickly and ask for His grace to change!</a:t>
            </a:r>
          </a:p>
          <a:p>
            <a:r>
              <a:rPr lang="en-US" b="1" dirty="0" smtClean="0"/>
              <a:t>Don’t let yourself get consumed with  YOUR issues</a:t>
            </a:r>
          </a:p>
          <a:p>
            <a:pPr lvl="1"/>
            <a:r>
              <a:rPr lang="en-US" b="1" dirty="0" smtClean="0"/>
              <a:t>Isaiah 58:9-12</a:t>
            </a:r>
          </a:p>
          <a:p>
            <a:r>
              <a:rPr lang="en-US" b="1" dirty="0" smtClean="0"/>
              <a:t>Don’t complain!  Thank God instead – HE is answering YOUR prayers </a:t>
            </a:r>
            <a:r>
              <a:rPr lang="en-US" b="1" dirty="0" smtClean="0">
                <a:sym typeface="Wingdings" pitchFamily="2" charset="2"/>
              </a:rPr>
              <a:t></a:t>
            </a:r>
            <a:endParaRPr lang="en-US" b="1" dirty="0" smtClean="0"/>
          </a:p>
          <a:p>
            <a:pPr lvl="1">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should we respond to God’s breaking?</a:t>
            </a:r>
            <a:endParaRPr lang="en-US" dirty="0"/>
          </a:p>
        </p:txBody>
      </p:sp>
      <p:sp>
        <p:nvSpPr>
          <p:cNvPr id="3" name="Content Placeholder 2"/>
          <p:cNvSpPr>
            <a:spLocks noGrp="1"/>
          </p:cNvSpPr>
          <p:nvPr>
            <p:ph idx="1"/>
          </p:nvPr>
        </p:nvSpPr>
        <p:spPr/>
        <p:txBody>
          <a:bodyPr/>
          <a:lstStyle/>
          <a:p>
            <a:r>
              <a:rPr lang="en-US" b="1" baseline="30000" dirty="0" smtClean="0"/>
              <a:t>12</a:t>
            </a:r>
            <a:r>
              <a:rPr lang="en-US" b="1" dirty="0" smtClean="0"/>
              <a:t> Beloved, do not be surprised at the fiery ordeal among you, which comes upon you for your testing, as though some strange thing were happening to you; </a:t>
            </a:r>
            <a:r>
              <a:rPr lang="en-US" b="1" baseline="30000" dirty="0" smtClean="0"/>
              <a:t>13</a:t>
            </a:r>
            <a:r>
              <a:rPr lang="en-US" b="1" dirty="0" smtClean="0"/>
              <a:t> but to the degree that you share the sufferings of Christ, </a:t>
            </a:r>
            <a:r>
              <a:rPr lang="en-US" b="1" dirty="0" smtClean="0">
                <a:solidFill>
                  <a:srgbClr val="FF0000"/>
                </a:solidFill>
              </a:rPr>
              <a:t>keep on rejoicing</a:t>
            </a:r>
            <a:r>
              <a:rPr lang="en-US" b="1" dirty="0" smtClean="0"/>
              <a:t>, so that also at the revelation of His glory you may rejoice with exultation. (1 Peter 4:12-13)</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will YOU respond?</a:t>
            </a:r>
            <a:endParaRPr lang="en-US" b="1"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b="1" baseline="30000" dirty="0" smtClean="0"/>
              <a:t>1</a:t>
            </a:r>
            <a:r>
              <a:rPr lang="en-US" b="1" dirty="0" smtClean="0"/>
              <a:t> The word which came to Jeremiah from the LORD saying, </a:t>
            </a:r>
            <a:r>
              <a:rPr lang="en-US" b="1" baseline="30000" dirty="0" smtClean="0"/>
              <a:t>2</a:t>
            </a:r>
            <a:r>
              <a:rPr lang="en-US" b="1" dirty="0" smtClean="0"/>
              <a:t> “Arise and go down to the potter’s house, and there I will announce My words to you.” </a:t>
            </a:r>
            <a:r>
              <a:rPr lang="en-US" b="1" baseline="30000" dirty="0" smtClean="0"/>
              <a:t>3</a:t>
            </a:r>
            <a:r>
              <a:rPr lang="en-US" b="1" dirty="0" smtClean="0"/>
              <a:t> Then I went down to the potter’s house, and there he was, making something on the wheel. </a:t>
            </a:r>
            <a:r>
              <a:rPr lang="en-US" b="1" baseline="30000" dirty="0" smtClean="0"/>
              <a:t>4</a:t>
            </a:r>
            <a:r>
              <a:rPr lang="en-US" b="1" dirty="0" smtClean="0"/>
              <a:t> But the vessel that he was making of clay was spoiled in the hand of the potter; so </a:t>
            </a:r>
            <a:r>
              <a:rPr lang="en-US" b="1" dirty="0" smtClean="0">
                <a:solidFill>
                  <a:srgbClr val="FF0000"/>
                </a:solidFill>
              </a:rPr>
              <a:t>he remade it into another vessel, as it pleased the potter to make</a:t>
            </a:r>
            <a:r>
              <a:rPr lang="en-US" b="1" dirty="0" smtClean="0"/>
              <a:t>.  </a:t>
            </a:r>
            <a:r>
              <a:rPr lang="en-US" b="1" baseline="30000" dirty="0" smtClean="0"/>
              <a:t>5</a:t>
            </a:r>
            <a:r>
              <a:rPr lang="en-US" b="1" dirty="0" smtClean="0"/>
              <a:t> Then the word of the LORD came to me saying, </a:t>
            </a:r>
            <a:r>
              <a:rPr lang="en-US" b="1" baseline="30000" dirty="0" smtClean="0"/>
              <a:t>6</a:t>
            </a:r>
            <a:r>
              <a:rPr lang="en-US" b="1" dirty="0" smtClean="0"/>
              <a:t> “Can I not, O house of Israel, deal with you as this potter </a:t>
            </a:r>
            <a:r>
              <a:rPr lang="en-US" b="1" i="1" dirty="0" smtClean="0"/>
              <a:t>does</a:t>
            </a:r>
            <a:r>
              <a:rPr lang="en-US" b="1" dirty="0" smtClean="0"/>
              <a:t>?” declares the LORD. “Behold, like the clay in the potter’s hand, so are you in My hand, O house of Israel. (Jeremiah 18:1-6)</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God wants us to grow up!</a:t>
            </a:r>
            <a:endParaRPr lang="en-US" b="1" dirty="0"/>
          </a:p>
        </p:txBody>
      </p:sp>
      <p:sp>
        <p:nvSpPr>
          <p:cNvPr id="3" name="Content Placeholder 2"/>
          <p:cNvSpPr>
            <a:spLocks noGrp="1"/>
          </p:cNvSpPr>
          <p:nvPr>
            <p:ph idx="1"/>
          </p:nvPr>
        </p:nvSpPr>
        <p:spPr/>
        <p:txBody>
          <a:bodyPr/>
          <a:lstStyle/>
          <a:p>
            <a:endParaRPr lang="en-US" b="1" dirty="0" smtClean="0"/>
          </a:p>
          <a:p>
            <a:r>
              <a:rPr lang="en-US" b="1" dirty="0" smtClean="0"/>
              <a:t>When I was a child, I talked like a child, I thought like a child, I reasoned like a child. When I became a man, I put childish ways behind me. (1 Corinthians 13:11)</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God wants us to grow up!</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sz="4500" b="1" baseline="30000" dirty="0" smtClean="0"/>
              <a:t>11</a:t>
            </a:r>
            <a:r>
              <a:rPr lang="en-US" sz="4500" b="1" dirty="0" smtClean="0"/>
              <a:t> It was he who gave some to be apostles, some to be prophets, some to be evangelists, and some to be pastors and teachers, </a:t>
            </a:r>
            <a:r>
              <a:rPr lang="en-US" sz="4500" b="1" baseline="30000" dirty="0" smtClean="0"/>
              <a:t>12</a:t>
            </a:r>
            <a:r>
              <a:rPr lang="en-US" sz="4500" b="1" dirty="0" smtClean="0"/>
              <a:t> to prepare God’s people for works of service, so that the body of Christ may be built up </a:t>
            </a:r>
            <a:r>
              <a:rPr lang="en-US" sz="4500" b="1" baseline="30000" dirty="0" smtClean="0"/>
              <a:t>13</a:t>
            </a:r>
            <a:r>
              <a:rPr lang="en-US" sz="4500" b="1" dirty="0" smtClean="0"/>
              <a:t> until we all reach unity in the faith and in the knowledge of the Son of God and become </a:t>
            </a:r>
            <a:r>
              <a:rPr lang="en-US" sz="4500" b="1" dirty="0" smtClean="0">
                <a:solidFill>
                  <a:srgbClr val="FF0000"/>
                </a:solidFill>
              </a:rPr>
              <a:t>mature</a:t>
            </a:r>
            <a:r>
              <a:rPr lang="en-US" sz="4500" b="1" dirty="0" smtClean="0"/>
              <a:t>, attaining to the whole measure of the fullness of Christ.  </a:t>
            </a:r>
            <a:r>
              <a:rPr lang="en-US" sz="4500" b="1" baseline="30000" dirty="0" smtClean="0"/>
              <a:t>14</a:t>
            </a:r>
            <a:r>
              <a:rPr lang="en-US" sz="4500" b="1" dirty="0" smtClean="0"/>
              <a:t> Then we will </a:t>
            </a:r>
            <a:r>
              <a:rPr lang="en-US" sz="4500" b="1" dirty="0" smtClean="0">
                <a:solidFill>
                  <a:srgbClr val="FF0000"/>
                </a:solidFill>
              </a:rPr>
              <a:t>no longer be infants</a:t>
            </a:r>
            <a:r>
              <a:rPr lang="en-US" sz="4500" b="1" dirty="0" smtClean="0"/>
              <a:t>, tossed back and forth by the waves, and blown here and there by every wind of teaching and by the cunning and craftiness of men in their deceitful scheming. </a:t>
            </a:r>
            <a:r>
              <a:rPr lang="en-US" sz="4500" b="1" baseline="30000" dirty="0" smtClean="0"/>
              <a:t>15</a:t>
            </a:r>
            <a:r>
              <a:rPr lang="en-US" sz="4500" b="1" dirty="0" smtClean="0"/>
              <a:t> Instead, speaking the truth in love, we will in all things </a:t>
            </a:r>
            <a:r>
              <a:rPr lang="en-US" sz="4500" b="1" dirty="0" smtClean="0">
                <a:solidFill>
                  <a:srgbClr val="FF0000"/>
                </a:solidFill>
              </a:rPr>
              <a:t>grow up into him who is the Head, that is, Christ. </a:t>
            </a:r>
            <a:r>
              <a:rPr lang="en-US" sz="4500" b="1" dirty="0" smtClean="0"/>
              <a:t>(Ephesians 4:11-15)</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3" descr="baby john.jpg"/>
          <p:cNvPicPr>
            <a:picLocks noChangeAspect="1"/>
          </p:cNvPicPr>
          <p:nvPr/>
        </p:nvPicPr>
        <p:blipFill>
          <a:blip r:embed="rId2" cstate="print"/>
          <a:stretch>
            <a:fillRect/>
          </a:stretch>
        </p:blipFill>
        <p:spPr>
          <a:xfrm rot="21355120">
            <a:off x="100730" y="365837"/>
            <a:ext cx="3962400" cy="2971800"/>
          </a:xfrm>
          <a:prstGeom prst="rect">
            <a:avLst/>
          </a:prstGeom>
        </p:spPr>
      </p:pic>
      <p:pic>
        <p:nvPicPr>
          <p:cNvPr id="5" name="Picture 4" descr="1 year old john.jpg"/>
          <p:cNvPicPr>
            <a:picLocks noChangeAspect="1"/>
          </p:cNvPicPr>
          <p:nvPr/>
        </p:nvPicPr>
        <p:blipFill>
          <a:blip r:embed="rId3" cstate="print"/>
          <a:srcRect b="19149"/>
          <a:stretch>
            <a:fillRect/>
          </a:stretch>
        </p:blipFill>
        <p:spPr>
          <a:xfrm rot="383883">
            <a:off x="4032665" y="409445"/>
            <a:ext cx="4775200" cy="2895600"/>
          </a:xfrm>
          <a:prstGeom prst="rect">
            <a:avLst/>
          </a:prstGeom>
        </p:spPr>
      </p:pic>
      <p:pic>
        <p:nvPicPr>
          <p:cNvPr id="6" name="Picture 5" descr="josh and john.jpg"/>
          <p:cNvPicPr>
            <a:picLocks noChangeAspect="1"/>
          </p:cNvPicPr>
          <p:nvPr/>
        </p:nvPicPr>
        <p:blipFill>
          <a:blip r:embed="rId4" cstate="print"/>
          <a:srcRect l="16438" t="5747" b="20690"/>
          <a:stretch>
            <a:fillRect/>
          </a:stretch>
        </p:blipFill>
        <p:spPr>
          <a:xfrm>
            <a:off x="1981200" y="3352800"/>
            <a:ext cx="5257800" cy="34715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does God mature us?</a:t>
            </a:r>
            <a:endParaRPr lang="en-US" b="1" dirty="0"/>
          </a:p>
        </p:txBody>
      </p:sp>
      <p:sp>
        <p:nvSpPr>
          <p:cNvPr id="3" name="Content Placeholder 2"/>
          <p:cNvSpPr>
            <a:spLocks noGrp="1"/>
          </p:cNvSpPr>
          <p:nvPr>
            <p:ph idx="1"/>
          </p:nvPr>
        </p:nvSpPr>
        <p:spPr/>
        <p:txBody>
          <a:bodyPr/>
          <a:lstStyle/>
          <a:p>
            <a:r>
              <a:rPr lang="en-US" b="1" dirty="0" smtClean="0"/>
              <a:t> </a:t>
            </a:r>
            <a:r>
              <a:rPr lang="en-US" b="1" baseline="30000" dirty="0" smtClean="0"/>
              <a:t>2</a:t>
            </a:r>
            <a:r>
              <a:rPr lang="en-US" b="1" dirty="0" smtClean="0"/>
              <a:t> Consider it pure joy, my brothers, whenever you face </a:t>
            </a:r>
            <a:r>
              <a:rPr lang="en-US" b="1" dirty="0" smtClean="0">
                <a:solidFill>
                  <a:srgbClr val="FF0000"/>
                </a:solidFill>
              </a:rPr>
              <a:t>trials</a:t>
            </a:r>
            <a:r>
              <a:rPr lang="en-US" b="1" dirty="0" smtClean="0"/>
              <a:t> of many kinds, </a:t>
            </a:r>
            <a:r>
              <a:rPr lang="en-US" b="1" baseline="30000" dirty="0" smtClean="0"/>
              <a:t>3</a:t>
            </a:r>
            <a:r>
              <a:rPr lang="en-US" b="1" dirty="0" smtClean="0"/>
              <a:t> because you know that the testing of your faith develops perseverance. </a:t>
            </a:r>
            <a:r>
              <a:rPr lang="en-US" b="1" baseline="30000" dirty="0" smtClean="0"/>
              <a:t>4</a:t>
            </a:r>
            <a:r>
              <a:rPr lang="en-US" b="1" dirty="0" smtClean="0"/>
              <a:t> Perseverance must finish its work so that you may be </a:t>
            </a:r>
            <a:r>
              <a:rPr lang="en-US" b="1" dirty="0" smtClean="0">
                <a:solidFill>
                  <a:srgbClr val="FF0000"/>
                </a:solidFill>
              </a:rPr>
              <a:t>mature and complete</a:t>
            </a:r>
            <a:r>
              <a:rPr lang="en-US" b="1" dirty="0" smtClean="0"/>
              <a:t>, not lacking anything. (James 1:2-4)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does God mature us?</a:t>
            </a:r>
            <a:endParaRPr lang="en-US" dirty="0"/>
          </a:p>
        </p:txBody>
      </p:sp>
      <p:sp>
        <p:nvSpPr>
          <p:cNvPr id="3" name="Content Placeholder 2"/>
          <p:cNvSpPr>
            <a:spLocks noGrp="1"/>
          </p:cNvSpPr>
          <p:nvPr>
            <p:ph idx="1"/>
          </p:nvPr>
        </p:nvSpPr>
        <p:spPr/>
        <p:txBody>
          <a:bodyPr/>
          <a:lstStyle/>
          <a:p>
            <a:r>
              <a:rPr lang="en-US" b="1" baseline="30000" dirty="0" smtClean="0"/>
              <a:t>3</a:t>
            </a:r>
            <a:r>
              <a:rPr lang="en-US" b="1" dirty="0" smtClean="0"/>
              <a:t> Not only so, but </a:t>
            </a:r>
            <a:r>
              <a:rPr lang="en-US" b="1" dirty="0" smtClean="0"/>
              <a:t>we </a:t>
            </a:r>
            <a:r>
              <a:rPr lang="en-US" b="1" dirty="0" smtClean="0"/>
              <a:t>also rejoice in our </a:t>
            </a:r>
            <a:r>
              <a:rPr lang="en-US" b="1" dirty="0" smtClean="0">
                <a:solidFill>
                  <a:srgbClr val="FF0000"/>
                </a:solidFill>
              </a:rPr>
              <a:t>sufferings</a:t>
            </a:r>
            <a:r>
              <a:rPr lang="en-US" b="1" dirty="0" smtClean="0"/>
              <a:t>, because we know that suffering produces perseverance; </a:t>
            </a:r>
            <a:r>
              <a:rPr lang="en-US" b="1" baseline="30000" dirty="0" smtClean="0"/>
              <a:t>4</a:t>
            </a:r>
            <a:r>
              <a:rPr lang="en-US" b="1" dirty="0" smtClean="0"/>
              <a:t> perseverance, </a:t>
            </a:r>
            <a:r>
              <a:rPr lang="en-US" b="1" dirty="0" smtClean="0">
                <a:solidFill>
                  <a:srgbClr val="FF0000"/>
                </a:solidFill>
              </a:rPr>
              <a:t>character;</a:t>
            </a:r>
            <a:r>
              <a:rPr lang="en-US" b="1" dirty="0" smtClean="0"/>
              <a:t> and character, hope. </a:t>
            </a:r>
            <a:r>
              <a:rPr lang="en-US" b="1" baseline="30000" dirty="0" smtClean="0"/>
              <a:t>5</a:t>
            </a:r>
            <a:r>
              <a:rPr lang="en-US" b="1" dirty="0" smtClean="0"/>
              <a:t> And hope does not disappoint us, because God has poured out his love into our hearts by the Holy Spirit, whom he has given us. (Romans 5:3-5)</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does God mature us?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b="1" baseline="30000" dirty="0" smtClean="0"/>
              <a:t>7</a:t>
            </a:r>
            <a:r>
              <a:rPr lang="en-US" b="1" dirty="0" smtClean="0"/>
              <a:t> </a:t>
            </a:r>
            <a:r>
              <a:rPr lang="en-US" b="1" dirty="0" smtClean="0">
                <a:solidFill>
                  <a:srgbClr val="FF0000"/>
                </a:solidFill>
              </a:rPr>
              <a:t>Endure hardship as discipline</a:t>
            </a:r>
            <a:r>
              <a:rPr lang="en-US" b="1" dirty="0" smtClean="0"/>
              <a:t>; God is treating you as sons. For what son is not disciplined by his father? </a:t>
            </a:r>
            <a:r>
              <a:rPr lang="en-US" b="1" baseline="30000" dirty="0" smtClean="0"/>
              <a:t>8</a:t>
            </a:r>
            <a:r>
              <a:rPr lang="en-US" b="1" dirty="0" smtClean="0"/>
              <a:t> If you are not disciplined (and everyone undergoes discipline), then you are illegitimate children and not true sons. </a:t>
            </a:r>
            <a:r>
              <a:rPr lang="en-US" b="1" baseline="30000" dirty="0" smtClean="0"/>
              <a:t>9</a:t>
            </a:r>
            <a:r>
              <a:rPr lang="en-US" b="1" dirty="0" smtClean="0"/>
              <a:t> Moreover, we have all had human fathers who disciplined us and we respected them for it. How much more should we submit to the Father of our spirits and live! </a:t>
            </a:r>
            <a:r>
              <a:rPr lang="en-US" b="1" baseline="30000" dirty="0" smtClean="0"/>
              <a:t>10</a:t>
            </a:r>
            <a:r>
              <a:rPr lang="en-US" b="1" dirty="0" smtClean="0"/>
              <a:t> Our fathers disciplined us for a little while as they thought best; but </a:t>
            </a:r>
            <a:r>
              <a:rPr lang="en-US" b="1" dirty="0" smtClean="0">
                <a:solidFill>
                  <a:srgbClr val="FF0000"/>
                </a:solidFill>
              </a:rPr>
              <a:t>God disciplines us for our good, that we may share in his holiness</a:t>
            </a:r>
            <a:r>
              <a:rPr lang="en-US" b="1" dirty="0" smtClean="0"/>
              <a:t>. </a:t>
            </a:r>
            <a:r>
              <a:rPr lang="en-US" b="1" baseline="30000" dirty="0" smtClean="0"/>
              <a:t>11</a:t>
            </a:r>
            <a:r>
              <a:rPr lang="en-US" b="1" dirty="0" smtClean="0"/>
              <a:t> No discipline seems pleasant at the time, but </a:t>
            </a:r>
            <a:r>
              <a:rPr lang="en-US" b="1" dirty="0" smtClean="0">
                <a:solidFill>
                  <a:srgbClr val="FF0000"/>
                </a:solidFill>
              </a:rPr>
              <a:t>painful</a:t>
            </a:r>
            <a:r>
              <a:rPr lang="en-US" b="1" dirty="0" smtClean="0"/>
              <a:t>. Later on, however, it produces a harvest of righteousness and peace for those who have been trained by it.  (Hebrews 12:7-11)</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does God have to break us?</a:t>
            </a:r>
            <a:endParaRPr lang="en-US" b="1" dirty="0"/>
          </a:p>
        </p:txBody>
      </p:sp>
      <p:sp>
        <p:nvSpPr>
          <p:cNvPr id="3" name="Content Placeholder 2"/>
          <p:cNvSpPr>
            <a:spLocks noGrp="1"/>
          </p:cNvSpPr>
          <p:nvPr>
            <p:ph idx="1"/>
          </p:nvPr>
        </p:nvSpPr>
        <p:spPr>
          <a:xfrm>
            <a:off x="2667000" y="3352800"/>
            <a:ext cx="4114800" cy="1524000"/>
          </a:xfrm>
        </p:spPr>
        <p:txBody>
          <a:bodyPr>
            <a:normAutofit/>
          </a:bodyPr>
          <a:lstStyle/>
          <a:p>
            <a:pPr algn="ctr">
              <a:buNone/>
            </a:pPr>
            <a:r>
              <a:rPr lang="en-US" sz="4000" b="1" dirty="0" smtClean="0"/>
              <a:t>2 Corinthians 4:7</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1167</Words>
  <Application>Microsoft Office PowerPoint</Application>
  <PresentationFormat>On-screen Show (4:3)</PresentationFormat>
  <Paragraphs>50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We have this treasure in earthen vessels…</vt:lpstr>
      <vt:lpstr>Slide 2</vt:lpstr>
      <vt:lpstr>God wants us to grow up!</vt:lpstr>
      <vt:lpstr>God wants us to grow up!</vt:lpstr>
      <vt:lpstr>Slide 5</vt:lpstr>
      <vt:lpstr>How does God mature us?</vt:lpstr>
      <vt:lpstr>How does God mature us?</vt:lpstr>
      <vt:lpstr>How does God mature us?</vt:lpstr>
      <vt:lpstr>Why does God have to break us?</vt:lpstr>
      <vt:lpstr>2 Corinthians 4:7</vt:lpstr>
      <vt:lpstr>Why does God have to break us?</vt:lpstr>
      <vt:lpstr>Why does God have to break us?</vt:lpstr>
      <vt:lpstr>Why does God have to break us?</vt:lpstr>
      <vt:lpstr>Why does God have to break us?</vt:lpstr>
      <vt:lpstr>What does brokenness look like?</vt:lpstr>
      <vt:lpstr>How long???</vt:lpstr>
      <vt:lpstr>How long???</vt:lpstr>
      <vt:lpstr>How should we respond to God’s breaking?</vt:lpstr>
      <vt:lpstr>How should we respond to God’s breaking?</vt:lpstr>
      <vt:lpstr>How should we respond to God’s breaking?</vt:lpstr>
      <vt:lpstr>How should we respond to God’s breaking?</vt:lpstr>
      <vt:lpstr>How should we respond to God’s breaking?</vt:lpstr>
      <vt:lpstr>How will YOU respond?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have this treasure in earthen vessels…</dc:title>
  <dc:creator>Nicole</dc:creator>
  <cp:lastModifiedBy>Nicole</cp:lastModifiedBy>
  <cp:revision>27</cp:revision>
  <dcterms:created xsi:type="dcterms:W3CDTF">2006-08-16T00:00:00Z</dcterms:created>
  <dcterms:modified xsi:type="dcterms:W3CDTF">2011-10-14T20:35:07Z</dcterms:modified>
</cp:coreProperties>
</file>