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376" r:id="rId2"/>
    <p:sldId id="404" r:id="rId3"/>
    <p:sldId id="410" r:id="rId4"/>
    <p:sldId id="392" r:id="rId5"/>
    <p:sldId id="409" r:id="rId6"/>
    <p:sldId id="411" r:id="rId7"/>
    <p:sldId id="412" r:id="rId8"/>
    <p:sldId id="413" r:id="rId9"/>
    <p:sldId id="414" r:id="rId10"/>
    <p:sldId id="415" r:id="rId11"/>
    <p:sldId id="416" r:id="rId12"/>
    <p:sldId id="417" r:id="rId13"/>
    <p:sldId id="418" r:id="rId14"/>
    <p:sldId id="419" r:id="rId15"/>
    <p:sldId id="420" r:id="rId16"/>
    <p:sldId id="421" r:id="rId17"/>
    <p:sldId id="438" r:id="rId18"/>
    <p:sldId id="423" r:id="rId19"/>
    <p:sldId id="439" r:id="rId20"/>
    <p:sldId id="424" r:id="rId21"/>
    <p:sldId id="436" r:id="rId22"/>
    <p:sldId id="437" r:id="rId23"/>
    <p:sldId id="425" r:id="rId24"/>
    <p:sldId id="428" r:id="rId25"/>
    <p:sldId id="426" r:id="rId26"/>
    <p:sldId id="433" r:id="rId27"/>
    <p:sldId id="432" r:id="rId28"/>
    <p:sldId id="434" r:id="rId29"/>
    <p:sldId id="435" r:id="rId30"/>
    <p:sldId id="429" r:id="rId31"/>
    <p:sldId id="427" r:id="rId32"/>
    <p:sldId id="431"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3399"/>
    <a:srgbClr val="0D47FF"/>
    <a:srgbClr val="0033CC"/>
    <a:srgbClr val="66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3" autoAdjust="0"/>
    <p:restoredTop sz="94660"/>
  </p:normalViewPr>
  <p:slideViewPr>
    <p:cSldViewPr>
      <p:cViewPr>
        <p:scale>
          <a:sx n="60" d="100"/>
          <a:sy n="60" d="100"/>
        </p:scale>
        <p:origin x="-1050" y="-258"/>
      </p:cViewPr>
      <p:guideLst>
        <p:guide orient="horz" pos="2160"/>
        <p:guide pos="2880"/>
      </p:guideLst>
    </p:cSldViewPr>
  </p:slideViewPr>
  <p:notesTextViewPr>
    <p:cViewPr>
      <p:scale>
        <a:sx n="100" d="100"/>
        <a:sy n="100" d="100"/>
      </p:scale>
      <p:origin x="0" y="0"/>
    </p:cViewPr>
  </p:notesTextViewPr>
  <p:sorterViewPr>
    <p:cViewPr>
      <p:scale>
        <a:sx n="60" d="100"/>
        <a:sy n="6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CDB7FF-2D33-4ACA-96BA-51096AEF3C87}" type="datetimeFigureOut">
              <a:rPr lang="en-US" smtClean="0"/>
              <a:t>2/22/2012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A3F42D-0FE6-4633-BFA9-A1BED328DB00}"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A3F42D-0FE6-4633-BFA9-A1BED328DB00}" type="slidenum">
              <a:rPr lang="en-US" smtClean="0"/>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A3F42D-0FE6-4633-BFA9-A1BED328DB00}" type="slidenum">
              <a:rPr lang="en-US" smtClean="0"/>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A3F42D-0FE6-4633-BFA9-A1BED328DB00}" type="slidenum">
              <a:rPr lang="en-US" smtClean="0"/>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A3F42D-0FE6-4633-BFA9-A1BED328DB00}" type="slidenum">
              <a:rPr lang="en-US" smtClean="0"/>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A3F42D-0FE6-4633-BFA9-A1BED328DB00}" type="slidenum">
              <a:rPr lang="en-US" smtClean="0"/>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A3F42D-0FE6-4633-BFA9-A1BED328DB00}" type="slidenum">
              <a:rPr lang="en-US" smtClean="0"/>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A3F42D-0FE6-4633-BFA9-A1BED328DB00}" type="slidenum">
              <a:rPr lang="en-US" smtClean="0"/>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A3F42D-0FE6-4633-BFA9-A1BED328DB00}" type="slidenum">
              <a:rPr lang="en-US" smtClean="0"/>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A3F42D-0FE6-4633-BFA9-A1BED328DB00}" type="slidenum">
              <a:rPr lang="en-US" smtClean="0"/>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A3F42D-0FE6-4633-BFA9-A1BED328DB00}" type="slidenum">
              <a:rPr lang="en-US" smtClean="0"/>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A3F42D-0FE6-4633-BFA9-A1BED328DB00}" type="slidenum">
              <a:rPr lang="en-US" smtClean="0"/>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A3F42D-0FE6-4633-BFA9-A1BED328DB00}" type="slidenum">
              <a:rPr lang="en-US" smtClean="0"/>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A3F42D-0FE6-4633-BFA9-A1BED328DB00}" type="slidenum">
              <a:rPr lang="en-US" smtClean="0"/>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A3F42D-0FE6-4633-BFA9-A1BED328DB00}" type="slidenum">
              <a:rPr lang="en-US" smtClean="0"/>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A3F42D-0FE6-4633-BFA9-A1BED328DB00}" type="slidenum">
              <a:rPr lang="en-US" smtClean="0"/>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A3F42D-0FE6-4633-BFA9-A1BED328DB00}" type="slidenum">
              <a:rPr lang="en-US" smtClean="0"/>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A3F42D-0FE6-4633-BFA9-A1BED328DB00}" type="slidenum">
              <a:rPr lang="en-US" smtClean="0"/>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A3F42D-0FE6-4633-BFA9-A1BED328DB00}" type="slidenum">
              <a:rPr lang="en-US" smtClean="0"/>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A3F42D-0FE6-4633-BFA9-A1BED328DB00}" type="slidenum">
              <a:rPr lang="en-US" smtClean="0"/>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A3F42D-0FE6-4633-BFA9-A1BED328DB00}" type="slidenum">
              <a:rPr lang="en-US" smtClean="0"/>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A3F42D-0FE6-4633-BFA9-A1BED328DB00}" type="slidenum">
              <a:rPr lang="en-US" smtClean="0"/>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A3F42D-0FE6-4633-BFA9-A1BED328DB00}" type="slidenum">
              <a:rPr lang="en-US" smtClean="0"/>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A3F42D-0FE6-4633-BFA9-A1BED328DB00}" type="slidenum">
              <a:rPr lang="en-US" smtClean="0"/>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A3F42D-0FE6-4633-BFA9-A1BED328DB00}" type="slidenum">
              <a:rPr lang="en-US" smtClean="0"/>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A3F42D-0FE6-4633-BFA9-A1BED328DB00}" type="slidenum">
              <a:rPr lang="en-US" smtClean="0"/>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A3F42D-0FE6-4633-BFA9-A1BED328DB00}" type="slidenum">
              <a:rPr lang="en-US" smtClean="0"/>
              <a:t>32</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A3F42D-0FE6-4633-BFA9-A1BED328DB00}" type="slidenum">
              <a:rPr lang="en-US" smtClean="0"/>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A3F42D-0FE6-4633-BFA9-A1BED328DB00}" type="slidenum">
              <a:rPr lang="en-US" smtClean="0"/>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A3F42D-0FE6-4633-BFA9-A1BED328DB00}" type="slidenum">
              <a:rPr lang="en-US" smtClean="0"/>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A3F42D-0FE6-4633-BFA9-A1BED328DB00}" type="slidenum">
              <a:rPr lang="en-US" smtClean="0"/>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A3F42D-0FE6-4633-BFA9-A1BED328DB00}" type="slidenum">
              <a:rPr lang="en-US" smtClean="0"/>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A3F42D-0FE6-4633-BFA9-A1BED328DB00}" type="slidenum">
              <a:rPr lang="en-US" smtClean="0"/>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379FFF6-8D24-4D41-8ADB-DE223ECC34AD}" type="datetimeFigureOut">
              <a:rPr lang="en-US" smtClean="0"/>
              <a:pPr/>
              <a:t>2/22/2012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2A1CFF-DE83-446F-92BD-9F7CBA67279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79FFF6-8D24-4D41-8ADB-DE223ECC34AD}" type="datetimeFigureOut">
              <a:rPr lang="en-US" smtClean="0"/>
              <a:pPr/>
              <a:t>2/22/2012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2A1CFF-DE83-446F-92BD-9F7CBA67279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79FFF6-8D24-4D41-8ADB-DE223ECC34AD}" type="datetimeFigureOut">
              <a:rPr lang="en-US" smtClean="0"/>
              <a:pPr/>
              <a:t>2/22/2012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2A1CFF-DE83-446F-92BD-9F7CBA67279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effectLst/>
                <a:latin typeface="+mj-lt"/>
              </a:defRPr>
            </a:lvl1pPr>
            <a:lvl2pPr>
              <a:defRPr>
                <a:effectLst/>
                <a:latin typeface="+mj-lt"/>
              </a:defRPr>
            </a:lvl2pPr>
            <a:lvl3pPr>
              <a:defRPr>
                <a:effectLst/>
                <a:latin typeface="+mj-lt"/>
              </a:defRPr>
            </a:lvl3pPr>
            <a:lvl4pPr>
              <a:defRPr>
                <a:effectLst/>
                <a:latin typeface="+mj-lt"/>
              </a:defRPr>
            </a:lvl4pPr>
            <a:lvl5pPr>
              <a:defRPr>
                <a:effectLst/>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0379FFF6-8D24-4D41-8ADB-DE223ECC34AD}" type="datetimeFigureOut">
              <a:rPr lang="en-US" smtClean="0"/>
              <a:pPr/>
              <a:t>2/22/2012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2A1CFF-DE83-446F-92BD-9F7CBA67279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79FFF6-8D24-4D41-8ADB-DE223ECC34AD}" type="datetimeFigureOut">
              <a:rPr lang="en-US" smtClean="0"/>
              <a:pPr/>
              <a:t>2/22/2012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2A1CFF-DE83-446F-92BD-9F7CBA67279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379FFF6-8D24-4D41-8ADB-DE223ECC34AD}" type="datetimeFigureOut">
              <a:rPr lang="en-US" smtClean="0"/>
              <a:pPr/>
              <a:t>2/22/2012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2A1CFF-DE83-446F-92BD-9F7CBA67279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379FFF6-8D24-4D41-8ADB-DE223ECC34AD}" type="datetimeFigureOut">
              <a:rPr lang="en-US" smtClean="0"/>
              <a:pPr/>
              <a:t>2/22/2012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2A1CFF-DE83-446F-92BD-9F7CBA67279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379FFF6-8D24-4D41-8ADB-DE223ECC34AD}" type="datetimeFigureOut">
              <a:rPr lang="en-US" smtClean="0"/>
              <a:pPr/>
              <a:t>2/22/2012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2A1CFF-DE83-446F-92BD-9F7CBA67279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79FFF6-8D24-4D41-8ADB-DE223ECC34AD}" type="datetimeFigureOut">
              <a:rPr lang="en-US" smtClean="0"/>
              <a:pPr/>
              <a:t>2/22/2012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2A1CFF-DE83-446F-92BD-9F7CBA67279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79FFF6-8D24-4D41-8ADB-DE223ECC34AD}" type="datetimeFigureOut">
              <a:rPr lang="en-US" smtClean="0"/>
              <a:pPr/>
              <a:t>2/22/2012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2A1CFF-DE83-446F-92BD-9F7CBA67279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79FFF6-8D24-4D41-8ADB-DE223ECC34AD}" type="datetimeFigureOut">
              <a:rPr lang="en-US" smtClean="0"/>
              <a:pPr/>
              <a:t>2/22/2012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2A1CFF-DE83-446F-92BD-9F7CBA67279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79FFF6-8D24-4D41-8ADB-DE223ECC34AD}" type="datetimeFigureOut">
              <a:rPr lang="en-US" smtClean="0"/>
              <a:pPr/>
              <a:t>2/22/2012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2A1CFF-DE83-446F-92BD-9F7CBA672797}" type="slidenum">
              <a:rPr lang="en-US" smtClean="0"/>
              <a:pPr/>
              <a:t>‹#›</a:t>
            </a:fld>
            <a:endParaRPr lang="en-US"/>
          </a:p>
        </p:txBody>
      </p:sp>
      <p:pic>
        <p:nvPicPr>
          <p:cNvPr id="8" name="Picture 2" descr="http://3.bp.blogspot.com/_4G9gnRDdpFg/TSN97lJMgII/AAAAAAAAAJs/z0keRunHnj8/s1600/when-boy-meets-girl.jpg"/>
          <p:cNvPicPr>
            <a:picLocks noChangeAspect="1" noChangeArrowheads="1"/>
          </p:cNvPicPr>
          <p:nvPr userDrawn="1"/>
        </p:nvPicPr>
        <p:blipFill>
          <a:blip r:embed="rId13" cstate="print">
            <a:extLst>
              <a:ext uri="{28A0092B-C50C-407E-A947-70E740481C1C}">
                <a14:useLocalDpi xmlns:a14="http://schemas.microsoft.com/office/drawing/2010/main" xmlns="" val="0"/>
              </a:ext>
            </a:extLst>
          </a:blip>
          <a:srcRect/>
          <a:stretch>
            <a:fillRect/>
          </a:stretch>
        </p:blipFill>
        <p:spPr bwMode="auto">
          <a:xfrm>
            <a:off x="6934200" y="4724400"/>
            <a:ext cx="2041635" cy="2041636"/>
          </a:xfrm>
          <a:prstGeom prst="rect">
            <a:avLst/>
          </a:prstGeom>
          <a:noFill/>
          <a:extLst>
            <a:ext uri="{909E8E84-426E-40DD-AFC4-6F175D3DCCD1}">
              <a14:hiddenFill xmlns:a14="http://schemas.microsoft.com/office/drawing/2010/main" xmlns="">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b="1" kern="1200">
          <a:solidFill>
            <a:schemeClr val="tx1"/>
          </a:solidFill>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None/>
        <a:defRPr sz="3200" kern="1200">
          <a:solidFill>
            <a:schemeClr val="tx1"/>
          </a:solidFill>
          <a:effectLst/>
          <a:latin typeface="+mj-lt"/>
          <a:ea typeface="+mn-ea"/>
          <a:cs typeface="+mn-cs"/>
        </a:defRPr>
      </a:lvl1pPr>
      <a:lvl2pPr marL="742950" indent="-285750" algn="l" defTabSz="914400" rtl="0" eaLnBrk="1" latinLnBrk="0" hangingPunct="1">
        <a:spcBef>
          <a:spcPct val="20000"/>
        </a:spcBef>
        <a:buFont typeface="Arial" pitchFamily="34" charset="0"/>
        <a:buNone/>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None/>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None/>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None/>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9218" name="Picture 2" descr="http://3.bp.blogspot.com/_4G9gnRDdpFg/TSN97lJMgII/AAAAAAAAAJs/z0keRunHnj8/s1600/when-boy-meets-girl.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057400" y="441434"/>
            <a:ext cx="5105400" cy="5105402"/>
          </a:xfrm>
          <a:prstGeom prst="rect">
            <a:avLst/>
          </a:prstGeom>
          <a:noFill/>
          <a:extLst>
            <a:ext uri="{909E8E84-426E-40DD-AFC4-6F175D3DCCD1}">
              <a14:hiddenFill xmlns:a14="http://schemas.microsoft.com/office/drawing/2010/main" xmlns="">
                <a:solidFill>
                  <a:srgbClr val="FFFFFF"/>
                </a:solidFill>
              </a14:hiddenFill>
            </a:ext>
          </a:extLst>
        </p:spPr>
      </p:pic>
      <p:sp>
        <p:nvSpPr>
          <p:cNvPr id="3" name="Rectangle 2"/>
          <p:cNvSpPr/>
          <p:nvPr/>
        </p:nvSpPr>
        <p:spPr>
          <a:xfrm>
            <a:off x="0" y="5706070"/>
            <a:ext cx="9144000" cy="769441"/>
          </a:xfrm>
          <a:prstGeom prst="rect">
            <a:avLst/>
          </a:prstGeom>
        </p:spPr>
        <p:txBody>
          <a:bodyPr wrap="square">
            <a:spAutoFit/>
          </a:bodyPr>
          <a:lstStyle/>
          <a:p>
            <a:pPr algn="ctr"/>
            <a:r>
              <a:rPr lang="en-US" sz="4400" b="1" dirty="0" smtClean="0"/>
              <a:t>Waiting, Dating, and Mating</a:t>
            </a:r>
            <a:endParaRPr lang="en-US" sz="4400" b="1" dirty="0"/>
          </a:p>
        </p:txBody>
      </p:sp>
      <p:sp>
        <p:nvSpPr>
          <p:cNvPr id="4" name="Rectangle 3"/>
          <p:cNvSpPr/>
          <p:nvPr/>
        </p:nvSpPr>
        <p:spPr>
          <a:xfrm>
            <a:off x="7696200" y="5288340"/>
            <a:ext cx="801261" cy="1569660"/>
          </a:xfrm>
          <a:prstGeom prst="rect">
            <a:avLst/>
          </a:prstGeom>
          <a:noFill/>
        </p:spPr>
        <p:txBody>
          <a:bodyPr wrap="square" lIns="91440" tIns="45720" rIns="91440" bIns="45720">
            <a:spAutoFit/>
          </a:bodyPr>
          <a:lstStyle/>
          <a:p>
            <a:pPr algn="ctr"/>
            <a:r>
              <a:rPr lang="en-US" sz="9600" b="1" i="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2</a:t>
            </a:r>
            <a:endParaRPr lang="en-US" sz="9600" b="1" i="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xmlns="" val="2402915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6" presetClass="emph" presetSubtype="0" fill="hold" grpId="1" nodeType="afterEffect">
                                  <p:stCondLst>
                                    <p:cond delay="0"/>
                                  </p:stCondLst>
                                  <p:childTnLst>
                                    <p:animScale>
                                      <p:cBhvr>
                                        <p:cTn id="10" dur="500" fill="hold"/>
                                        <p:tgtEl>
                                          <p:spTgt spid="4"/>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Jeremiah 17:9</a:t>
            </a:r>
            <a:endParaRPr lang="en-US" dirty="0"/>
          </a:p>
        </p:txBody>
      </p:sp>
      <p:sp>
        <p:nvSpPr>
          <p:cNvPr id="3" name="Content Placeholder 2"/>
          <p:cNvSpPr>
            <a:spLocks noGrp="1"/>
          </p:cNvSpPr>
          <p:nvPr>
            <p:ph idx="1"/>
          </p:nvPr>
        </p:nvSpPr>
        <p:spPr>
          <a:xfrm>
            <a:off x="457200" y="1600200"/>
            <a:ext cx="8229600" cy="3809999"/>
          </a:xfrm>
        </p:spPr>
        <p:txBody>
          <a:bodyPr>
            <a:normAutofit/>
          </a:bodyPr>
          <a:lstStyle/>
          <a:p>
            <a:r>
              <a:rPr lang="en-US" dirty="0" smtClean="0"/>
              <a:t> The heart is deceitful above all things </a:t>
            </a:r>
            <a:br>
              <a:rPr lang="en-US" dirty="0" smtClean="0"/>
            </a:br>
            <a:r>
              <a:rPr lang="en-US" dirty="0" smtClean="0"/>
              <a:t>   and beyond cure. </a:t>
            </a:r>
            <a:br>
              <a:rPr lang="en-US" dirty="0" smtClean="0"/>
            </a:br>
            <a:r>
              <a:rPr lang="en-US" dirty="0" smtClean="0"/>
              <a:t>   Who can understand it?</a:t>
            </a:r>
            <a:endParaRPr lang="en-US" dirty="0"/>
          </a:p>
        </p:txBody>
      </p:sp>
    </p:spTree>
    <p:extLst>
      <p:ext uri="{BB962C8B-B14F-4D97-AF65-F5344CB8AC3E}">
        <p14:creationId xmlns:p14="http://schemas.microsoft.com/office/powerpoint/2010/main" xmlns="" val="4446809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Proverbs 23:22-25</a:t>
            </a:r>
            <a:endParaRPr lang="en-US" dirty="0"/>
          </a:p>
        </p:txBody>
      </p:sp>
      <p:sp>
        <p:nvSpPr>
          <p:cNvPr id="3" name="Content Placeholder 2"/>
          <p:cNvSpPr>
            <a:spLocks noGrp="1"/>
          </p:cNvSpPr>
          <p:nvPr>
            <p:ph idx="1"/>
          </p:nvPr>
        </p:nvSpPr>
        <p:spPr>
          <a:xfrm>
            <a:off x="457200" y="1600200"/>
            <a:ext cx="8229600" cy="3809999"/>
          </a:xfrm>
        </p:spPr>
        <p:txBody>
          <a:bodyPr>
            <a:normAutofit fontScale="92500" lnSpcReduction="10000"/>
          </a:bodyPr>
          <a:lstStyle/>
          <a:p>
            <a:r>
              <a:rPr lang="en-US" b="1" baseline="30000" dirty="0" smtClean="0"/>
              <a:t>22</a:t>
            </a:r>
            <a:r>
              <a:rPr lang="en-US" dirty="0" smtClean="0"/>
              <a:t> Listen to your father, who gave you life, </a:t>
            </a:r>
            <a:br>
              <a:rPr lang="en-US" dirty="0" smtClean="0"/>
            </a:br>
            <a:r>
              <a:rPr lang="en-US" dirty="0" smtClean="0"/>
              <a:t>   and do not despise your mother when she is old. </a:t>
            </a:r>
            <a:br>
              <a:rPr lang="en-US" dirty="0" smtClean="0"/>
            </a:br>
            <a:r>
              <a:rPr lang="en-US" b="1" baseline="30000" dirty="0" smtClean="0"/>
              <a:t>23</a:t>
            </a:r>
            <a:r>
              <a:rPr lang="en-US" dirty="0" smtClean="0"/>
              <a:t> Buy the truth and do not sell it— </a:t>
            </a:r>
            <a:br>
              <a:rPr lang="en-US" dirty="0" smtClean="0"/>
            </a:br>
            <a:r>
              <a:rPr lang="en-US" dirty="0" smtClean="0"/>
              <a:t>   wisdom, instruction and insight as well. </a:t>
            </a:r>
            <a:br>
              <a:rPr lang="en-US" dirty="0" smtClean="0"/>
            </a:br>
            <a:r>
              <a:rPr lang="en-US" b="1" baseline="30000" dirty="0" smtClean="0"/>
              <a:t>24</a:t>
            </a:r>
            <a:r>
              <a:rPr lang="en-US" dirty="0" smtClean="0"/>
              <a:t> The father of a righteous child has great joy; </a:t>
            </a:r>
            <a:br>
              <a:rPr lang="en-US" dirty="0" smtClean="0"/>
            </a:br>
            <a:r>
              <a:rPr lang="en-US" dirty="0" smtClean="0"/>
              <a:t>   a man who fathers a wise son rejoices in him. </a:t>
            </a:r>
            <a:br>
              <a:rPr lang="en-US" dirty="0" smtClean="0"/>
            </a:br>
            <a:r>
              <a:rPr lang="en-US" b="1" baseline="30000" dirty="0" smtClean="0"/>
              <a:t>25</a:t>
            </a:r>
            <a:r>
              <a:rPr lang="en-US" dirty="0" smtClean="0"/>
              <a:t> May your father and mother rejoice; </a:t>
            </a:r>
            <a:br>
              <a:rPr lang="en-US" dirty="0" smtClean="0"/>
            </a:br>
            <a:r>
              <a:rPr lang="en-US" dirty="0" smtClean="0"/>
              <a:t>   may she who gave you birth be joyful!</a:t>
            </a:r>
            <a:endParaRPr lang="en-US" dirty="0"/>
          </a:p>
        </p:txBody>
      </p:sp>
    </p:spTree>
    <p:extLst>
      <p:ext uri="{BB962C8B-B14F-4D97-AF65-F5344CB8AC3E}">
        <p14:creationId xmlns:p14="http://schemas.microsoft.com/office/powerpoint/2010/main" xmlns="" val="4446809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Proverbs 15:22</a:t>
            </a:r>
            <a:endParaRPr lang="en-US" dirty="0"/>
          </a:p>
        </p:txBody>
      </p:sp>
      <p:sp>
        <p:nvSpPr>
          <p:cNvPr id="3" name="Content Placeholder 2"/>
          <p:cNvSpPr>
            <a:spLocks noGrp="1"/>
          </p:cNvSpPr>
          <p:nvPr>
            <p:ph idx="1"/>
          </p:nvPr>
        </p:nvSpPr>
        <p:spPr>
          <a:xfrm>
            <a:off x="457200" y="1600200"/>
            <a:ext cx="8229600" cy="3809999"/>
          </a:xfrm>
        </p:spPr>
        <p:txBody>
          <a:bodyPr>
            <a:normAutofit/>
          </a:bodyPr>
          <a:lstStyle/>
          <a:p>
            <a:r>
              <a:rPr lang="en-US" dirty="0" smtClean="0"/>
              <a:t>Plans fail for lack of counsel, </a:t>
            </a:r>
            <a:br>
              <a:rPr lang="en-US" dirty="0" smtClean="0"/>
            </a:br>
            <a:r>
              <a:rPr lang="en-US" dirty="0" smtClean="0"/>
              <a:t>   but with many advisers they succeed.</a:t>
            </a:r>
            <a:endParaRPr lang="en-US" dirty="0"/>
          </a:p>
        </p:txBody>
      </p:sp>
    </p:spTree>
    <p:extLst>
      <p:ext uri="{BB962C8B-B14F-4D97-AF65-F5344CB8AC3E}">
        <p14:creationId xmlns:p14="http://schemas.microsoft.com/office/powerpoint/2010/main" xmlns="" val="4446809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go to authorities and not just your friends?</a:t>
            </a:r>
            <a:endParaRPr lang="en-US" dirty="0"/>
          </a:p>
        </p:txBody>
      </p:sp>
      <p:sp>
        <p:nvSpPr>
          <p:cNvPr id="4" name="Content Placeholder 2"/>
          <p:cNvSpPr txBox="1">
            <a:spLocks/>
          </p:cNvSpPr>
          <p:nvPr/>
        </p:nvSpPr>
        <p:spPr>
          <a:xfrm>
            <a:off x="381000" y="1600201"/>
            <a:ext cx="8229600" cy="4191000"/>
          </a:xfrm>
          <a:prstGeom prst="rect">
            <a:avLst/>
          </a:prstGeom>
        </p:spPr>
        <p:txBody>
          <a:bodyPr vert="horz" lIns="91440" tIns="45720" rIns="91440" bIns="45720" rtlCol="0">
            <a:normAutofit/>
          </a:bodyPr>
          <a:lstStyle/>
          <a:p>
            <a:pPr marL="514350" marR="0" lvl="0" indent="-514350" algn="l" defTabSz="914400" rtl="0" eaLnBrk="1" fontAlgn="auto" latinLnBrk="0" hangingPunct="1">
              <a:lnSpc>
                <a:spcPct val="100000"/>
              </a:lnSpc>
              <a:spcBef>
                <a:spcPct val="20000"/>
              </a:spcBef>
              <a:spcAft>
                <a:spcPts val="0"/>
              </a:spcAft>
              <a:buClrTx/>
              <a:buSzTx/>
              <a:buFont typeface="Arial" pitchFamily="34" charset="0"/>
              <a:buAutoNum type="arabicPeriod"/>
              <a:tabLst/>
              <a:defRPr/>
            </a:pPr>
            <a:r>
              <a:rPr kumimoji="0" lang="en-US" sz="2800" b="0" i="0" u="none" strike="noStrike" kern="1200" cap="none" spc="0" normalizeH="0" baseline="0" noProof="0" dirty="0" smtClean="0">
                <a:ln>
                  <a:noFill/>
                </a:ln>
                <a:solidFill>
                  <a:schemeClr val="tx1"/>
                </a:solidFill>
                <a:effectLst/>
                <a:uLnTx/>
                <a:uFillTx/>
                <a:latin typeface="+mj-lt"/>
                <a:ea typeface="+mn-ea"/>
                <a:cs typeface="+mn-cs"/>
              </a:rPr>
              <a:t>They are less likely</a:t>
            </a:r>
            <a:r>
              <a:rPr kumimoji="0" lang="en-US" sz="2800" b="0" i="0" u="none" strike="noStrike" kern="1200" cap="none" spc="0" normalizeH="0" noProof="0" dirty="0" smtClean="0">
                <a:ln>
                  <a:noFill/>
                </a:ln>
                <a:solidFill>
                  <a:schemeClr val="tx1"/>
                </a:solidFill>
                <a:effectLst/>
                <a:uLnTx/>
                <a:uFillTx/>
                <a:latin typeface="+mj-lt"/>
                <a:ea typeface="+mn-ea"/>
                <a:cs typeface="+mn-cs"/>
              </a:rPr>
              <a:t> to gossip.</a:t>
            </a:r>
            <a:endParaRPr kumimoji="0" lang="en-US" sz="2800" b="0" i="0" u="none" strike="noStrike" kern="1200" cap="none" spc="0" normalizeH="0" baseline="0" noProof="0" dirty="0" smtClean="0">
              <a:ln>
                <a:noFill/>
              </a:ln>
              <a:solidFill>
                <a:schemeClr val="tx1"/>
              </a:solidFill>
              <a:effectLst/>
              <a:uLnTx/>
              <a:uFillTx/>
              <a:latin typeface="+mj-lt"/>
              <a:ea typeface="+mn-ea"/>
              <a:cs typeface="+mn-cs"/>
            </a:endParaRPr>
          </a:p>
          <a:p>
            <a:pPr marL="514350" marR="0" lvl="0" indent="-514350" algn="l" defTabSz="914400" rtl="0" eaLnBrk="1" fontAlgn="auto" latinLnBrk="0" hangingPunct="1">
              <a:lnSpc>
                <a:spcPct val="100000"/>
              </a:lnSpc>
              <a:spcBef>
                <a:spcPct val="20000"/>
              </a:spcBef>
              <a:spcAft>
                <a:spcPts val="0"/>
              </a:spcAft>
              <a:buClrTx/>
              <a:buSzTx/>
              <a:buFont typeface="Arial" pitchFamily="34" charset="0"/>
              <a:buAutoNum type="arabicPeriod"/>
              <a:tabLst/>
              <a:defRPr/>
            </a:pPr>
            <a:r>
              <a:rPr kumimoji="0" lang="en-US" sz="2800" b="0" i="0" u="none" strike="noStrike" kern="1200" cap="none" spc="0" normalizeH="0" baseline="0" noProof="0" dirty="0" smtClean="0">
                <a:ln>
                  <a:noFill/>
                </a:ln>
                <a:solidFill>
                  <a:schemeClr val="tx1"/>
                </a:solidFill>
                <a:effectLst/>
                <a:uLnTx/>
                <a:uFillTx/>
                <a:latin typeface="+mj-lt"/>
                <a:ea typeface="+mn-ea"/>
                <a:cs typeface="+mn-cs"/>
              </a:rPr>
              <a:t>They are less likely to be attracted to the same person.</a:t>
            </a:r>
          </a:p>
          <a:p>
            <a:pPr marL="514350" marR="0" lvl="0" indent="-514350" algn="l" defTabSz="914400" rtl="0" eaLnBrk="1" fontAlgn="auto" latinLnBrk="0" hangingPunct="1">
              <a:lnSpc>
                <a:spcPct val="100000"/>
              </a:lnSpc>
              <a:spcBef>
                <a:spcPct val="20000"/>
              </a:spcBef>
              <a:spcAft>
                <a:spcPts val="0"/>
              </a:spcAft>
              <a:buClrTx/>
              <a:buSzTx/>
              <a:buFont typeface="Arial" pitchFamily="34" charset="0"/>
              <a:buAutoNum type="arabicPeriod"/>
              <a:tabLst/>
              <a:defRPr/>
            </a:pPr>
            <a:r>
              <a:rPr kumimoji="0" lang="en-US" sz="2800" b="0" i="0" u="none" strike="noStrike" kern="1200" cap="none" spc="0" normalizeH="0" baseline="0" noProof="0" dirty="0" smtClean="0">
                <a:ln>
                  <a:noFill/>
                </a:ln>
                <a:solidFill>
                  <a:schemeClr val="tx1"/>
                </a:solidFill>
                <a:effectLst/>
                <a:uLnTx/>
                <a:uFillTx/>
                <a:latin typeface="+mj-lt"/>
                <a:ea typeface="+mn-ea"/>
                <a:cs typeface="+mn-cs"/>
              </a:rPr>
              <a:t>They are usually</a:t>
            </a:r>
            <a:r>
              <a:rPr kumimoji="0" lang="en-US" sz="2800" b="0" i="0" u="none" strike="noStrike" kern="1200" cap="none" spc="0" normalizeH="0" noProof="0" dirty="0" smtClean="0">
                <a:ln>
                  <a:noFill/>
                </a:ln>
                <a:solidFill>
                  <a:schemeClr val="tx1"/>
                </a:solidFill>
                <a:effectLst/>
                <a:uLnTx/>
                <a:uFillTx/>
                <a:latin typeface="+mj-lt"/>
                <a:ea typeface="+mn-ea"/>
                <a:cs typeface="+mn-cs"/>
              </a:rPr>
              <a:t> wiser than your friends.</a:t>
            </a:r>
            <a:endParaRPr kumimoji="0" lang="en-US" sz="2800" b="0" i="0" u="none" strike="noStrike" kern="1200" cap="none" spc="0" normalizeH="0" baseline="0" noProof="0" dirty="0" smtClean="0">
              <a:ln>
                <a:noFill/>
              </a:ln>
              <a:solidFill>
                <a:schemeClr val="tx1"/>
              </a:solidFill>
              <a:effectLst/>
              <a:uLnTx/>
              <a:uFillTx/>
              <a:latin typeface="+mj-lt"/>
              <a:ea typeface="+mn-ea"/>
              <a:cs typeface="+mn-cs"/>
            </a:endParaRPr>
          </a:p>
          <a:p>
            <a:pPr marL="514350" marR="0" lvl="0" indent="-514350" algn="l" defTabSz="914400" rtl="0" eaLnBrk="1" fontAlgn="auto" latinLnBrk="0" hangingPunct="1">
              <a:lnSpc>
                <a:spcPct val="100000"/>
              </a:lnSpc>
              <a:spcBef>
                <a:spcPct val="20000"/>
              </a:spcBef>
              <a:spcAft>
                <a:spcPts val="0"/>
              </a:spcAft>
              <a:buClrTx/>
              <a:buSzTx/>
              <a:buFont typeface="Arial" pitchFamily="34" charset="0"/>
              <a:buAutoNum type="arabicPeriod"/>
              <a:tabLst/>
              <a:defRPr/>
            </a:pPr>
            <a:r>
              <a:rPr kumimoji="0" lang="en-US" sz="2800" b="0" i="0" u="none" strike="noStrike" kern="1200" cap="none" spc="0" normalizeH="0" baseline="0" noProof="0" dirty="0" smtClean="0">
                <a:ln>
                  <a:noFill/>
                </a:ln>
                <a:solidFill>
                  <a:schemeClr val="tx1"/>
                </a:solidFill>
                <a:effectLst/>
                <a:uLnTx/>
                <a:uFillTx/>
                <a:latin typeface="+mj-lt"/>
                <a:ea typeface="+mn-ea"/>
                <a:cs typeface="+mn-cs"/>
              </a:rPr>
              <a:t>They’re usually willing to tell you what you </a:t>
            </a:r>
            <a:r>
              <a:rPr kumimoji="0" lang="en-US" sz="2800" b="0" i="1" u="none" strike="noStrike" kern="1200" cap="none" spc="0" normalizeH="0" baseline="0" noProof="0" dirty="0" smtClean="0">
                <a:ln>
                  <a:noFill/>
                </a:ln>
                <a:solidFill>
                  <a:schemeClr val="tx1"/>
                </a:solidFill>
                <a:effectLst/>
                <a:uLnTx/>
                <a:uFillTx/>
                <a:latin typeface="+mj-lt"/>
                <a:ea typeface="+mn-ea"/>
                <a:cs typeface="+mn-cs"/>
              </a:rPr>
              <a:t>need</a:t>
            </a:r>
            <a:r>
              <a:rPr kumimoji="0" lang="en-US" sz="2800" b="0" i="0" u="none" strike="noStrike" kern="1200" cap="none" spc="0" normalizeH="0" baseline="0" noProof="0" dirty="0" smtClean="0">
                <a:ln>
                  <a:noFill/>
                </a:ln>
                <a:solidFill>
                  <a:schemeClr val="tx1"/>
                </a:solidFill>
                <a:effectLst/>
                <a:uLnTx/>
                <a:uFillTx/>
                <a:latin typeface="+mj-lt"/>
                <a:ea typeface="+mn-ea"/>
                <a:cs typeface="+mn-cs"/>
              </a:rPr>
              <a:t> to hear, not just what you </a:t>
            </a:r>
            <a:r>
              <a:rPr kumimoji="0" lang="en-US" sz="2800" b="0" i="1" u="none" strike="noStrike" kern="1200" cap="none" spc="0" normalizeH="0" baseline="0" noProof="0" dirty="0" smtClean="0">
                <a:ln>
                  <a:noFill/>
                </a:ln>
                <a:solidFill>
                  <a:schemeClr val="tx1"/>
                </a:solidFill>
                <a:effectLst/>
                <a:uLnTx/>
                <a:uFillTx/>
                <a:latin typeface="+mj-lt"/>
                <a:ea typeface="+mn-ea"/>
                <a:cs typeface="+mn-cs"/>
              </a:rPr>
              <a:t>want</a:t>
            </a:r>
            <a:r>
              <a:rPr kumimoji="0" lang="en-US" sz="2800" b="0" i="0" u="none" strike="noStrike" kern="1200" cap="none" spc="0" normalizeH="0" baseline="0" noProof="0" dirty="0" smtClean="0">
                <a:ln>
                  <a:noFill/>
                </a:ln>
                <a:solidFill>
                  <a:schemeClr val="tx1"/>
                </a:solidFill>
                <a:effectLst/>
                <a:uLnTx/>
                <a:uFillTx/>
                <a:latin typeface="+mj-lt"/>
                <a:ea typeface="+mn-ea"/>
                <a:cs typeface="+mn-cs"/>
              </a:rPr>
              <a:t> to hear.</a:t>
            </a:r>
          </a:p>
        </p:txBody>
      </p:sp>
    </p:spTree>
    <p:extLst>
      <p:ext uri="{BB962C8B-B14F-4D97-AF65-F5344CB8AC3E}">
        <p14:creationId xmlns:p14="http://schemas.microsoft.com/office/powerpoint/2010/main" xmlns="" val="444680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dirty="0" smtClean="0"/>
              <a:t>2. Embracing authorities and family</a:t>
            </a:r>
            <a:endParaRPr lang="en-US" sz="5400" dirty="0"/>
          </a:p>
        </p:txBody>
      </p:sp>
      <p:sp>
        <p:nvSpPr>
          <p:cNvPr id="3" name="Content Placeholder 2"/>
          <p:cNvSpPr>
            <a:spLocks noGrp="1"/>
          </p:cNvSpPr>
          <p:nvPr>
            <p:ph idx="1"/>
          </p:nvPr>
        </p:nvSpPr>
        <p:spPr/>
        <p:txBody>
          <a:bodyPr/>
          <a:lstStyle/>
          <a:p>
            <a:endParaRPr lang="en-US" dirty="0"/>
          </a:p>
        </p:txBody>
      </p:sp>
      <p:sp>
        <p:nvSpPr>
          <p:cNvPr id="5" name="Rectangle 4"/>
          <p:cNvSpPr/>
          <p:nvPr/>
        </p:nvSpPr>
        <p:spPr>
          <a:xfrm>
            <a:off x="2057400" y="1905000"/>
            <a:ext cx="5715000" cy="3581400"/>
          </a:xfrm>
          <a:prstGeom prst="rect">
            <a:avLst/>
          </a:prstGeom>
          <a:solidFill>
            <a:srgbClr val="FF0000"/>
          </a:soli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dirty="0" smtClean="0"/>
              <a:t>Round 1</a:t>
            </a:r>
          </a:p>
          <a:p>
            <a:pPr algn="ctr"/>
            <a:r>
              <a:rPr lang="en-US" sz="3600" dirty="0" smtClean="0"/>
              <a:t>I’m attracted!</a:t>
            </a:r>
            <a:endParaRPr lang="en-US" sz="36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3: 19-21</a:t>
            </a:r>
            <a:endParaRPr lang="en-US" dirty="0"/>
          </a:p>
        </p:txBody>
      </p:sp>
      <p:sp>
        <p:nvSpPr>
          <p:cNvPr id="3" name="Content Placeholder 2"/>
          <p:cNvSpPr>
            <a:spLocks noGrp="1"/>
          </p:cNvSpPr>
          <p:nvPr>
            <p:ph idx="1"/>
          </p:nvPr>
        </p:nvSpPr>
        <p:spPr>
          <a:xfrm>
            <a:off x="457200" y="1295400"/>
            <a:ext cx="8229600" cy="3809999"/>
          </a:xfrm>
        </p:spPr>
        <p:txBody>
          <a:bodyPr>
            <a:normAutofit fontScale="92500"/>
          </a:bodyPr>
          <a:lstStyle/>
          <a:p>
            <a:r>
              <a:rPr lang="en-US" dirty="0" smtClean="0"/>
              <a:t>    And this is the judgment: the light has come into the world, and people loved the darkness rather than the light because their works were evil. For everyone who does wicked things hates the light and down not come to the light, lest his works should be exposed. But whoever does what is true comes to the light, so that it may be clearly seen that his works have been carried out in God.</a:t>
            </a:r>
            <a:endParaRPr lang="en-US" dirty="0"/>
          </a:p>
        </p:txBody>
      </p:sp>
    </p:spTree>
    <p:extLst>
      <p:ext uri="{BB962C8B-B14F-4D97-AF65-F5344CB8AC3E}">
        <p14:creationId xmlns:p14="http://schemas.microsoft.com/office/powerpoint/2010/main" xmlns="" val="4446809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dirty="0" smtClean="0"/>
              <a:t>3</a:t>
            </a:r>
            <a:r>
              <a:rPr lang="en-US" sz="5400" dirty="0" smtClean="0"/>
              <a:t>. Treating the other person as more important</a:t>
            </a:r>
            <a:endParaRPr lang="en-US" sz="5400"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Philippians 2:3-4</a:t>
            </a:r>
            <a:endParaRPr lang="en-US" dirty="0"/>
          </a:p>
        </p:txBody>
      </p:sp>
      <p:sp>
        <p:nvSpPr>
          <p:cNvPr id="3" name="Content Placeholder 2"/>
          <p:cNvSpPr>
            <a:spLocks noGrp="1"/>
          </p:cNvSpPr>
          <p:nvPr>
            <p:ph idx="1"/>
          </p:nvPr>
        </p:nvSpPr>
        <p:spPr>
          <a:xfrm>
            <a:off x="457200" y="1600200"/>
            <a:ext cx="8229600" cy="3809999"/>
          </a:xfrm>
        </p:spPr>
        <p:txBody>
          <a:bodyPr>
            <a:normAutofit/>
          </a:bodyPr>
          <a:lstStyle/>
          <a:p>
            <a:r>
              <a:rPr lang="en-US" dirty="0" smtClean="0"/>
              <a:t>    Do </a:t>
            </a:r>
            <a:r>
              <a:rPr lang="en-US" dirty="0" smtClean="0"/>
              <a:t>nothing from selfish ambition or conceit, but in humility count others more significant than yourselves. </a:t>
            </a:r>
            <a:r>
              <a:rPr lang="en-US" b="1" baseline="30000" dirty="0" smtClean="0"/>
              <a:t>4 </a:t>
            </a:r>
            <a:r>
              <a:rPr lang="en-US" dirty="0" smtClean="0"/>
              <a:t>Let each of you look not only to his own interests, but also to the interests of others.</a:t>
            </a:r>
            <a:endParaRPr lang="en-US" dirty="0" smtClean="0"/>
          </a:p>
        </p:txBody>
      </p:sp>
    </p:spTree>
    <p:extLst>
      <p:ext uri="{BB962C8B-B14F-4D97-AF65-F5344CB8AC3E}">
        <p14:creationId xmlns:p14="http://schemas.microsoft.com/office/powerpoint/2010/main" xmlns="" val="4446809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dirty="0" smtClean="0"/>
              <a:t>3. Treating the other person as more important</a:t>
            </a:r>
            <a:endParaRPr lang="en-US" sz="5400" dirty="0"/>
          </a:p>
        </p:txBody>
      </p:sp>
      <p:sp>
        <p:nvSpPr>
          <p:cNvPr id="3" name="Content Placeholder 2"/>
          <p:cNvSpPr>
            <a:spLocks noGrp="1"/>
          </p:cNvSpPr>
          <p:nvPr>
            <p:ph idx="1"/>
          </p:nvPr>
        </p:nvSpPr>
        <p:spPr/>
        <p:txBody>
          <a:bodyPr/>
          <a:lstStyle/>
          <a:p>
            <a:endParaRPr lang="en-US"/>
          </a:p>
        </p:txBody>
      </p:sp>
      <p:sp>
        <p:nvSpPr>
          <p:cNvPr id="5" name="Rectangle 4"/>
          <p:cNvSpPr/>
          <p:nvPr/>
        </p:nvSpPr>
        <p:spPr>
          <a:xfrm>
            <a:off x="2057400" y="1905000"/>
            <a:ext cx="5715000" cy="3581400"/>
          </a:xfrm>
          <a:prstGeom prst="rect">
            <a:avLst/>
          </a:prstGeom>
          <a:solidFill>
            <a:srgbClr val="FF0000"/>
          </a:soli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dirty="0" smtClean="0"/>
              <a:t>Round 1</a:t>
            </a:r>
          </a:p>
          <a:p>
            <a:pPr algn="ctr"/>
            <a:r>
              <a:rPr lang="en-US" sz="3600" dirty="0" smtClean="0"/>
              <a:t>I’m attracted!</a:t>
            </a:r>
            <a:endParaRPr lang="en-US" sz="36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Timothy 5:1-2</a:t>
            </a:r>
            <a:endParaRPr lang="en-US" dirty="0"/>
          </a:p>
        </p:txBody>
      </p:sp>
      <p:sp>
        <p:nvSpPr>
          <p:cNvPr id="3" name="Content Placeholder 2"/>
          <p:cNvSpPr>
            <a:spLocks noGrp="1"/>
          </p:cNvSpPr>
          <p:nvPr>
            <p:ph idx="1"/>
          </p:nvPr>
        </p:nvSpPr>
        <p:spPr>
          <a:xfrm>
            <a:off x="457200" y="1600200"/>
            <a:ext cx="8229600" cy="3809999"/>
          </a:xfrm>
        </p:spPr>
        <p:txBody>
          <a:bodyPr>
            <a:normAutofit/>
          </a:bodyPr>
          <a:lstStyle/>
          <a:p>
            <a:r>
              <a:rPr lang="en-US" dirty="0" smtClean="0"/>
              <a:t>    Do </a:t>
            </a:r>
            <a:r>
              <a:rPr lang="en-US" dirty="0" smtClean="0"/>
              <a:t>not rebuke an older man but encourage him as you would a father, younger men as brothers, </a:t>
            </a:r>
            <a:r>
              <a:rPr lang="en-US" b="1" baseline="30000" dirty="0" smtClean="0"/>
              <a:t>2 </a:t>
            </a:r>
            <a:r>
              <a:rPr lang="en-US" dirty="0" smtClean="0"/>
              <a:t>older women as mothers, younger women as sisters, in all purity.</a:t>
            </a:r>
            <a:endParaRPr lang="en-US" dirty="0" smtClean="0"/>
          </a:p>
        </p:txBody>
      </p:sp>
    </p:spTree>
    <p:extLst>
      <p:ext uri="{BB962C8B-B14F-4D97-AF65-F5344CB8AC3E}">
        <p14:creationId xmlns:p14="http://schemas.microsoft.com/office/powerpoint/2010/main" xmlns="" val="4446809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Content Placeholder 4"/>
          <p:cNvSpPr>
            <a:spLocks noGrp="1"/>
          </p:cNvSpPr>
          <p:nvPr>
            <p:ph idx="1"/>
          </p:nvPr>
        </p:nvSpPr>
        <p:spPr/>
        <p:txBody>
          <a:bodyPr/>
          <a:lstStyle/>
          <a:p>
            <a:endParaRPr lang="en-US"/>
          </a:p>
        </p:txBody>
      </p:sp>
      <p:pic>
        <p:nvPicPr>
          <p:cNvPr id="32770" name="Picture 2" descr="http://kensegall.com/blog/wp-content/uploads/2010/07/arrogant.jpg"/>
          <p:cNvPicPr>
            <a:picLocks noChangeAspect="1" noChangeArrowheads="1"/>
          </p:cNvPicPr>
          <p:nvPr/>
        </p:nvPicPr>
        <p:blipFill>
          <a:blip r:embed="rId3" cstate="print"/>
          <a:srcRect/>
          <a:stretch>
            <a:fillRect/>
          </a:stretch>
        </p:blipFill>
        <p:spPr bwMode="auto">
          <a:xfrm>
            <a:off x="1676400" y="838200"/>
            <a:ext cx="4953000" cy="4953002"/>
          </a:xfrm>
          <a:prstGeom prst="rect">
            <a:avLst/>
          </a:prstGeom>
          <a:noFill/>
        </p:spPr>
      </p:pic>
    </p:spTree>
    <p:extLst>
      <p:ext uri="{BB962C8B-B14F-4D97-AF65-F5344CB8AC3E}">
        <p14:creationId xmlns:p14="http://schemas.microsoft.com/office/powerpoint/2010/main" xmlns="" val="1993845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200" dirty="0" smtClean="0"/>
              <a:t>4. Things can be permissible, yet not beneficial</a:t>
            </a:r>
            <a:endParaRPr lang="en-US" sz="5200" dirty="0"/>
          </a:p>
        </p:txBody>
      </p:sp>
      <p:sp>
        <p:nvSpPr>
          <p:cNvPr id="4" name="Content Placeholder 3"/>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Corinthians 6:12, 10:23</a:t>
            </a:r>
            <a:endParaRPr lang="en-US" dirty="0"/>
          </a:p>
        </p:txBody>
      </p:sp>
      <p:sp>
        <p:nvSpPr>
          <p:cNvPr id="3" name="Content Placeholder 2"/>
          <p:cNvSpPr>
            <a:spLocks noGrp="1"/>
          </p:cNvSpPr>
          <p:nvPr>
            <p:ph idx="1"/>
          </p:nvPr>
        </p:nvSpPr>
        <p:spPr>
          <a:xfrm>
            <a:off x="457200" y="1600200"/>
            <a:ext cx="8229600" cy="3809999"/>
          </a:xfrm>
        </p:spPr>
        <p:txBody>
          <a:bodyPr>
            <a:normAutofit/>
          </a:bodyPr>
          <a:lstStyle/>
          <a:p>
            <a:r>
              <a:rPr lang="en-US" dirty="0" smtClean="0"/>
              <a:t>    “I have the right to do anything,” you say – but not everything is beneficial. “I have the right to do anything” – but I will not be mastered by anything…not everything is constructive.</a:t>
            </a:r>
          </a:p>
        </p:txBody>
      </p:sp>
    </p:spTree>
    <p:extLst>
      <p:ext uri="{BB962C8B-B14F-4D97-AF65-F5344CB8AC3E}">
        <p14:creationId xmlns:p14="http://schemas.microsoft.com/office/powerpoint/2010/main" xmlns="" val="4446809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200" dirty="0" smtClean="0"/>
              <a:t>4. Things can be permissible, yet not beneficial</a:t>
            </a:r>
            <a:endParaRPr lang="en-US" sz="5200" dirty="0"/>
          </a:p>
        </p:txBody>
      </p:sp>
      <p:sp>
        <p:nvSpPr>
          <p:cNvPr id="3" name="Content Placeholder 2"/>
          <p:cNvSpPr>
            <a:spLocks noGrp="1"/>
          </p:cNvSpPr>
          <p:nvPr>
            <p:ph idx="1"/>
          </p:nvPr>
        </p:nvSpPr>
        <p:spPr>
          <a:xfrm>
            <a:off x="457200" y="2209800"/>
            <a:ext cx="8229600" cy="3916363"/>
          </a:xfrm>
        </p:spPr>
        <p:txBody>
          <a:bodyPr/>
          <a:lstStyle/>
          <a:p>
            <a:pPr algn="ctr"/>
            <a:r>
              <a:rPr lang="en-US" dirty="0" smtClean="0"/>
              <a:t>(Allowed, but not helpful)</a:t>
            </a:r>
          </a:p>
          <a:p>
            <a:pPr algn="ctr"/>
            <a:r>
              <a:rPr lang="en-US" dirty="0" smtClean="0"/>
              <a:t>(unwise)</a:t>
            </a:r>
          </a:p>
          <a:p>
            <a:pPr algn="ctr"/>
            <a:r>
              <a:rPr lang="en-US" dirty="0" smtClean="0"/>
              <a:t>(stupid)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Waiting</a:t>
            </a:r>
            <a:endParaRPr lang="en-US" sz="7200" dirty="0"/>
          </a:p>
        </p:txBody>
      </p:sp>
      <p:sp>
        <p:nvSpPr>
          <p:cNvPr id="3" name="Content Placeholder 2"/>
          <p:cNvSpPr>
            <a:spLocks noGrp="1"/>
          </p:cNvSpPr>
          <p:nvPr>
            <p:ph idx="1"/>
          </p:nvPr>
        </p:nvSpPr>
        <p:spPr/>
        <p:txBody>
          <a:bodyPr/>
          <a:lstStyle/>
          <a:p>
            <a:endParaRPr lang="en-US" dirty="0"/>
          </a:p>
        </p:txBody>
      </p:sp>
      <p:sp>
        <p:nvSpPr>
          <p:cNvPr id="4" name="Rectangle 3"/>
          <p:cNvSpPr/>
          <p:nvPr/>
        </p:nvSpPr>
        <p:spPr>
          <a:xfrm>
            <a:off x="2057400" y="1905000"/>
            <a:ext cx="5715000" cy="3581400"/>
          </a:xfrm>
          <a:prstGeom prst="rect">
            <a:avLst/>
          </a:prstGeom>
          <a:solidFill>
            <a:srgbClr val="FFFF00"/>
          </a:soli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dirty="0" smtClean="0">
                <a:solidFill>
                  <a:schemeClr val="tx1"/>
                </a:solidFill>
              </a:rPr>
              <a:t>Round 2</a:t>
            </a:r>
          </a:p>
          <a:p>
            <a:pPr algn="ctr"/>
            <a:r>
              <a:rPr lang="en-US" sz="3600" dirty="0" smtClean="0">
                <a:solidFill>
                  <a:schemeClr val="tx1"/>
                </a:solidFill>
              </a:rPr>
              <a:t>I’m ready to start!</a:t>
            </a:r>
            <a:endParaRPr lang="en-US" sz="3600" dirty="0">
              <a:solidFill>
                <a:schemeClr val="tx1"/>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dirty="0" smtClean="0"/>
              <a:t>Embracing authorities and family</a:t>
            </a:r>
            <a:endParaRPr lang="en-US" sz="5400" dirty="0"/>
          </a:p>
        </p:txBody>
      </p:sp>
      <p:sp>
        <p:nvSpPr>
          <p:cNvPr id="3" name="Content Placeholder 2"/>
          <p:cNvSpPr>
            <a:spLocks noGrp="1"/>
          </p:cNvSpPr>
          <p:nvPr>
            <p:ph idx="1"/>
          </p:nvPr>
        </p:nvSpPr>
        <p:spPr/>
        <p:txBody>
          <a:bodyPr/>
          <a:lstStyle/>
          <a:p>
            <a:endParaRPr lang="en-US"/>
          </a:p>
        </p:txBody>
      </p:sp>
      <p:sp>
        <p:nvSpPr>
          <p:cNvPr id="4" name="Rectangle 3"/>
          <p:cNvSpPr/>
          <p:nvPr/>
        </p:nvSpPr>
        <p:spPr>
          <a:xfrm>
            <a:off x="2057400" y="1905000"/>
            <a:ext cx="5715000" cy="3581400"/>
          </a:xfrm>
          <a:prstGeom prst="rect">
            <a:avLst/>
          </a:prstGeom>
          <a:solidFill>
            <a:srgbClr val="FFFF00"/>
          </a:soli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dirty="0" smtClean="0">
                <a:solidFill>
                  <a:schemeClr val="tx1"/>
                </a:solidFill>
              </a:rPr>
              <a:t>Round 2</a:t>
            </a:r>
          </a:p>
          <a:p>
            <a:pPr algn="ctr"/>
            <a:r>
              <a:rPr lang="en-US" sz="3600" dirty="0" smtClean="0">
                <a:solidFill>
                  <a:schemeClr val="tx1"/>
                </a:solidFill>
              </a:rPr>
              <a:t>I’m ready to start!</a:t>
            </a:r>
            <a:endParaRPr lang="en-US" sz="3600" dirty="0">
              <a:solidFill>
                <a:schemeClr val="tx1"/>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dirty="0" smtClean="0"/>
              <a:t>Treating the other person as more important</a:t>
            </a:r>
            <a:endParaRPr lang="en-US" sz="5400" dirty="0"/>
          </a:p>
        </p:txBody>
      </p:sp>
      <p:sp>
        <p:nvSpPr>
          <p:cNvPr id="3" name="Content Placeholder 2"/>
          <p:cNvSpPr>
            <a:spLocks noGrp="1"/>
          </p:cNvSpPr>
          <p:nvPr>
            <p:ph idx="1"/>
          </p:nvPr>
        </p:nvSpPr>
        <p:spPr/>
        <p:txBody>
          <a:bodyPr/>
          <a:lstStyle/>
          <a:p>
            <a:endParaRPr lang="en-US"/>
          </a:p>
        </p:txBody>
      </p:sp>
      <p:sp>
        <p:nvSpPr>
          <p:cNvPr id="4" name="Rectangle 3"/>
          <p:cNvSpPr/>
          <p:nvPr/>
        </p:nvSpPr>
        <p:spPr>
          <a:xfrm>
            <a:off x="2057400" y="1905000"/>
            <a:ext cx="5715000" cy="3581400"/>
          </a:xfrm>
          <a:prstGeom prst="rect">
            <a:avLst/>
          </a:prstGeom>
          <a:solidFill>
            <a:srgbClr val="FFFF00"/>
          </a:soli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dirty="0" smtClean="0">
                <a:solidFill>
                  <a:schemeClr val="tx1"/>
                </a:solidFill>
              </a:rPr>
              <a:t>Round 2</a:t>
            </a:r>
          </a:p>
          <a:p>
            <a:pPr algn="ctr"/>
            <a:r>
              <a:rPr lang="en-US" sz="3600" dirty="0" smtClean="0">
                <a:solidFill>
                  <a:schemeClr val="tx1"/>
                </a:solidFill>
              </a:rPr>
              <a:t>I’m ready to start!</a:t>
            </a:r>
            <a:endParaRPr lang="en-US" sz="3600" dirty="0">
              <a:solidFill>
                <a:schemeClr val="tx1"/>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smtClean="0"/>
              <a:t>How to ask them out and also treat them as more important</a:t>
            </a:r>
            <a:endParaRPr lang="en-US" sz="4800" dirty="0"/>
          </a:p>
        </p:txBody>
      </p:sp>
      <p:sp>
        <p:nvSpPr>
          <p:cNvPr id="5" name="Content Placeholder 2"/>
          <p:cNvSpPr txBox="1">
            <a:spLocks/>
          </p:cNvSpPr>
          <p:nvPr/>
        </p:nvSpPr>
        <p:spPr>
          <a:xfrm>
            <a:off x="381000" y="1600201"/>
            <a:ext cx="8229600" cy="4191000"/>
          </a:xfrm>
          <a:prstGeom prst="rect">
            <a:avLst/>
          </a:prstGeom>
        </p:spPr>
        <p:txBody>
          <a:bodyPr vert="horz" lIns="91440" tIns="45720" rIns="91440" bIns="45720" rtlCol="0">
            <a:normAutofit/>
          </a:bodyPr>
          <a:lstStyle/>
          <a:p>
            <a:pPr marL="514350" marR="0" lvl="0" indent="-514350" algn="l" defTabSz="914400" rtl="0" eaLnBrk="1" fontAlgn="auto" latinLnBrk="0" hangingPunct="1">
              <a:lnSpc>
                <a:spcPct val="100000"/>
              </a:lnSpc>
              <a:spcBef>
                <a:spcPct val="20000"/>
              </a:spcBef>
              <a:spcAft>
                <a:spcPts val="0"/>
              </a:spcAft>
              <a:buClrTx/>
              <a:buSzTx/>
              <a:buFont typeface="Arial" pitchFamily="34" charset="0"/>
              <a:buAutoNum type="arabicPeriod"/>
              <a:tabLst/>
              <a:defRPr/>
            </a:pPr>
            <a:r>
              <a:rPr kumimoji="0" lang="en-US" sz="2800" b="0" i="0" u="none" strike="noStrike" kern="1200" cap="none" spc="0" normalizeH="0" baseline="0" noProof="0" dirty="0" smtClean="0">
                <a:ln>
                  <a:noFill/>
                </a:ln>
                <a:solidFill>
                  <a:schemeClr val="tx1"/>
                </a:solidFill>
                <a:effectLst/>
                <a:uLnTx/>
                <a:uFillTx/>
                <a:latin typeface="+mj-lt"/>
                <a:ea typeface="+mn-ea"/>
                <a:cs typeface="+mn-cs"/>
              </a:rPr>
              <a:t>Clearly communicate your intentions.</a:t>
            </a:r>
          </a:p>
          <a:p>
            <a:pPr marL="514350" marR="0" lvl="0" indent="-514350" algn="l" defTabSz="914400" rtl="0" eaLnBrk="1" fontAlgn="auto" latinLnBrk="0" hangingPunct="1">
              <a:lnSpc>
                <a:spcPct val="100000"/>
              </a:lnSpc>
              <a:spcBef>
                <a:spcPct val="20000"/>
              </a:spcBef>
              <a:spcAft>
                <a:spcPts val="0"/>
              </a:spcAft>
              <a:buClrTx/>
              <a:buSzTx/>
              <a:buFont typeface="Arial" pitchFamily="34" charset="0"/>
              <a:buAutoNum type="arabicPeriod"/>
              <a:tabLst/>
              <a:defRPr/>
            </a:pPr>
            <a:r>
              <a:rPr kumimoji="0" lang="en-US" sz="2800" b="0" i="0" u="none" strike="noStrike" kern="1200" cap="none" spc="0" normalizeH="0" baseline="0" noProof="0" dirty="0" smtClean="0">
                <a:ln>
                  <a:noFill/>
                </a:ln>
                <a:solidFill>
                  <a:schemeClr val="tx1"/>
                </a:solidFill>
                <a:effectLst/>
                <a:uLnTx/>
                <a:uFillTx/>
                <a:latin typeface="+mj-lt"/>
                <a:ea typeface="+mn-ea"/>
                <a:cs typeface="+mn-cs"/>
              </a:rPr>
              <a:t>Use the opportunity to affirm the other person.</a:t>
            </a:r>
          </a:p>
          <a:p>
            <a:pPr marL="514350" marR="0" lvl="0" indent="-514350" algn="l" defTabSz="914400" rtl="0" eaLnBrk="1" fontAlgn="auto" latinLnBrk="0" hangingPunct="1">
              <a:lnSpc>
                <a:spcPct val="100000"/>
              </a:lnSpc>
              <a:spcBef>
                <a:spcPct val="20000"/>
              </a:spcBef>
              <a:spcAft>
                <a:spcPts val="0"/>
              </a:spcAft>
              <a:buClrTx/>
              <a:buSzTx/>
              <a:buFont typeface="Arial" pitchFamily="34" charset="0"/>
              <a:buAutoNum type="arabicPeriod"/>
              <a:tabLst/>
              <a:defRPr/>
            </a:pPr>
            <a:r>
              <a:rPr kumimoji="0" lang="en-US" sz="2800" b="0" i="0" u="none" strike="noStrike" kern="1200" cap="none" spc="0" normalizeH="0" baseline="0" noProof="0" dirty="0" smtClean="0">
                <a:ln>
                  <a:noFill/>
                </a:ln>
                <a:solidFill>
                  <a:schemeClr val="tx1"/>
                </a:solidFill>
                <a:effectLst/>
                <a:uLnTx/>
                <a:uFillTx/>
                <a:latin typeface="+mj-lt"/>
                <a:ea typeface="+mn-ea"/>
                <a:cs typeface="+mn-cs"/>
              </a:rPr>
              <a:t>Give them time to respond.</a:t>
            </a:r>
          </a:p>
          <a:p>
            <a:pPr marL="514350" marR="0" lvl="0" indent="-514350" algn="l" defTabSz="914400" rtl="0" eaLnBrk="1" fontAlgn="auto" latinLnBrk="0" hangingPunct="1">
              <a:lnSpc>
                <a:spcPct val="100000"/>
              </a:lnSpc>
              <a:spcBef>
                <a:spcPct val="20000"/>
              </a:spcBef>
              <a:spcAft>
                <a:spcPts val="0"/>
              </a:spcAft>
              <a:buClrTx/>
              <a:buSzTx/>
              <a:buFont typeface="Arial" pitchFamily="34" charset="0"/>
              <a:buAutoNum type="arabicPeriod"/>
              <a:tabLst/>
              <a:defRPr/>
            </a:pPr>
            <a:r>
              <a:rPr kumimoji="0" lang="en-US" sz="2800" b="0" i="0" u="none" strike="noStrike" kern="1200" cap="none" spc="0" normalizeH="0" baseline="0" noProof="0" dirty="0" smtClean="0">
                <a:ln>
                  <a:noFill/>
                </a:ln>
                <a:solidFill>
                  <a:schemeClr val="tx1"/>
                </a:solidFill>
                <a:effectLst/>
                <a:uLnTx/>
                <a:uFillTx/>
                <a:latin typeface="+mj-lt"/>
                <a:ea typeface="+mn-ea"/>
                <a:cs typeface="+mn-cs"/>
              </a:rPr>
              <a:t>Respond with grace.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Waiting</a:t>
            </a:r>
            <a:endParaRPr lang="en-US" sz="7200" dirty="0"/>
          </a:p>
        </p:txBody>
      </p:sp>
      <p:sp>
        <p:nvSpPr>
          <p:cNvPr id="3" name="Content Placeholder 2"/>
          <p:cNvSpPr>
            <a:spLocks noGrp="1"/>
          </p:cNvSpPr>
          <p:nvPr>
            <p:ph idx="1"/>
          </p:nvPr>
        </p:nvSpPr>
        <p:spPr/>
        <p:txBody>
          <a:bodyPr/>
          <a:lstStyle/>
          <a:p>
            <a:endParaRPr lang="en-US" dirty="0"/>
          </a:p>
        </p:txBody>
      </p:sp>
      <p:sp>
        <p:nvSpPr>
          <p:cNvPr id="4" name="Rectangle 3"/>
          <p:cNvSpPr/>
          <p:nvPr/>
        </p:nvSpPr>
        <p:spPr>
          <a:xfrm>
            <a:off x="2057400" y="1905000"/>
            <a:ext cx="5715000" cy="3581400"/>
          </a:xfrm>
          <a:prstGeom prst="rect">
            <a:avLst/>
          </a:prstGeom>
          <a:solidFill>
            <a:srgbClr val="00B050"/>
          </a:soli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dirty="0" smtClean="0"/>
              <a:t>Round 3</a:t>
            </a:r>
          </a:p>
          <a:p>
            <a:pPr algn="ctr"/>
            <a:r>
              <a:rPr lang="en-US" sz="3600" dirty="0" smtClean="0"/>
              <a:t>I’m courting!</a:t>
            </a:r>
            <a:endParaRPr lang="en-US" sz="36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smtClean="0"/>
              <a:t>Goals for courtship:</a:t>
            </a:r>
            <a:endParaRPr lang="en-US" sz="4800" dirty="0"/>
          </a:p>
        </p:txBody>
      </p:sp>
      <p:sp>
        <p:nvSpPr>
          <p:cNvPr id="5" name="Content Placeholder 2"/>
          <p:cNvSpPr txBox="1">
            <a:spLocks/>
          </p:cNvSpPr>
          <p:nvPr/>
        </p:nvSpPr>
        <p:spPr>
          <a:xfrm>
            <a:off x="381000" y="1600201"/>
            <a:ext cx="8229600" cy="4191000"/>
          </a:xfrm>
          <a:prstGeom prst="rect">
            <a:avLst/>
          </a:prstGeom>
        </p:spPr>
        <p:txBody>
          <a:bodyPr vert="horz" lIns="91440" tIns="45720" rIns="91440" bIns="45720" rtlCol="0">
            <a:normAutofit/>
          </a:bodyPr>
          <a:lstStyle/>
          <a:p>
            <a:pPr marL="514350" marR="0" lvl="0" indent="-514350" algn="l" defTabSz="914400" rtl="0" eaLnBrk="1" fontAlgn="auto" latinLnBrk="0" hangingPunct="1">
              <a:lnSpc>
                <a:spcPct val="100000"/>
              </a:lnSpc>
              <a:spcBef>
                <a:spcPct val="20000"/>
              </a:spcBef>
              <a:spcAft>
                <a:spcPts val="0"/>
              </a:spcAft>
              <a:buClrTx/>
              <a:buSzTx/>
              <a:buFont typeface="Arial" pitchFamily="34" charset="0"/>
              <a:buAutoNum type="arabicPeriod"/>
              <a:tabLst/>
              <a:defRPr/>
            </a:pPr>
            <a:r>
              <a:rPr kumimoji="0" lang="en-US" sz="4000" b="0" i="0" u="none" strike="noStrike" kern="1200" cap="none" spc="0" normalizeH="0" baseline="0" noProof="0" dirty="0" smtClean="0">
                <a:ln>
                  <a:noFill/>
                </a:ln>
                <a:solidFill>
                  <a:schemeClr val="tx1"/>
                </a:solidFill>
                <a:effectLst/>
                <a:uLnTx/>
                <a:uFillTx/>
                <a:latin typeface="+mj-lt"/>
                <a:ea typeface="+mn-ea"/>
                <a:cs typeface="+mn-cs"/>
              </a:rPr>
              <a:t>Grow</a:t>
            </a:r>
          </a:p>
          <a:p>
            <a:pPr marL="514350" marR="0" lvl="0" indent="-514350" algn="l" defTabSz="914400" rtl="0" eaLnBrk="1" fontAlgn="auto" latinLnBrk="0" hangingPunct="1">
              <a:lnSpc>
                <a:spcPct val="100000"/>
              </a:lnSpc>
              <a:spcBef>
                <a:spcPct val="20000"/>
              </a:spcBef>
              <a:spcAft>
                <a:spcPts val="0"/>
              </a:spcAft>
              <a:buClrTx/>
              <a:buSzTx/>
              <a:buFont typeface="Arial" pitchFamily="34" charset="0"/>
              <a:buAutoNum type="arabicPeriod"/>
              <a:tabLst/>
              <a:defRPr/>
            </a:pPr>
            <a:r>
              <a:rPr lang="en-US" sz="4000" dirty="0" smtClean="0">
                <a:latin typeface="+mj-lt"/>
              </a:rPr>
              <a:t>Guard</a:t>
            </a:r>
            <a:endParaRPr kumimoji="0" lang="en-US" sz="4000" b="0" i="0" u="none" strike="noStrike" kern="1200" cap="none" spc="0" normalizeH="0" baseline="0" noProof="0" dirty="0" smtClean="0">
              <a:ln>
                <a:noFill/>
              </a:ln>
              <a:solidFill>
                <a:schemeClr val="tx1"/>
              </a:solidFill>
              <a:effectLst/>
              <a:uLnTx/>
              <a:uFillTx/>
              <a:latin typeface="+mj-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smtClean="0"/>
              <a:t>Take it slow:</a:t>
            </a:r>
            <a:endParaRPr lang="en-US" sz="4800" dirty="0"/>
          </a:p>
        </p:txBody>
      </p:sp>
      <p:sp>
        <p:nvSpPr>
          <p:cNvPr id="5" name="Content Placeholder 2"/>
          <p:cNvSpPr txBox="1">
            <a:spLocks/>
          </p:cNvSpPr>
          <p:nvPr/>
        </p:nvSpPr>
        <p:spPr>
          <a:xfrm>
            <a:off x="381000" y="1600201"/>
            <a:ext cx="8229600" cy="4191000"/>
          </a:xfrm>
          <a:prstGeom prst="rect">
            <a:avLst/>
          </a:prstGeom>
        </p:spPr>
        <p:txBody>
          <a:bodyPr vert="horz" lIns="91440" tIns="45720" rIns="91440" bIns="45720" rtlCol="0">
            <a:normAutofit/>
          </a:bodyPr>
          <a:lstStyle/>
          <a:p>
            <a:pPr marL="514350" marR="0" lvl="0" indent="-514350" algn="l" defTabSz="914400" rtl="0" eaLnBrk="1" fontAlgn="auto" latinLnBrk="0" hangingPunct="1">
              <a:lnSpc>
                <a:spcPct val="100000"/>
              </a:lnSpc>
              <a:spcBef>
                <a:spcPct val="20000"/>
              </a:spcBef>
              <a:spcAft>
                <a:spcPts val="0"/>
              </a:spcAft>
              <a:buClrTx/>
              <a:buSzTx/>
              <a:buFont typeface="Arial" pitchFamily="34" charset="0"/>
              <a:buAutoNum type="arabicPeriod"/>
              <a:tabLst/>
              <a:defRPr/>
            </a:pPr>
            <a:r>
              <a:rPr kumimoji="0" lang="en-US" sz="4000" b="0" i="0" u="none" strike="noStrike" kern="1200" cap="none" spc="0" normalizeH="0" baseline="0" noProof="0" dirty="0" smtClean="0">
                <a:ln>
                  <a:noFill/>
                </a:ln>
                <a:solidFill>
                  <a:schemeClr val="tx1"/>
                </a:solidFill>
                <a:effectLst/>
                <a:uLnTx/>
                <a:uFillTx/>
                <a:latin typeface="+mj-lt"/>
                <a:ea typeface="+mn-ea"/>
                <a:cs typeface="+mn-cs"/>
              </a:rPr>
              <a:t>Physically</a:t>
            </a:r>
          </a:p>
          <a:p>
            <a:pPr marL="514350" marR="0" lvl="0" indent="-514350" algn="l" defTabSz="914400" rtl="0" eaLnBrk="1" fontAlgn="auto" latinLnBrk="0" hangingPunct="1">
              <a:lnSpc>
                <a:spcPct val="100000"/>
              </a:lnSpc>
              <a:spcBef>
                <a:spcPct val="20000"/>
              </a:spcBef>
              <a:spcAft>
                <a:spcPts val="0"/>
              </a:spcAft>
              <a:buClrTx/>
              <a:buSzTx/>
              <a:buFont typeface="Arial" pitchFamily="34" charset="0"/>
              <a:buAutoNum type="arabicPeriod"/>
              <a:tabLst/>
              <a:defRPr/>
            </a:pPr>
            <a:r>
              <a:rPr lang="en-US" sz="4000" dirty="0" smtClean="0">
                <a:latin typeface="+mj-lt"/>
              </a:rPr>
              <a:t>Emotionally</a:t>
            </a:r>
          </a:p>
          <a:p>
            <a:pPr marL="514350" marR="0" lvl="0" indent="-514350" algn="l" defTabSz="914400" rtl="0" eaLnBrk="1" fontAlgn="auto" latinLnBrk="0" hangingPunct="1">
              <a:lnSpc>
                <a:spcPct val="100000"/>
              </a:lnSpc>
              <a:spcBef>
                <a:spcPct val="20000"/>
              </a:spcBef>
              <a:spcAft>
                <a:spcPts val="0"/>
              </a:spcAft>
              <a:buClrTx/>
              <a:buSzTx/>
              <a:buFont typeface="Arial" pitchFamily="34" charset="0"/>
              <a:buAutoNum type="arabicPeriod"/>
              <a:tabLst/>
              <a:defRPr/>
            </a:pPr>
            <a:r>
              <a:rPr kumimoji="0" lang="en-US" sz="4000" b="0" i="0" u="none" strike="noStrike" kern="1200" cap="none" spc="0" normalizeH="0" baseline="0" noProof="0" dirty="0" smtClean="0">
                <a:ln>
                  <a:noFill/>
                </a:ln>
                <a:solidFill>
                  <a:schemeClr val="tx1"/>
                </a:solidFill>
                <a:effectLst/>
                <a:uLnTx/>
                <a:uFillTx/>
                <a:latin typeface="+mj-lt"/>
                <a:ea typeface="+mn-ea"/>
                <a:cs typeface="+mn-cs"/>
              </a:rPr>
              <a:t>Spiritually</a:t>
            </a:r>
          </a:p>
        </p:txBody>
      </p:sp>
      <p:sp>
        <p:nvSpPr>
          <p:cNvPr id="4" name="TextBox 3"/>
          <p:cNvSpPr txBox="1"/>
          <p:nvPr/>
        </p:nvSpPr>
        <p:spPr>
          <a:xfrm>
            <a:off x="457200" y="5029200"/>
            <a:ext cx="4709174" cy="584775"/>
          </a:xfrm>
          <a:prstGeom prst="rect">
            <a:avLst/>
          </a:prstGeom>
          <a:noFill/>
        </p:spPr>
        <p:txBody>
          <a:bodyPr wrap="none" rtlCol="0">
            <a:spAutoFit/>
          </a:bodyPr>
          <a:lstStyle/>
          <a:p>
            <a:r>
              <a:rPr lang="en-US" sz="3200" dirty="0" smtClean="0"/>
              <a:t>Law of diminishing returns.</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1. Waiting</a:t>
            </a:r>
            <a:endParaRPr lang="en-US" sz="7200"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dirty="0" smtClean="0"/>
              <a:t>Embracing authorities and family</a:t>
            </a:r>
            <a:endParaRPr lang="en-US" sz="5400" dirty="0"/>
          </a:p>
        </p:txBody>
      </p:sp>
      <p:sp>
        <p:nvSpPr>
          <p:cNvPr id="3" name="Content Placeholder 2"/>
          <p:cNvSpPr>
            <a:spLocks noGrp="1"/>
          </p:cNvSpPr>
          <p:nvPr>
            <p:ph idx="1"/>
          </p:nvPr>
        </p:nvSpPr>
        <p:spPr/>
        <p:txBody>
          <a:bodyPr/>
          <a:lstStyle/>
          <a:p>
            <a:endParaRPr lang="en-US"/>
          </a:p>
        </p:txBody>
      </p:sp>
      <p:sp>
        <p:nvSpPr>
          <p:cNvPr id="4" name="Rectangle 3"/>
          <p:cNvSpPr/>
          <p:nvPr/>
        </p:nvSpPr>
        <p:spPr>
          <a:xfrm>
            <a:off x="2057400" y="1905000"/>
            <a:ext cx="5715000" cy="3581400"/>
          </a:xfrm>
          <a:prstGeom prst="rect">
            <a:avLst/>
          </a:prstGeom>
          <a:solidFill>
            <a:srgbClr val="00B050"/>
          </a:soli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dirty="0" smtClean="0"/>
              <a:t>Round 3</a:t>
            </a:r>
          </a:p>
          <a:p>
            <a:pPr algn="ctr"/>
            <a:r>
              <a:rPr lang="en-US" sz="3600" dirty="0" smtClean="0"/>
              <a:t>I’m courting!</a:t>
            </a:r>
            <a:endParaRPr lang="en-US" sz="36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dirty="0" smtClean="0"/>
              <a:t>Treating the other person as more important</a:t>
            </a:r>
            <a:endParaRPr lang="en-US" sz="5400" dirty="0"/>
          </a:p>
        </p:txBody>
      </p:sp>
      <p:sp>
        <p:nvSpPr>
          <p:cNvPr id="3" name="Content Placeholder 2"/>
          <p:cNvSpPr>
            <a:spLocks noGrp="1"/>
          </p:cNvSpPr>
          <p:nvPr>
            <p:ph idx="1"/>
          </p:nvPr>
        </p:nvSpPr>
        <p:spPr/>
        <p:txBody>
          <a:bodyPr/>
          <a:lstStyle/>
          <a:p>
            <a:endParaRPr lang="en-US"/>
          </a:p>
        </p:txBody>
      </p:sp>
      <p:sp>
        <p:nvSpPr>
          <p:cNvPr id="4" name="Rectangle 3"/>
          <p:cNvSpPr/>
          <p:nvPr/>
        </p:nvSpPr>
        <p:spPr>
          <a:xfrm>
            <a:off x="2057400" y="1905000"/>
            <a:ext cx="5715000" cy="3581400"/>
          </a:xfrm>
          <a:prstGeom prst="rect">
            <a:avLst/>
          </a:prstGeom>
          <a:solidFill>
            <a:srgbClr val="00B050"/>
          </a:soli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dirty="0" smtClean="0"/>
              <a:t>Round 3</a:t>
            </a:r>
          </a:p>
          <a:p>
            <a:pPr algn="ctr"/>
            <a:r>
              <a:rPr lang="en-US" sz="3600" dirty="0" smtClean="0"/>
              <a:t>I’m courting!</a:t>
            </a:r>
            <a:endParaRPr lang="en-US" sz="36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200" dirty="0" smtClean="0"/>
              <a:t>Things can be permissible, yet not beneficial</a:t>
            </a:r>
            <a:endParaRPr lang="en-US" sz="5200" dirty="0"/>
          </a:p>
        </p:txBody>
      </p:sp>
      <p:sp>
        <p:nvSpPr>
          <p:cNvPr id="4" name="Content Placeholder 3"/>
          <p:cNvSpPr>
            <a:spLocks noGrp="1"/>
          </p:cNvSpPr>
          <p:nvPr>
            <p:ph idx="1"/>
          </p:nvPr>
        </p:nvSpPr>
        <p:spPr/>
        <p:txBody>
          <a:bodyPr/>
          <a:lstStyle/>
          <a:p>
            <a:endParaRPr lang="en-US"/>
          </a:p>
        </p:txBody>
      </p:sp>
      <p:sp>
        <p:nvSpPr>
          <p:cNvPr id="5" name="Rectangle 4"/>
          <p:cNvSpPr/>
          <p:nvPr/>
        </p:nvSpPr>
        <p:spPr>
          <a:xfrm>
            <a:off x="2057400" y="1905000"/>
            <a:ext cx="5715000" cy="3581400"/>
          </a:xfrm>
          <a:prstGeom prst="rect">
            <a:avLst/>
          </a:prstGeom>
          <a:solidFill>
            <a:srgbClr val="00B050"/>
          </a:soli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dirty="0" smtClean="0"/>
              <a:t>Round 3</a:t>
            </a:r>
          </a:p>
          <a:p>
            <a:pPr algn="ctr"/>
            <a:r>
              <a:rPr lang="en-US" sz="3600" dirty="0" smtClean="0"/>
              <a:t>I’m courting!</a:t>
            </a:r>
            <a:endParaRPr lang="en-US" sz="3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Song of Solomon 2:7 (3:5, 8:4)</a:t>
            </a:r>
            <a:endParaRPr lang="en-US" dirty="0"/>
          </a:p>
        </p:txBody>
      </p:sp>
      <p:sp>
        <p:nvSpPr>
          <p:cNvPr id="3" name="Content Placeholder 2"/>
          <p:cNvSpPr>
            <a:spLocks noGrp="1"/>
          </p:cNvSpPr>
          <p:nvPr>
            <p:ph idx="1"/>
          </p:nvPr>
        </p:nvSpPr>
        <p:spPr>
          <a:xfrm>
            <a:off x="457200" y="1600201"/>
            <a:ext cx="8229600" cy="2286000"/>
          </a:xfrm>
        </p:spPr>
        <p:txBody>
          <a:bodyPr>
            <a:normAutofit/>
          </a:bodyPr>
          <a:lstStyle/>
          <a:p>
            <a:r>
              <a:rPr lang="en-US" dirty="0" smtClean="0"/>
              <a:t>Daughters of Jerusalem, I charge you </a:t>
            </a:r>
            <a:br>
              <a:rPr lang="en-US" dirty="0" smtClean="0"/>
            </a:br>
            <a:r>
              <a:rPr lang="en-US" dirty="0" smtClean="0"/>
              <a:t>   by the gazelles and by the does of the field: </a:t>
            </a:r>
            <a:br>
              <a:rPr lang="en-US" dirty="0" smtClean="0"/>
            </a:br>
            <a:r>
              <a:rPr lang="en-US" dirty="0" smtClean="0"/>
              <a:t>Do not arouse or awaken love </a:t>
            </a:r>
            <a:br>
              <a:rPr lang="en-US" dirty="0" smtClean="0"/>
            </a:br>
            <a:r>
              <a:rPr lang="en-US" dirty="0" smtClean="0"/>
              <a:t>   until it so desires</a:t>
            </a:r>
            <a:r>
              <a:rPr lang="en-US" dirty="0" smtClean="0"/>
              <a:t>.   (NIV)</a:t>
            </a:r>
            <a:endParaRPr lang="en-US" dirty="0"/>
          </a:p>
        </p:txBody>
      </p:sp>
      <p:sp>
        <p:nvSpPr>
          <p:cNvPr id="4" name="Rectangle 3"/>
          <p:cNvSpPr/>
          <p:nvPr/>
        </p:nvSpPr>
        <p:spPr>
          <a:xfrm>
            <a:off x="609600" y="4267200"/>
            <a:ext cx="7391400" cy="1569660"/>
          </a:xfrm>
          <a:prstGeom prst="rect">
            <a:avLst/>
          </a:prstGeom>
        </p:spPr>
        <p:txBody>
          <a:bodyPr wrap="square">
            <a:spAutoFit/>
          </a:bodyPr>
          <a:lstStyle/>
          <a:p>
            <a:r>
              <a:rPr lang="en-US" sz="3200" dirty="0" smtClean="0"/>
              <a:t>Don't excite love, don't stir it up, </a:t>
            </a:r>
            <a:br>
              <a:rPr lang="en-US" sz="3200" dirty="0" smtClean="0"/>
            </a:br>
            <a:r>
              <a:rPr lang="en-US" sz="3200" dirty="0" smtClean="0"/>
              <a:t>   until the time is ripe—and you're ready</a:t>
            </a:r>
            <a:r>
              <a:rPr lang="en-US" sz="3200" dirty="0" smtClean="0"/>
              <a:t>.</a:t>
            </a:r>
          </a:p>
          <a:p>
            <a:r>
              <a:rPr lang="en-US" sz="3200" dirty="0" smtClean="0"/>
              <a:t>(MSG)</a:t>
            </a:r>
            <a:endParaRPr lang="en-US" sz="3200" dirty="0"/>
          </a:p>
        </p:txBody>
      </p:sp>
    </p:spTree>
    <p:extLst>
      <p:ext uri="{BB962C8B-B14F-4D97-AF65-F5344CB8AC3E}">
        <p14:creationId xmlns:p14="http://schemas.microsoft.com/office/powerpoint/2010/main" xmlns="" val="4446809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051" name="Picture 3"/>
          <p:cNvPicPr>
            <a:picLocks noChangeAspect="1" noChangeArrowheads="1"/>
          </p:cNvPicPr>
          <p:nvPr/>
        </p:nvPicPr>
        <p:blipFill>
          <a:blip r:embed="rId3" cstate="print"/>
          <a:srcRect l="14056" t="13542" r="39678" b="25000"/>
          <a:stretch>
            <a:fillRect/>
          </a:stretch>
        </p:blipFill>
        <p:spPr bwMode="auto">
          <a:xfrm>
            <a:off x="0" y="0"/>
            <a:ext cx="9182746"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Song of Solomon 8:6-7</a:t>
            </a:r>
            <a:endParaRPr lang="en-US" dirty="0"/>
          </a:p>
        </p:txBody>
      </p:sp>
      <p:sp>
        <p:nvSpPr>
          <p:cNvPr id="3" name="Content Placeholder 2"/>
          <p:cNvSpPr>
            <a:spLocks noGrp="1"/>
          </p:cNvSpPr>
          <p:nvPr>
            <p:ph idx="1"/>
          </p:nvPr>
        </p:nvSpPr>
        <p:spPr>
          <a:xfrm>
            <a:off x="457200" y="1600200"/>
            <a:ext cx="8229600" cy="3809999"/>
          </a:xfrm>
        </p:spPr>
        <p:txBody>
          <a:bodyPr>
            <a:normAutofit fontScale="92500" lnSpcReduction="10000"/>
          </a:bodyPr>
          <a:lstStyle/>
          <a:p>
            <a:r>
              <a:rPr lang="en-US" dirty="0" smtClean="0"/>
              <a:t>	for </a:t>
            </a:r>
            <a:r>
              <a:rPr lang="en-US" dirty="0" smtClean="0"/>
              <a:t>love is as strong as death, </a:t>
            </a:r>
            <a:br>
              <a:rPr lang="en-US" dirty="0" smtClean="0"/>
            </a:br>
            <a:r>
              <a:rPr lang="en-US" dirty="0" smtClean="0"/>
              <a:t>   its </a:t>
            </a:r>
            <a:r>
              <a:rPr lang="en-US" dirty="0" smtClean="0"/>
              <a:t>jealousy</a:t>
            </a:r>
            <a:r>
              <a:rPr lang="en-US" dirty="0" smtClean="0"/>
              <a:t> unyielding as the grave. </a:t>
            </a:r>
            <a:br>
              <a:rPr lang="en-US" dirty="0" smtClean="0"/>
            </a:br>
            <a:r>
              <a:rPr lang="en-US" dirty="0" smtClean="0"/>
              <a:t>It burns like blazing fire, </a:t>
            </a:r>
            <a:br>
              <a:rPr lang="en-US" dirty="0" smtClean="0"/>
            </a:br>
            <a:r>
              <a:rPr lang="en-US" dirty="0" smtClean="0"/>
              <a:t>   like a mighty flame</a:t>
            </a:r>
            <a:r>
              <a:rPr lang="en-US" dirty="0" smtClean="0"/>
              <a:t>.</a:t>
            </a:r>
            <a:r>
              <a:rPr lang="en-US" dirty="0" smtClean="0"/>
              <a:t/>
            </a:r>
            <a:br>
              <a:rPr lang="en-US" dirty="0" smtClean="0"/>
            </a:br>
            <a:r>
              <a:rPr lang="en-US" b="1" baseline="30000" dirty="0" smtClean="0"/>
              <a:t>7</a:t>
            </a:r>
            <a:r>
              <a:rPr lang="en-US" dirty="0" smtClean="0"/>
              <a:t> Many waters cannot quench love; </a:t>
            </a:r>
            <a:br>
              <a:rPr lang="en-US" dirty="0" smtClean="0"/>
            </a:br>
            <a:r>
              <a:rPr lang="en-US" dirty="0" smtClean="0"/>
              <a:t>   rivers cannot sweep it away. </a:t>
            </a:r>
            <a:br>
              <a:rPr lang="en-US" dirty="0" smtClean="0"/>
            </a:br>
            <a:r>
              <a:rPr lang="en-US" dirty="0" smtClean="0"/>
              <a:t>If one were to give </a:t>
            </a:r>
            <a:br>
              <a:rPr lang="en-US" dirty="0" smtClean="0"/>
            </a:br>
            <a:r>
              <a:rPr lang="en-US" dirty="0" smtClean="0"/>
              <a:t>   all the wealth of one’s house for love, </a:t>
            </a:r>
            <a:br>
              <a:rPr lang="en-US" dirty="0" smtClean="0"/>
            </a:br>
            <a:r>
              <a:rPr lang="en-US" dirty="0" smtClean="0"/>
              <a:t>   </a:t>
            </a:r>
            <a:r>
              <a:rPr lang="en-US" dirty="0" smtClean="0"/>
              <a:t>it</a:t>
            </a:r>
            <a:r>
              <a:rPr lang="en-US" dirty="0" smtClean="0"/>
              <a:t> would be utterly scorned.</a:t>
            </a:r>
            <a:endParaRPr lang="en-US" dirty="0"/>
          </a:p>
        </p:txBody>
      </p:sp>
    </p:spTree>
    <p:extLst>
      <p:ext uri="{BB962C8B-B14F-4D97-AF65-F5344CB8AC3E}">
        <p14:creationId xmlns:p14="http://schemas.microsoft.com/office/powerpoint/2010/main" xmlns="" val="4446809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1. Waiting</a:t>
            </a:r>
            <a:endParaRPr lang="en-US" sz="7200" dirty="0"/>
          </a:p>
        </p:txBody>
      </p:sp>
      <p:sp>
        <p:nvSpPr>
          <p:cNvPr id="3" name="Content Placeholder 2"/>
          <p:cNvSpPr>
            <a:spLocks noGrp="1"/>
          </p:cNvSpPr>
          <p:nvPr>
            <p:ph idx="1"/>
          </p:nvPr>
        </p:nvSpPr>
        <p:spPr/>
        <p:txBody>
          <a:bodyPr/>
          <a:lstStyle/>
          <a:p>
            <a:endParaRPr lang="en-US" dirty="0"/>
          </a:p>
        </p:txBody>
      </p:sp>
      <p:sp>
        <p:nvSpPr>
          <p:cNvPr id="4" name="Rectangle 3"/>
          <p:cNvSpPr/>
          <p:nvPr/>
        </p:nvSpPr>
        <p:spPr>
          <a:xfrm>
            <a:off x="2057400" y="1905000"/>
            <a:ext cx="5715000" cy="3581400"/>
          </a:xfrm>
          <a:prstGeom prst="rect">
            <a:avLst/>
          </a:prstGeom>
          <a:solidFill>
            <a:srgbClr val="FF0000"/>
          </a:soli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dirty="0" smtClean="0"/>
              <a:t>Round 1</a:t>
            </a:r>
          </a:p>
          <a:p>
            <a:pPr algn="ctr"/>
            <a:r>
              <a:rPr lang="en-US" sz="3600" dirty="0" smtClean="0"/>
              <a:t>I’m attracted!</a:t>
            </a:r>
            <a:endParaRPr lang="en-US" sz="36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dirty="0" smtClean="0"/>
              <a:t>Am I ready to get married?</a:t>
            </a:r>
            <a:endParaRPr lang="en-US" sz="5400" dirty="0"/>
          </a:p>
        </p:txBody>
      </p:sp>
      <p:sp>
        <p:nvSpPr>
          <p:cNvPr id="3" name="Content Placeholder 2"/>
          <p:cNvSpPr>
            <a:spLocks noGrp="1"/>
          </p:cNvSpPr>
          <p:nvPr>
            <p:ph idx="1"/>
          </p:nvPr>
        </p:nvSpPr>
        <p:spPr/>
        <p:txBody>
          <a:bodyPr>
            <a:normAutofit/>
          </a:bodyPr>
          <a:lstStyle/>
          <a:p>
            <a:pPr marL="514350" indent="-514350">
              <a:buAutoNum type="arabicPeriod"/>
            </a:pPr>
            <a:r>
              <a:rPr lang="en-US" sz="2800" dirty="0" smtClean="0"/>
              <a:t>Am I prepared to lead my wife spiritually and serve her in every way?</a:t>
            </a:r>
          </a:p>
          <a:p>
            <a:pPr marL="514350" indent="-514350">
              <a:buAutoNum type="arabicPeriod"/>
            </a:pPr>
            <a:r>
              <a:rPr lang="en-US" sz="2800" dirty="0" smtClean="0"/>
              <a:t>Do I have proven character, and am I growing in godliness?</a:t>
            </a:r>
          </a:p>
          <a:p>
            <a:pPr marL="514350" indent="-514350">
              <a:buAutoNum type="arabicPeriod"/>
            </a:pPr>
            <a:r>
              <a:rPr lang="en-US" sz="2800" dirty="0" smtClean="0"/>
              <a:t>To who and for what am I accountable?</a:t>
            </a:r>
          </a:p>
          <a:p>
            <a:pPr marL="514350" indent="-514350">
              <a:buAutoNum type="arabicPeriod"/>
            </a:pPr>
            <a:r>
              <a:rPr lang="en-US" sz="2800" dirty="0" smtClean="0"/>
              <a:t>Are my motives for pursuing marriage selfish and worldly, or are they to honor God?</a:t>
            </a:r>
          </a:p>
          <a:p>
            <a:pPr marL="514350" indent="-514350">
              <a:buAutoNum type="arabicPeriod"/>
            </a:pPr>
            <a:r>
              <a:rPr lang="en-US" sz="2800" dirty="0" smtClean="0"/>
              <a:t>Can I provide financially?</a:t>
            </a:r>
          </a:p>
          <a:p>
            <a:pPr marL="514350" indent="-514350">
              <a:buAutoNum type="arabicPeriod"/>
            </a:pPr>
            <a:r>
              <a:rPr lang="en-US" sz="2800" dirty="0" smtClean="0"/>
              <a:t>What do my pastors and parents have to </a:t>
            </a:r>
            <a:r>
              <a:rPr lang="en-US" sz="2800" dirty="0" smtClean="0">
                <a:solidFill>
                  <a:schemeClr val="bg1"/>
                </a:solidFill>
                <a:effectLst>
                  <a:outerShdw blurRad="38100" dist="38100" dir="2700000" algn="tl">
                    <a:srgbClr val="000000">
                      <a:alpha val="43137"/>
                    </a:srgbClr>
                  </a:outerShdw>
                </a:effectLst>
              </a:rPr>
              <a:t>say?</a:t>
            </a:r>
            <a:endParaRPr lang="en-US" sz="2800" dirty="0">
              <a:solidFill>
                <a:schemeClr val="bg1"/>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dirty="0" smtClean="0"/>
              <a:t>2</a:t>
            </a:r>
            <a:r>
              <a:rPr lang="en-US" sz="5400" dirty="0" smtClean="0"/>
              <a:t>. Embracing authorities and family</a:t>
            </a:r>
            <a:endParaRPr lang="en-US" sz="5400"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7125</TotalTime>
  <Words>583</Words>
  <Application>Microsoft Office PowerPoint</Application>
  <PresentationFormat>On-screen Show (4:3)</PresentationFormat>
  <Paragraphs>117</Paragraphs>
  <Slides>32</Slides>
  <Notes>32</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Slide 1</vt:lpstr>
      <vt:lpstr>Slide 2</vt:lpstr>
      <vt:lpstr>1. Waiting</vt:lpstr>
      <vt:lpstr>Song of Solomon 2:7 (3:5, 8:4)</vt:lpstr>
      <vt:lpstr>Slide 5</vt:lpstr>
      <vt:lpstr>Song of Solomon 8:6-7</vt:lpstr>
      <vt:lpstr>1. Waiting</vt:lpstr>
      <vt:lpstr>Am I ready to get married?</vt:lpstr>
      <vt:lpstr>2. Embracing authorities and family</vt:lpstr>
      <vt:lpstr>Jeremiah 17:9</vt:lpstr>
      <vt:lpstr>Proverbs 23:22-25</vt:lpstr>
      <vt:lpstr>Proverbs 15:22</vt:lpstr>
      <vt:lpstr>Why go to authorities and not just your friends?</vt:lpstr>
      <vt:lpstr>2. Embracing authorities and family</vt:lpstr>
      <vt:lpstr>John 3: 19-21</vt:lpstr>
      <vt:lpstr>3. Treating the other person as more important</vt:lpstr>
      <vt:lpstr>Philippians 2:3-4</vt:lpstr>
      <vt:lpstr>3. Treating the other person as more important</vt:lpstr>
      <vt:lpstr>1 Timothy 5:1-2</vt:lpstr>
      <vt:lpstr>4. Things can be permissible, yet not beneficial</vt:lpstr>
      <vt:lpstr>1 Corinthians 6:12, 10:23</vt:lpstr>
      <vt:lpstr>4. Things can be permissible, yet not beneficial</vt:lpstr>
      <vt:lpstr>Waiting</vt:lpstr>
      <vt:lpstr>Embracing authorities and family</vt:lpstr>
      <vt:lpstr>Treating the other person as more important</vt:lpstr>
      <vt:lpstr>How to ask them out and also treat them as more important</vt:lpstr>
      <vt:lpstr>Waiting</vt:lpstr>
      <vt:lpstr>Goals for courtship:</vt:lpstr>
      <vt:lpstr>Take it slow:</vt:lpstr>
      <vt:lpstr>Embracing authorities and family</vt:lpstr>
      <vt:lpstr>Treating the other person as more important</vt:lpstr>
      <vt:lpstr>Things can be permissible, yet not beneficial</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Honor Thy Father &amp; Mother…</dc:title>
  <dc:creator>Linda</dc:creator>
  <cp:lastModifiedBy>Owner</cp:lastModifiedBy>
  <cp:revision>253</cp:revision>
  <dcterms:created xsi:type="dcterms:W3CDTF">2008-12-10T03:02:47Z</dcterms:created>
  <dcterms:modified xsi:type="dcterms:W3CDTF">2012-02-24T20:29:59Z</dcterms:modified>
</cp:coreProperties>
</file>