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handoutMasterIdLst>
    <p:handoutMasterId r:id="rId54"/>
  </p:handoutMasterIdLst>
  <p:sldIdLst>
    <p:sldId id="256" r:id="rId2"/>
    <p:sldId id="323" r:id="rId3"/>
    <p:sldId id="259" r:id="rId4"/>
    <p:sldId id="325" r:id="rId5"/>
    <p:sldId id="262" r:id="rId6"/>
    <p:sldId id="263" r:id="rId7"/>
    <p:sldId id="326" r:id="rId8"/>
    <p:sldId id="327" r:id="rId9"/>
    <p:sldId id="264" r:id="rId10"/>
    <p:sldId id="328" r:id="rId11"/>
    <p:sldId id="271" r:id="rId12"/>
    <p:sldId id="265" r:id="rId13"/>
    <p:sldId id="266" r:id="rId14"/>
    <p:sldId id="267" r:id="rId15"/>
    <p:sldId id="269" r:id="rId16"/>
    <p:sldId id="270" r:id="rId17"/>
    <p:sldId id="272" r:id="rId18"/>
    <p:sldId id="273" r:id="rId19"/>
    <p:sldId id="274" r:id="rId20"/>
    <p:sldId id="275" r:id="rId21"/>
    <p:sldId id="311" r:id="rId22"/>
    <p:sldId id="276" r:id="rId23"/>
    <p:sldId id="278" r:id="rId24"/>
    <p:sldId id="291" r:id="rId25"/>
    <p:sldId id="289" r:id="rId26"/>
    <p:sldId id="295" r:id="rId27"/>
    <p:sldId id="294" r:id="rId28"/>
    <p:sldId id="296" r:id="rId29"/>
    <p:sldId id="297" r:id="rId30"/>
    <p:sldId id="298" r:id="rId31"/>
    <p:sldId id="299" r:id="rId32"/>
    <p:sldId id="300" r:id="rId33"/>
    <p:sldId id="321" r:id="rId34"/>
    <p:sldId id="302" r:id="rId35"/>
    <p:sldId id="303" r:id="rId36"/>
    <p:sldId id="304" r:id="rId37"/>
    <p:sldId id="312" r:id="rId38"/>
    <p:sldId id="305" r:id="rId39"/>
    <p:sldId id="306" r:id="rId40"/>
    <p:sldId id="307" r:id="rId41"/>
    <p:sldId id="308" r:id="rId42"/>
    <p:sldId id="309" r:id="rId43"/>
    <p:sldId id="310" r:id="rId44"/>
    <p:sldId id="281" r:id="rId45"/>
    <p:sldId id="282" r:id="rId46"/>
    <p:sldId id="314" r:id="rId47"/>
    <p:sldId id="315" r:id="rId48"/>
    <p:sldId id="316" r:id="rId49"/>
    <p:sldId id="284" r:id="rId50"/>
    <p:sldId id="322" r:id="rId51"/>
    <p:sldId id="320" r:id="rId52"/>
  </p:sldIdLst>
  <p:sldSz cx="9144000" cy="6858000" type="screen4x3"/>
  <p:notesSz cx="6858000" cy="9101138"/>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210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699" autoAdjust="0"/>
    <p:restoredTop sz="91883" autoAdjust="0"/>
  </p:normalViewPr>
  <p:slideViewPr>
    <p:cSldViewPr>
      <p:cViewPr>
        <p:scale>
          <a:sx n="50" d="100"/>
          <a:sy n="50" d="100"/>
        </p:scale>
        <p:origin x="-1044" y="-486"/>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notesViewPr>
    <p:cSldViewPr>
      <p:cViewPr varScale="1">
        <p:scale>
          <a:sx n="100" d="100"/>
          <a:sy n="100" d="100"/>
        </p:scale>
        <p:origin x="-1974" y="-84"/>
      </p:cViewPr>
      <p:guideLst>
        <p:guide orient="horz" pos="2867"/>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56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5613"/>
          </a:xfrm>
          <a:prstGeom prst="rect">
            <a:avLst/>
          </a:prstGeom>
        </p:spPr>
        <p:txBody>
          <a:bodyPr vert="horz" lIns="91440" tIns="45720" rIns="91440" bIns="45720" rtlCol="0"/>
          <a:lstStyle>
            <a:lvl1pPr algn="r">
              <a:defRPr sz="1200"/>
            </a:lvl1pPr>
          </a:lstStyle>
          <a:p>
            <a:fld id="{C126B5B1-239B-47D9-9147-F1A0F4DBE967}" type="datetimeFigureOut">
              <a:rPr lang="en-US" smtClean="0"/>
              <a:t>2/14/2008</a:t>
            </a:fld>
            <a:endParaRPr lang="en-US"/>
          </a:p>
        </p:txBody>
      </p:sp>
      <p:sp>
        <p:nvSpPr>
          <p:cNvPr id="4" name="Footer Placeholder 3"/>
          <p:cNvSpPr>
            <a:spLocks noGrp="1"/>
          </p:cNvSpPr>
          <p:nvPr>
            <p:ph type="ftr" sz="quarter" idx="2"/>
          </p:nvPr>
        </p:nvSpPr>
        <p:spPr>
          <a:xfrm>
            <a:off x="0" y="8643938"/>
            <a:ext cx="2971800" cy="4556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43938"/>
            <a:ext cx="2971800" cy="455612"/>
          </a:xfrm>
          <a:prstGeom prst="rect">
            <a:avLst/>
          </a:prstGeom>
        </p:spPr>
        <p:txBody>
          <a:bodyPr vert="horz" lIns="91440" tIns="45720" rIns="91440" bIns="45720" rtlCol="0" anchor="b"/>
          <a:lstStyle>
            <a:lvl1pPr algn="r">
              <a:defRPr sz="1200"/>
            </a:lvl1pPr>
          </a:lstStyle>
          <a:p>
            <a:fld id="{CE2A8AD0-0135-44D6-B325-24E945C97AB2}"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505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4755" name="Rectangle 3"/>
          <p:cNvSpPr>
            <a:spLocks noGrp="1" noChangeArrowheads="1"/>
          </p:cNvSpPr>
          <p:nvPr>
            <p:ph type="dt" idx="1"/>
          </p:nvPr>
        </p:nvSpPr>
        <p:spPr bwMode="auto">
          <a:xfrm>
            <a:off x="3884613" y="0"/>
            <a:ext cx="2971800" cy="45505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4756" name="Rectangle 4"/>
          <p:cNvSpPr>
            <a:spLocks noRot="1" noChangeArrowheads="1" noTextEdit="1"/>
          </p:cNvSpPr>
          <p:nvPr>
            <p:ph type="sldImg" idx="2"/>
          </p:nvPr>
        </p:nvSpPr>
        <p:spPr bwMode="auto">
          <a:xfrm>
            <a:off x="1154113" y="682625"/>
            <a:ext cx="4549775" cy="3413125"/>
          </a:xfrm>
          <a:prstGeom prst="rect">
            <a:avLst/>
          </a:prstGeom>
          <a:noFill/>
          <a:ln w="9525">
            <a:solidFill>
              <a:srgbClr val="000000"/>
            </a:solidFill>
            <a:miter lim="800000"/>
            <a:headEnd/>
            <a:tailEnd/>
          </a:ln>
          <a:effectLst/>
        </p:spPr>
      </p:sp>
      <p:sp>
        <p:nvSpPr>
          <p:cNvPr id="74757" name="Rectangle 5"/>
          <p:cNvSpPr>
            <a:spLocks noGrp="1" noChangeArrowheads="1"/>
          </p:cNvSpPr>
          <p:nvPr>
            <p:ph type="body" sz="quarter" idx="3"/>
          </p:nvPr>
        </p:nvSpPr>
        <p:spPr bwMode="auto">
          <a:xfrm>
            <a:off x="685800" y="4323041"/>
            <a:ext cx="5486400" cy="40955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4758" name="Rectangle 6"/>
          <p:cNvSpPr>
            <a:spLocks noGrp="1" noChangeArrowheads="1"/>
          </p:cNvSpPr>
          <p:nvPr>
            <p:ph type="ftr" sz="quarter" idx="4"/>
          </p:nvPr>
        </p:nvSpPr>
        <p:spPr bwMode="auto">
          <a:xfrm>
            <a:off x="0" y="8644501"/>
            <a:ext cx="2971800" cy="45505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4759" name="Rectangle 7"/>
          <p:cNvSpPr>
            <a:spLocks noGrp="1" noChangeArrowheads="1"/>
          </p:cNvSpPr>
          <p:nvPr>
            <p:ph type="sldNum" sz="quarter" idx="5"/>
          </p:nvPr>
        </p:nvSpPr>
        <p:spPr bwMode="auto">
          <a:xfrm>
            <a:off x="3884613" y="8644501"/>
            <a:ext cx="2971800" cy="45505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B87B90F-756F-488B-8E1E-3799A30C8AF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E45861-D51A-4AAA-BFDB-6AABE53F80B6}" type="slidenum">
              <a:rPr lang="en-US"/>
              <a:pPr/>
              <a:t>1</a:t>
            </a:fld>
            <a:endParaRPr lang="en-US"/>
          </a:p>
        </p:txBody>
      </p:sp>
      <p:sp>
        <p:nvSpPr>
          <p:cNvPr id="117762" name="Rectangle 2"/>
          <p:cNvSpPr>
            <a:spLocks noRo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BE425E-92F0-4B04-B0B7-A916F9955869}" type="slidenum">
              <a:rPr lang="en-US"/>
              <a:pPr/>
              <a:t>36</a:t>
            </a:fld>
            <a:endParaRPr lang="en-US"/>
          </a:p>
        </p:txBody>
      </p:sp>
      <p:sp>
        <p:nvSpPr>
          <p:cNvPr id="80898" name="Rectangle 2"/>
          <p:cNvSpPr>
            <a:spLocks noRot="1" noChangeArrowheads="1" noTextEdit="1"/>
          </p:cNvSpPr>
          <p:nvPr>
            <p:ph type="sldImg"/>
          </p:nvPr>
        </p:nvSpPr>
        <p:spPr>
          <a:ln/>
        </p:spPr>
      </p:sp>
      <p:sp>
        <p:nvSpPr>
          <p:cNvPr id="80899" name="Rectangle 3"/>
          <p:cNvSpPr>
            <a:spLocks noGrp="1" noChangeArrowheads="1"/>
          </p:cNvSpPr>
          <p:nvPr>
            <p:ph type="body" idx="1"/>
          </p:nvPr>
        </p:nvSpPr>
        <p:spPr/>
        <p:txBody>
          <a:bodyPr/>
          <a:lstStyle/>
          <a:p>
            <a:r>
              <a:rPr lang="en-US"/>
              <a:t>ANXIETY &amp; DOUBT during waiting period…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8B7F8A-45F4-4486-8897-EDBEDD8ADA89}" type="slidenum">
              <a:rPr lang="en-US"/>
              <a:pPr/>
              <a:t>38</a:t>
            </a:fld>
            <a:endParaRPr lang="en-US"/>
          </a:p>
        </p:txBody>
      </p:sp>
      <p:sp>
        <p:nvSpPr>
          <p:cNvPr id="82946" name="Rectangle 2"/>
          <p:cNvSpPr>
            <a:spLocks noRo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D615EB-0FBE-4CAC-B405-A7D8243A716F}" type="slidenum">
              <a:rPr lang="en-US"/>
              <a:pPr/>
              <a:t>39</a:t>
            </a:fld>
            <a:endParaRPr lang="en-US"/>
          </a:p>
        </p:txBody>
      </p:sp>
      <p:sp>
        <p:nvSpPr>
          <p:cNvPr id="84994" name="Rectangle 2"/>
          <p:cNvSpPr>
            <a:spLocks noRot="1" noChangeArrowheads="1" noTextEdit="1"/>
          </p:cNvSpPr>
          <p:nvPr>
            <p:ph type="sldImg"/>
          </p:nvPr>
        </p:nvSpPr>
        <p:spPr>
          <a:ln/>
        </p:spPr>
      </p:sp>
      <p:sp>
        <p:nvSpPr>
          <p:cNvPr id="84995" name="Rectangle 3"/>
          <p:cNvSpPr>
            <a:spLocks noGrp="1" noChangeArrowheads="1"/>
          </p:cNvSpPr>
          <p:nvPr>
            <p:ph type="body" idx="1"/>
          </p:nvPr>
        </p:nvSpPr>
        <p:spPr/>
        <p:txBody>
          <a:bodyPr/>
          <a:lstStyle/>
          <a:p>
            <a:r>
              <a:rPr lang="en-US"/>
              <a:t>MATT 25 in CONTEXT of end times, Jesus’ return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2AD7BF-3726-4B3C-819D-71007256645A}" type="slidenum">
              <a:rPr lang="en-US"/>
              <a:pPr/>
              <a:t>40</a:t>
            </a:fld>
            <a:endParaRPr lang="en-US"/>
          </a:p>
        </p:txBody>
      </p:sp>
      <p:sp>
        <p:nvSpPr>
          <p:cNvPr id="87042" name="Rectangle 2"/>
          <p:cNvSpPr>
            <a:spLocks noRot="1" noChangeArrowheads="1" noTextEdit="1"/>
          </p:cNvSpPr>
          <p:nvPr>
            <p:ph type="sldImg"/>
          </p:nvPr>
        </p:nvSpPr>
        <p:spPr>
          <a:ln/>
        </p:spPr>
      </p:sp>
      <p:sp>
        <p:nvSpPr>
          <p:cNvPr id="87043" name="Rectangle 3"/>
          <p:cNvSpPr>
            <a:spLocks noGrp="1" noChangeArrowheads="1"/>
          </p:cNvSpPr>
          <p:nvPr>
            <p:ph type="body" idx="1"/>
          </p:nvPr>
        </p:nvSpPr>
        <p:spPr/>
        <p:txBody>
          <a:bodyPr/>
          <a:lstStyle/>
          <a:p>
            <a:r>
              <a:rPr lang="en-US"/>
              <a:t>MATT 25 in CONTEXT of end times, Jesus’ return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917973-824F-4C86-A03D-4C523E01FDCE}" type="slidenum">
              <a:rPr lang="en-US"/>
              <a:pPr/>
              <a:t>41</a:t>
            </a:fld>
            <a:endParaRPr lang="en-US"/>
          </a:p>
        </p:txBody>
      </p:sp>
      <p:sp>
        <p:nvSpPr>
          <p:cNvPr id="89090" name="Rectangle 2"/>
          <p:cNvSpPr>
            <a:spLocks noRot="1" noChangeArrowheads="1" noTextEdit="1"/>
          </p:cNvSpPr>
          <p:nvPr>
            <p:ph type="sldImg"/>
          </p:nvPr>
        </p:nvSpPr>
        <p:spPr>
          <a:ln/>
        </p:spPr>
      </p:sp>
      <p:sp>
        <p:nvSpPr>
          <p:cNvPr id="89091" name="Rectangle 3"/>
          <p:cNvSpPr>
            <a:spLocks noGrp="1" noChangeArrowheads="1"/>
          </p:cNvSpPr>
          <p:nvPr>
            <p:ph type="body" idx="1"/>
          </p:nvPr>
        </p:nvSpPr>
        <p:spPr/>
        <p:txBody>
          <a:bodyPr/>
          <a:lstStyle/>
          <a:p>
            <a:r>
              <a:rPr lang="en-US"/>
              <a:t>MATT 25 in CONTEXT of end times, Jesus’ return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CE2DEA-61B5-4A78-942D-7A619265A465}" type="slidenum">
              <a:rPr lang="en-US"/>
              <a:pPr/>
              <a:t>42</a:t>
            </a:fld>
            <a:endParaRPr lang="en-US"/>
          </a:p>
        </p:txBody>
      </p:sp>
      <p:sp>
        <p:nvSpPr>
          <p:cNvPr id="100354" name="Rectangle 2"/>
          <p:cNvSpPr>
            <a:spLocks noRot="1" noChangeArrowheads="1" noTextEdit="1"/>
          </p:cNvSpPr>
          <p:nvPr>
            <p:ph type="sldImg"/>
          </p:nvPr>
        </p:nvSpPr>
        <p:spPr>
          <a:ln/>
        </p:spPr>
      </p:sp>
      <p:sp>
        <p:nvSpPr>
          <p:cNvPr id="100355" name="Rectangle 3"/>
          <p:cNvSpPr>
            <a:spLocks noGrp="1" noChangeArrowheads="1"/>
          </p:cNvSpPr>
          <p:nvPr>
            <p:ph type="body" idx="1"/>
          </p:nvPr>
        </p:nvSpPr>
        <p:spPr/>
        <p:txBody>
          <a:bodyPr/>
          <a:lstStyle/>
          <a:p>
            <a:r>
              <a:rPr lang="en-US"/>
              <a:t>MATT 25 in CONTEXT of end times, Jesus’ return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779972-6B57-47B1-8383-79AA9B63221E}" type="slidenum">
              <a:rPr lang="en-US"/>
              <a:pPr/>
              <a:t>43</a:t>
            </a:fld>
            <a:endParaRPr lang="en-US"/>
          </a:p>
        </p:txBody>
      </p:sp>
      <p:sp>
        <p:nvSpPr>
          <p:cNvPr id="102402" name="Rectangle 2"/>
          <p:cNvSpPr>
            <a:spLocks noRot="1" noChangeArrowheads="1" noTextEdit="1"/>
          </p:cNvSpPr>
          <p:nvPr>
            <p:ph type="sldImg"/>
          </p:nvPr>
        </p:nvSpPr>
        <p:spPr>
          <a:ln/>
        </p:spPr>
      </p:sp>
      <p:sp>
        <p:nvSpPr>
          <p:cNvPr id="102403" name="Rectangle 3"/>
          <p:cNvSpPr>
            <a:spLocks noGrp="1" noChangeArrowheads="1"/>
          </p:cNvSpPr>
          <p:nvPr>
            <p:ph type="body" idx="1"/>
          </p:nvPr>
        </p:nvSpPr>
        <p:spPr/>
        <p:txBody>
          <a:bodyPr/>
          <a:lstStyle/>
          <a:p>
            <a:r>
              <a:rPr lang="en-US"/>
              <a:t>MATT 25 in CONTEXT of end times, Jesus’ return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1D1648-8BE6-42FF-A4EF-BB9C5959BF8C}" type="slidenum">
              <a:rPr lang="en-US"/>
              <a:pPr/>
              <a:t>47</a:t>
            </a:fld>
            <a:endParaRPr lang="en-US"/>
          </a:p>
        </p:txBody>
      </p:sp>
      <p:sp>
        <p:nvSpPr>
          <p:cNvPr id="111618" name="Rectangle 2"/>
          <p:cNvSpPr>
            <a:spLocks noRot="1" noChangeArrowheads="1" noTextEdit="1"/>
          </p:cNvSpPr>
          <p:nvPr>
            <p:ph type="sldImg"/>
          </p:nvPr>
        </p:nvSpPr>
        <p:spPr>
          <a:ln/>
        </p:spPr>
      </p:sp>
      <p:sp>
        <p:nvSpPr>
          <p:cNvPr id="111619" name="Rectangle 3"/>
          <p:cNvSpPr>
            <a:spLocks noGrp="1" noChangeArrowheads="1"/>
          </p:cNvSpPr>
          <p:nvPr>
            <p:ph type="body" idx="1"/>
          </p:nvPr>
        </p:nvSpPr>
        <p:spPr/>
        <p:txBody>
          <a:bodyPr/>
          <a:lstStyle/>
          <a:p>
            <a:r>
              <a:rPr lang="en-US"/>
              <a:t>DIE = to self, ambitions, will, BE WHERE BODY IS…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56C9B2-D696-4C5D-AAF2-7814F5FFB1E3}" type="slidenum">
              <a:rPr lang="en-US"/>
              <a:pPr/>
              <a:t>51</a:t>
            </a:fld>
            <a:endParaRPr lang="en-US"/>
          </a:p>
        </p:txBody>
      </p:sp>
      <p:sp>
        <p:nvSpPr>
          <p:cNvPr id="120834" name="Rectangle 2"/>
          <p:cNvSpPr>
            <a:spLocks noRo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E45861-D51A-4AAA-BFDB-6AABE53F80B6}" type="slidenum">
              <a:rPr lang="en-US"/>
              <a:pPr/>
              <a:t>2</a:t>
            </a:fld>
            <a:endParaRPr lang="en-US"/>
          </a:p>
        </p:txBody>
      </p:sp>
      <p:sp>
        <p:nvSpPr>
          <p:cNvPr id="117762" name="Rectangle 2"/>
          <p:cNvSpPr>
            <a:spLocks noRo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318A69-DC91-4101-97AE-FB7915DF9B37}" type="slidenum">
              <a:rPr lang="en-US"/>
              <a:pPr/>
              <a:t>5</a:t>
            </a:fld>
            <a:endParaRPr lang="en-US"/>
          </a:p>
        </p:txBody>
      </p:sp>
      <p:sp>
        <p:nvSpPr>
          <p:cNvPr id="76802" name="Rectangle 2"/>
          <p:cNvSpPr>
            <a:spLocks noRot="1" noChangeArrowheads="1" noTextEdit="1"/>
          </p:cNvSpPr>
          <p:nvPr>
            <p:ph type="sldImg"/>
          </p:nvPr>
        </p:nvSpPr>
        <p:spPr>
          <a:ln/>
        </p:spPr>
      </p:sp>
      <p:sp>
        <p:nvSpPr>
          <p:cNvPr id="76803" name="Rectangle 3"/>
          <p:cNvSpPr>
            <a:spLocks noGrp="1" noChangeArrowheads="1"/>
          </p:cNvSpPr>
          <p:nvPr>
            <p:ph type="body" idx="1"/>
          </p:nvPr>
        </p:nvSpPr>
        <p:spPr/>
        <p:txBody>
          <a:bodyPr/>
          <a:lstStyle/>
          <a:p>
            <a:r>
              <a:rPr lang="en-US"/>
              <a:t>ONENESS in body, soul, spirit</a:t>
            </a:r>
          </a:p>
          <a:p>
            <a:endParaRPr lang="en-US"/>
          </a:p>
          <a:p>
            <a:r>
              <a:rPr lang="en-US"/>
              <a:t>GIVE YOURSELF COMPLETELY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13CC04-9034-435B-8D30-71813FE667F3}" type="slidenum">
              <a:rPr lang="en-US"/>
              <a:pPr/>
              <a:t>6</a:t>
            </a:fld>
            <a:endParaRPr lang="en-US"/>
          </a:p>
        </p:txBody>
      </p:sp>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p:txBody>
          <a:bodyPr/>
          <a:lstStyle/>
          <a:p>
            <a:r>
              <a:rPr lang="en-US"/>
              <a:t>SEX = MORE THAN PHYSICAL/ANIMAL ACT B/C WE ARE TRIUNE BEINGS!!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13CC04-9034-435B-8D30-71813FE667F3}" type="slidenum">
              <a:rPr lang="en-US"/>
              <a:pPr/>
              <a:t>7</a:t>
            </a:fld>
            <a:endParaRPr lang="en-US"/>
          </a:p>
        </p:txBody>
      </p:sp>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13CC04-9034-435B-8D30-71813FE667F3}" type="slidenum">
              <a:rPr lang="en-US"/>
              <a:pPr/>
              <a:t>8</a:t>
            </a:fld>
            <a:endParaRPr lang="en-US"/>
          </a:p>
        </p:txBody>
      </p:sp>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39FD9B-AB7A-49DD-B087-6FD01F3AE40F}" type="slidenum">
              <a:rPr lang="en-US"/>
              <a:pPr/>
              <a:t>23</a:t>
            </a:fld>
            <a:endParaRPr lang="en-US"/>
          </a:p>
        </p:txBody>
      </p:sp>
      <p:sp>
        <p:nvSpPr>
          <p:cNvPr id="75778" name="Rectangle 2"/>
          <p:cNvSpPr>
            <a:spLocks noRot="1" noChangeArrowheads="1" noTextEdit="1"/>
          </p:cNvSpPr>
          <p:nvPr>
            <p:ph type="sldImg"/>
          </p:nvPr>
        </p:nvSpPr>
        <p:spPr>
          <a:ln/>
        </p:spPr>
      </p:sp>
      <p:sp>
        <p:nvSpPr>
          <p:cNvPr id="75779" name="Rectangle 3"/>
          <p:cNvSpPr>
            <a:spLocks noGrp="1" noChangeArrowheads="1"/>
          </p:cNvSpPr>
          <p:nvPr>
            <p:ph type="body" idx="1"/>
          </p:nvPr>
        </p:nvSpPr>
        <p:spPr/>
        <p:txBody>
          <a:bodyPr/>
          <a:lstStyle/>
          <a:p>
            <a:r>
              <a:rPr lang="en-US" sz="2800"/>
              <a:t>Cleave = To adhere firmly and closely or loyally and unwaveringly</a:t>
            </a:r>
          </a:p>
          <a:p>
            <a:endParaRPr lang="en-US" sz="2800"/>
          </a:p>
          <a:p>
            <a:r>
              <a:rPr lang="en-US" sz="2800"/>
              <a:t>HUMAN MARRIAGE CREATED </a:t>
            </a:r>
            <a:r>
              <a:rPr lang="en-US" sz="2800" b="1" u="sng">
                <a:effectLst>
                  <a:outerShdw blurRad="38100" dist="38100" dir="2700000" algn="tl">
                    <a:srgbClr val="C0C0C0"/>
                  </a:outerShdw>
                </a:effectLst>
              </a:rPr>
              <a:t>AFTER</a:t>
            </a:r>
            <a:r>
              <a:rPr lang="en-US" sz="2800"/>
              <a:t> THE PATTERN OF CHRIST AND HIS BRIDE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86F70F-7C4F-4D0F-9F62-5D0B9B782D92}" type="slidenum">
              <a:rPr lang="en-US"/>
              <a:pPr/>
              <a:t>30</a:t>
            </a:fld>
            <a:endParaRPr lang="en-US"/>
          </a:p>
        </p:txBody>
      </p:sp>
      <p:sp>
        <p:nvSpPr>
          <p:cNvPr id="78850" name="Rectangle 2"/>
          <p:cNvSpPr>
            <a:spLocks noRot="1" noChangeArrowheads="1" noTextEdit="1"/>
          </p:cNvSpPr>
          <p:nvPr>
            <p:ph type="sldImg"/>
          </p:nvPr>
        </p:nvSpPr>
        <p:spPr>
          <a:ln/>
        </p:spPr>
      </p:sp>
      <p:sp>
        <p:nvSpPr>
          <p:cNvPr id="78851" name="Rectangle 3"/>
          <p:cNvSpPr>
            <a:spLocks noGrp="1" noChangeArrowheads="1"/>
          </p:cNvSpPr>
          <p:nvPr>
            <p:ph type="body" idx="1"/>
          </p:nvPr>
        </p:nvSpPr>
        <p:spPr/>
        <p:txBody>
          <a:bodyPr/>
          <a:lstStyle/>
          <a:p>
            <a:r>
              <a:rPr lang="en-US"/>
              <a:t>DISCIPLES @ Last Supper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8BDB71-BCFC-4BF4-9EA7-647746B78892}" type="slidenum">
              <a:rPr lang="en-US"/>
              <a:pPr/>
              <a:t>34</a:t>
            </a:fld>
            <a:endParaRPr lang="en-US"/>
          </a:p>
        </p:txBody>
      </p:sp>
      <p:sp>
        <p:nvSpPr>
          <p:cNvPr id="114690" name="Rectangle 2"/>
          <p:cNvSpPr>
            <a:spLocks noRot="1" noChangeArrowheads="1" noTextEdit="1"/>
          </p:cNvSpPr>
          <p:nvPr>
            <p:ph type="sldImg"/>
          </p:nvPr>
        </p:nvSpPr>
        <p:spPr>
          <a:ln/>
        </p:spPr>
      </p:sp>
      <p:sp>
        <p:nvSpPr>
          <p:cNvPr id="114691" name="Rectangle 3"/>
          <p:cNvSpPr>
            <a:spLocks noGrp="1" noChangeArrowheads="1"/>
          </p:cNvSpPr>
          <p:nvPr>
            <p:ph type="body" idx="1"/>
          </p:nvPr>
        </p:nvSpPr>
        <p:spPr/>
        <p:txBody>
          <a:bodyPr/>
          <a:lstStyle/>
          <a:p>
            <a:r>
              <a:rPr lang="en-US"/>
              <a:t>MANY ROOMS = community of God’s Kingdom!</a:t>
            </a:r>
          </a:p>
          <a:p>
            <a:r>
              <a:rPr lang="en-US"/>
              <a:t>Get to know &amp; love each other now!</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055" name="Picture 7" descr="bamboo"/>
          <p:cNvPicPr>
            <a:picLocks noChangeAspect="1" noChangeArrowheads="1"/>
          </p:cNvPicPr>
          <p:nvPr/>
        </p:nvPicPr>
        <p:blipFill>
          <a:blip r:embed="rId2"/>
          <a:srcRect r="13792"/>
          <a:stretch>
            <a:fillRect/>
          </a:stretch>
        </p:blipFill>
        <p:spPr bwMode="ltGray">
          <a:xfrm>
            <a:off x="6292850" y="-1588"/>
            <a:ext cx="2857500" cy="6869113"/>
          </a:xfrm>
          <a:prstGeom prst="rect">
            <a:avLst/>
          </a:prstGeom>
          <a:noFill/>
        </p:spPr>
      </p:pic>
      <p:sp>
        <p:nvSpPr>
          <p:cNvPr id="2050" name="Rectangle 2"/>
          <p:cNvSpPr>
            <a:spLocks noGrp="1" noChangeArrowheads="1"/>
          </p:cNvSpPr>
          <p:nvPr>
            <p:ph type="ctrTitle"/>
          </p:nvPr>
        </p:nvSpPr>
        <p:spPr>
          <a:xfrm>
            <a:off x="304800" y="1158875"/>
            <a:ext cx="6248400" cy="1431925"/>
          </a:xfrm>
        </p:spPr>
        <p:txBody>
          <a:bodyPr/>
          <a:lstStyle>
            <a:lvl1pPr>
              <a:defRPr/>
            </a:lvl1pPr>
          </a:lstStyle>
          <a:p>
            <a:r>
              <a:rPr lang="en-US"/>
              <a:t>Click to edit Master title style</a:t>
            </a:r>
          </a:p>
        </p:txBody>
      </p:sp>
      <p:sp>
        <p:nvSpPr>
          <p:cNvPr id="2051" name="Rectangle 3"/>
          <p:cNvSpPr>
            <a:spLocks noGrp="1" noChangeArrowheads="1"/>
          </p:cNvSpPr>
          <p:nvPr>
            <p:ph type="subTitle" idx="1"/>
          </p:nvPr>
        </p:nvSpPr>
        <p:spPr>
          <a:xfrm>
            <a:off x="304800" y="3429000"/>
            <a:ext cx="6019800" cy="1752600"/>
          </a:xfrm>
        </p:spPr>
        <p:txBody>
          <a:bodyPr/>
          <a:lstStyle>
            <a:lvl1pPr marL="0" indent="0" algn="ctr">
              <a:buFont typeface="Webdings" pitchFamily="18" charset="2"/>
              <a:buNone/>
              <a:defRPr/>
            </a:lvl1pPr>
          </a:lstStyle>
          <a:p>
            <a:r>
              <a:rPr lang="en-US"/>
              <a:t>Click to edit Master subtitle style</a:t>
            </a:r>
          </a:p>
        </p:txBody>
      </p:sp>
      <p:sp>
        <p:nvSpPr>
          <p:cNvPr id="2052" name="Rectangle 4"/>
          <p:cNvSpPr>
            <a:spLocks noGrp="1" noChangeArrowheads="1"/>
          </p:cNvSpPr>
          <p:nvPr>
            <p:ph type="dt" sz="half" idx="2"/>
          </p:nvPr>
        </p:nvSpPr>
        <p:spPr>
          <a:xfrm>
            <a:off x="257175" y="6248400"/>
            <a:ext cx="1622425" cy="457200"/>
          </a:xfrm>
        </p:spPr>
        <p:txBody>
          <a:bodyPr/>
          <a:lstStyle>
            <a:lvl1pPr>
              <a:defRPr/>
            </a:lvl1pPr>
          </a:lstStyle>
          <a:p>
            <a:endParaRPr lang="en-US"/>
          </a:p>
        </p:txBody>
      </p:sp>
      <p:sp>
        <p:nvSpPr>
          <p:cNvPr id="2053" name="Rectangle 5"/>
          <p:cNvSpPr>
            <a:spLocks noGrp="1" noChangeArrowheads="1"/>
          </p:cNvSpPr>
          <p:nvPr>
            <p:ph type="ftr" sz="quarter" idx="3"/>
          </p:nvPr>
        </p:nvSpPr>
        <p:spPr>
          <a:xfrm>
            <a:off x="2108200" y="6248400"/>
            <a:ext cx="2997200" cy="457200"/>
          </a:xfrm>
        </p:spPr>
        <p:txBody>
          <a:bodyPr/>
          <a:lstStyle>
            <a:lvl1pPr>
              <a:defRPr/>
            </a:lvl1pPr>
          </a:lstStyle>
          <a:p>
            <a:endParaRPr lang="en-US"/>
          </a:p>
        </p:txBody>
      </p:sp>
      <p:sp>
        <p:nvSpPr>
          <p:cNvPr id="2054" name="Rectangle 6"/>
          <p:cNvSpPr>
            <a:spLocks noGrp="1" noChangeArrowheads="1"/>
          </p:cNvSpPr>
          <p:nvPr>
            <p:ph type="sldNum" sz="quarter" idx="4"/>
          </p:nvPr>
        </p:nvSpPr>
        <p:spPr>
          <a:xfrm>
            <a:off x="5486400" y="6248400"/>
            <a:ext cx="1371600" cy="457200"/>
          </a:xfrm>
        </p:spPr>
        <p:txBody>
          <a:bodyPr/>
          <a:lstStyle>
            <a:lvl1pPr>
              <a:defRPr/>
            </a:lvl1pPr>
          </a:lstStyle>
          <a:p>
            <a:fld id="{972A2DF3-90DF-4174-AAB6-13E8DF6DC3C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35F192-1420-46C9-A5E8-19E22E0A8D9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86450" y="381000"/>
            <a:ext cx="1809750" cy="52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527685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C4563FF-D536-442B-B3DD-837F8D0CA17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239000" cy="762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47800"/>
            <a:ext cx="70866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619500"/>
            <a:ext cx="70866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228600" y="6248400"/>
            <a:ext cx="1600200" cy="457200"/>
          </a:xfrm>
        </p:spPr>
        <p:txBody>
          <a:bodyPr/>
          <a:lstStyle>
            <a:lvl1pPr>
              <a:defRPr/>
            </a:lvl1pPr>
          </a:lstStyle>
          <a:p>
            <a:endParaRPr lang="en-US"/>
          </a:p>
        </p:txBody>
      </p:sp>
      <p:sp>
        <p:nvSpPr>
          <p:cNvPr id="6" name="Footer Placeholder 5"/>
          <p:cNvSpPr>
            <a:spLocks noGrp="1"/>
          </p:cNvSpPr>
          <p:nvPr>
            <p:ph type="ftr" sz="quarter" idx="11"/>
          </p:nvPr>
        </p:nvSpPr>
        <p:spPr>
          <a:xfrm>
            <a:off x="2209800" y="6248400"/>
            <a:ext cx="35052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248400" y="6248400"/>
            <a:ext cx="1524000" cy="457200"/>
          </a:xfrm>
        </p:spPr>
        <p:txBody>
          <a:bodyPr/>
          <a:lstStyle>
            <a:lvl1pPr>
              <a:defRPr/>
            </a:lvl1pPr>
          </a:lstStyle>
          <a:p>
            <a:fld id="{C20AAC02-C2FA-4776-B4DE-EA48136DA131}"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381000"/>
            <a:ext cx="723900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228600" y="6248400"/>
            <a:ext cx="1600200" cy="457200"/>
          </a:xfrm>
        </p:spPr>
        <p:txBody>
          <a:bodyPr/>
          <a:lstStyle>
            <a:lvl1pPr>
              <a:defRPr/>
            </a:lvl1pPr>
          </a:lstStyle>
          <a:p>
            <a:endParaRPr lang="en-US"/>
          </a:p>
        </p:txBody>
      </p:sp>
      <p:sp>
        <p:nvSpPr>
          <p:cNvPr id="4" name="Footer Placeholder 3"/>
          <p:cNvSpPr>
            <a:spLocks noGrp="1"/>
          </p:cNvSpPr>
          <p:nvPr>
            <p:ph type="ftr" sz="quarter" idx="11"/>
          </p:nvPr>
        </p:nvSpPr>
        <p:spPr>
          <a:xfrm>
            <a:off x="2209800" y="6248400"/>
            <a:ext cx="35052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248400" y="6248400"/>
            <a:ext cx="1524000" cy="457200"/>
          </a:xfrm>
        </p:spPr>
        <p:txBody>
          <a:bodyPr/>
          <a:lstStyle>
            <a:lvl1pPr>
              <a:defRPr/>
            </a:lvl1pPr>
          </a:lstStyle>
          <a:p>
            <a:fld id="{58D5D0E4-7E62-4D1B-889C-519AFD6B439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49F819-0163-483B-B563-84570E5D440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A4B06E5-B95C-4EA4-9E44-5C56DDFD3AC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47800"/>
            <a:ext cx="34671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076700" y="1447800"/>
            <a:ext cx="34671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33178C5-708F-468B-841B-82170EBE360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4899800-87C3-4AFF-99AA-959D16BD1C0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F6124FD-99CD-455A-A8B8-EB1B9F03C9E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BEF5A4C-1F46-4AEB-A082-BF89119BBE1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B1B9843-E4C0-47F4-B749-085BFC8CD1F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EB2AF45-CB29-4CE9-8436-E8767C44417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bamboo"/>
          <p:cNvPicPr>
            <a:picLocks noChangeAspect="1" noChangeArrowheads="1"/>
          </p:cNvPicPr>
          <p:nvPr/>
        </p:nvPicPr>
        <p:blipFill>
          <a:blip r:embed="rId15"/>
          <a:srcRect r="45976"/>
          <a:stretch>
            <a:fillRect/>
          </a:stretch>
        </p:blipFill>
        <p:spPr bwMode="ltGray">
          <a:xfrm>
            <a:off x="7353300" y="0"/>
            <a:ext cx="1790700" cy="6858000"/>
          </a:xfrm>
          <a:prstGeom prst="rect">
            <a:avLst/>
          </a:prstGeom>
          <a:noFill/>
        </p:spPr>
      </p:pic>
      <p:sp>
        <p:nvSpPr>
          <p:cNvPr id="1032" name="Rectangle 8"/>
          <p:cNvSpPr>
            <a:spLocks noGrp="1" noChangeArrowheads="1"/>
          </p:cNvSpPr>
          <p:nvPr>
            <p:ph type="title"/>
          </p:nvPr>
        </p:nvSpPr>
        <p:spPr bwMode="auto">
          <a:xfrm>
            <a:off x="457200" y="381000"/>
            <a:ext cx="7239000" cy="762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en-US" smtClean="0"/>
              <a:t>Click to edit Master</a:t>
            </a:r>
          </a:p>
        </p:txBody>
      </p:sp>
      <p:sp>
        <p:nvSpPr>
          <p:cNvPr id="1033" name="Rectangle 9"/>
          <p:cNvSpPr>
            <a:spLocks noGrp="1" noChangeArrowheads="1"/>
          </p:cNvSpPr>
          <p:nvPr>
            <p:ph type="body" idx="1"/>
          </p:nvPr>
        </p:nvSpPr>
        <p:spPr bwMode="auto">
          <a:xfrm>
            <a:off x="457200" y="1447800"/>
            <a:ext cx="70866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4" name="Rectangle 10"/>
          <p:cNvSpPr>
            <a:spLocks noGrp="1" noChangeArrowheads="1"/>
          </p:cNvSpPr>
          <p:nvPr>
            <p:ph type="dt" sz="half" idx="2"/>
          </p:nvPr>
        </p:nvSpPr>
        <p:spPr bwMode="auto">
          <a:xfrm>
            <a:off x="228600" y="62484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5" name="Rectangle 11"/>
          <p:cNvSpPr>
            <a:spLocks noGrp="1" noChangeArrowheads="1"/>
          </p:cNvSpPr>
          <p:nvPr>
            <p:ph type="ftr" sz="quarter" idx="3"/>
          </p:nvPr>
        </p:nvSpPr>
        <p:spPr bwMode="auto">
          <a:xfrm>
            <a:off x="2209800" y="6248400"/>
            <a:ext cx="3505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6" name="Rectangle 12"/>
          <p:cNvSpPr>
            <a:spLocks noGrp="1" noChangeArrowheads="1"/>
          </p:cNvSpPr>
          <p:nvPr>
            <p:ph type="sldNum" sz="quarter" idx="4"/>
          </p:nvPr>
        </p:nvSpPr>
        <p:spPr bwMode="auto">
          <a:xfrm>
            <a:off x="6248400" y="6248400"/>
            <a:ext cx="1524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0CD56E9-E592-484E-820C-E8911AB82E6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Black" pitchFamily="34" charset="0"/>
        </a:defRPr>
      </a:lvl2pPr>
      <a:lvl3pPr algn="ctr" rtl="0" fontAlgn="base">
        <a:spcBef>
          <a:spcPct val="0"/>
        </a:spcBef>
        <a:spcAft>
          <a:spcPct val="0"/>
        </a:spcAft>
        <a:defRPr sz="4400">
          <a:solidFill>
            <a:schemeClr val="tx2"/>
          </a:solidFill>
          <a:latin typeface="Arial Black" pitchFamily="34" charset="0"/>
        </a:defRPr>
      </a:lvl3pPr>
      <a:lvl4pPr algn="ctr" rtl="0" fontAlgn="base">
        <a:spcBef>
          <a:spcPct val="0"/>
        </a:spcBef>
        <a:spcAft>
          <a:spcPct val="0"/>
        </a:spcAft>
        <a:defRPr sz="4400">
          <a:solidFill>
            <a:schemeClr val="tx2"/>
          </a:solidFill>
          <a:latin typeface="Arial Black" pitchFamily="34" charset="0"/>
        </a:defRPr>
      </a:lvl4pPr>
      <a:lvl5pPr algn="ctr" rtl="0" fontAlgn="base">
        <a:spcBef>
          <a:spcPct val="0"/>
        </a:spcBef>
        <a:spcAft>
          <a:spcPct val="0"/>
        </a:spcAft>
        <a:defRPr sz="4400">
          <a:solidFill>
            <a:schemeClr val="tx2"/>
          </a:solidFill>
          <a:latin typeface="Arial Black" pitchFamily="34" charset="0"/>
        </a:defRPr>
      </a:lvl5pPr>
      <a:lvl6pPr marL="457200" algn="ctr" rtl="0" fontAlgn="base">
        <a:spcBef>
          <a:spcPct val="0"/>
        </a:spcBef>
        <a:spcAft>
          <a:spcPct val="0"/>
        </a:spcAft>
        <a:defRPr sz="4400">
          <a:solidFill>
            <a:schemeClr val="tx2"/>
          </a:solidFill>
          <a:latin typeface="Arial Black" pitchFamily="34" charset="0"/>
        </a:defRPr>
      </a:lvl6pPr>
      <a:lvl7pPr marL="914400" algn="ctr" rtl="0" fontAlgn="base">
        <a:spcBef>
          <a:spcPct val="0"/>
        </a:spcBef>
        <a:spcAft>
          <a:spcPct val="0"/>
        </a:spcAft>
        <a:defRPr sz="4400">
          <a:solidFill>
            <a:schemeClr val="tx2"/>
          </a:solidFill>
          <a:latin typeface="Arial Black" pitchFamily="34" charset="0"/>
        </a:defRPr>
      </a:lvl7pPr>
      <a:lvl8pPr marL="1371600" algn="ctr" rtl="0" fontAlgn="base">
        <a:spcBef>
          <a:spcPct val="0"/>
        </a:spcBef>
        <a:spcAft>
          <a:spcPct val="0"/>
        </a:spcAft>
        <a:defRPr sz="4400">
          <a:solidFill>
            <a:schemeClr val="tx2"/>
          </a:solidFill>
          <a:latin typeface="Arial Black" pitchFamily="34" charset="0"/>
        </a:defRPr>
      </a:lvl8pPr>
      <a:lvl9pPr marL="1828800" algn="ctr" rtl="0" fontAlgn="base">
        <a:spcBef>
          <a:spcPct val="0"/>
        </a:spcBef>
        <a:spcAft>
          <a:spcPct val="0"/>
        </a:spcAft>
        <a:defRPr sz="4400">
          <a:solidFill>
            <a:schemeClr val="tx2"/>
          </a:solidFill>
          <a:latin typeface="Arial Black" pitchFamily="34" charset="0"/>
        </a:defRPr>
      </a:lvl9pPr>
    </p:titleStyle>
    <p:bodyStyle>
      <a:lvl1pPr marL="342900" indent="-342900" algn="l" rtl="0" fontAlgn="base">
        <a:spcBef>
          <a:spcPct val="20000"/>
        </a:spcBef>
        <a:spcAft>
          <a:spcPct val="0"/>
        </a:spcAft>
        <a:buClr>
          <a:srgbClr val="ED210B"/>
        </a:buClr>
        <a:buSzPct val="65000"/>
        <a:buFont typeface="Webdings" pitchFamily="18" charset="2"/>
        <a:buChar char="Y"/>
        <a:defRPr sz="3200">
          <a:solidFill>
            <a:schemeClr val="tx1"/>
          </a:solidFill>
          <a:latin typeface="+mn-lt"/>
          <a:ea typeface="+mn-ea"/>
          <a:cs typeface="+mn-cs"/>
        </a:defRPr>
      </a:lvl1pPr>
      <a:lvl2pPr marL="742950" indent="-285750" algn="l" rtl="0" fontAlgn="base">
        <a:spcBef>
          <a:spcPct val="20000"/>
        </a:spcBef>
        <a:spcAft>
          <a:spcPct val="0"/>
        </a:spcAft>
        <a:buClr>
          <a:srgbClr val="ED210B"/>
        </a:buClr>
        <a:buSzPct val="60000"/>
        <a:buFont typeface="Webdings" pitchFamily="18" charset="2"/>
        <a:buChar char="Y"/>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
        <a:defRPr sz="2400">
          <a:solidFill>
            <a:schemeClr val="tx1"/>
          </a:solidFill>
          <a:latin typeface="+mn-lt"/>
        </a:defRPr>
      </a:lvl3pPr>
      <a:lvl4pPr marL="1600200" indent="-228600" algn="l" rtl="0" fontAlgn="base">
        <a:spcBef>
          <a:spcPct val="20000"/>
        </a:spcBef>
        <a:spcAft>
          <a:spcPct val="0"/>
        </a:spcAft>
        <a:buClr>
          <a:schemeClr val="bg2"/>
        </a:buClr>
        <a:buChar char="–"/>
        <a:defRPr sz="2000">
          <a:solidFill>
            <a:schemeClr val="tx1"/>
          </a:solidFill>
          <a:latin typeface="+mn-lt"/>
        </a:defRPr>
      </a:lvl4pPr>
      <a:lvl5pPr marL="2057400" indent="-228600" algn="l" rtl="0" fontAlgn="base">
        <a:spcBef>
          <a:spcPct val="20000"/>
        </a:spcBef>
        <a:spcAft>
          <a:spcPct val="0"/>
        </a:spcAft>
        <a:buClr>
          <a:schemeClr val="bg2"/>
        </a:buClr>
        <a:buChar char="•"/>
        <a:defRPr sz="2000">
          <a:solidFill>
            <a:schemeClr val="tx1"/>
          </a:solidFill>
          <a:latin typeface="+mn-lt"/>
        </a:defRPr>
      </a:lvl5pPr>
      <a:lvl6pPr marL="2514600" indent="-228600" algn="l" rtl="0" fontAlgn="base">
        <a:spcBef>
          <a:spcPct val="20000"/>
        </a:spcBef>
        <a:spcAft>
          <a:spcPct val="0"/>
        </a:spcAft>
        <a:buClr>
          <a:schemeClr val="bg2"/>
        </a:buClr>
        <a:buChar char="•"/>
        <a:defRPr sz="2000">
          <a:solidFill>
            <a:schemeClr val="tx1"/>
          </a:solidFill>
          <a:latin typeface="+mn-lt"/>
        </a:defRPr>
      </a:lvl6pPr>
      <a:lvl7pPr marL="2971800" indent="-228600" algn="l" rtl="0" fontAlgn="base">
        <a:spcBef>
          <a:spcPct val="20000"/>
        </a:spcBef>
        <a:spcAft>
          <a:spcPct val="0"/>
        </a:spcAft>
        <a:buClr>
          <a:schemeClr val="bg2"/>
        </a:buClr>
        <a:buChar char="•"/>
        <a:defRPr sz="2000">
          <a:solidFill>
            <a:schemeClr val="tx1"/>
          </a:solidFill>
          <a:latin typeface="+mn-lt"/>
        </a:defRPr>
      </a:lvl7pPr>
      <a:lvl8pPr marL="3429000" indent="-228600" algn="l" rtl="0" fontAlgn="base">
        <a:spcBef>
          <a:spcPct val="20000"/>
        </a:spcBef>
        <a:spcAft>
          <a:spcPct val="0"/>
        </a:spcAft>
        <a:buClr>
          <a:schemeClr val="bg2"/>
        </a:buClr>
        <a:buChar char="•"/>
        <a:defRPr sz="2000">
          <a:solidFill>
            <a:schemeClr val="tx1"/>
          </a:solidFill>
          <a:latin typeface="+mn-lt"/>
        </a:defRPr>
      </a:lvl8pPr>
      <a:lvl9pPr marL="3886200" indent="-228600" algn="l" rtl="0" fontAlgn="base">
        <a:spcBef>
          <a:spcPct val="20000"/>
        </a:spcBef>
        <a:spcAft>
          <a:spcPct val="0"/>
        </a:spcAft>
        <a:buClr>
          <a:schemeClr val="bg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xapurdue.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www.watchword.org/schlink/ww33d.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www.bible-sermons.org/sermons/Married%20to%20Jesus%204-22-01.doc" TargetMode="External"/><Relationship Id="rId3" Type="http://schemas.openxmlformats.org/officeDocument/2006/relationships/hyperlink" Target="http://www.raptureready.us/wedding.htm" TargetMode="External"/><Relationship Id="rId7" Type="http://schemas.openxmlformats.org/officeDocument/2006/relationships/hyperlink" Target="http://christian-resurrection.org/jesus/jesus-marriage.htm" TargetMode="External"/><Relationship Id="rId12" Type="http://schemas.openxmlformats.org/officeDocument/2006/relationships/hyperlink" Target="http://www.helpforhomeschoolers.com/Article13.htm" TargetMode="External"/><Relationship Id="rId2" Type="http://schemas.openxmlformats.org/officeDocument/2006/relationships/hyperlink" Target="http://www.larryhuchministiries.com/" TargetMode="External"/><Relationship Id="rId1" Type="http://schemas.openxmlformats.org/officeDocument/2006/relationships/slideLayout" Target="../slideLayouts/slideLayout2.xml"/><Relationship Id="rId6" Type="http://schemas.openxmlformats.org/officeDocument/2006/relationships/hyperlink" Target="http://www.watchword.org/schlink/ww33d.html" TargetMode="External"/><Relationship Id="rId11" Type="http://schemas.openxmlformats.org/officeDocument/2006/relationships/hyperlink" Target="http://www.biblebell.org/church2.html" TargetMode="External"/><Relationship Id="rId5" Type="http://schemas.openxmlformats.org/officeDocument/2006/relationships/hyperlink" Target="http://www.ldolphin.org/risk/ult.shtml" TargetMode="External"/><Relationship Id="rId10" Type="http://schemas.openxmlformats.org/officeDocument/2006/relationships/hyperlink" Target="http://www.heartchurch.com/sermons/030406.html" TargetMode="External"/><Relationship Id="rId4" Type="http://schemas.openxmlformats.org/officeDocument/2006/relationships/hyperlink" Target="http://www.linkjesus.com/rapturewedding.htm" TargetMode="External"/><Relationship Id="rId9" Type="http://schemas.openxmlformats.org/officeDocument/2006/relationships/hyperlink" Target="http://www.bible-sermons.org/sermons/Married%20to%20Jesus%202%204-29-01.doc"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www.watchword.org/schlink/ww33d.html"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381000" y="1600200"/>
            <a:ext cx="6248400" cy="1431925"/>
          </a:xfrm>
        </p:spPr>
        <p:txBody>
          <a:bodyPr/>
          <a:lstStyle/>
          <a:p>
            <a:r>
              <a:rPr lang="en-US" dirty="0"/>
              <a:t>Knowing Jesus as our Bridegroom</a:t>
            </a:r>
          </a:p>
        </p:txBody>
      </p:sp>
      <p:sp>
        <p:nvSpPr>
          <p:cNvPr id="21507" name="Rectangle 3"/>
          <p:cNvSpPr>
            <a:spLocks noGrp="1" noChangeArrowheads="1"/>
          </p:cNvSpPr>
          <p:nvPr>
            <p:ph type="subTitle" idx="1"/>
          </p:nvPr>
        </p:nvSpPr>
        <p:spPr>
          <a:xfrm>
            <a:off x="457200" y="3581400"/>
            <a:ext cx="6019800" cy="1752600"/>
          </a:xfrm>
        </p:spPr>
        <p:txBody>
          <a:bodyPr/>
          <a:lstStyle/>
          <a:p>
            <a:r>
              <a:rPr lang="en-US" i="1" dirty="0"/>
              <a:t>Not Just Lord…but Lover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15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wd">
                                    <p:tmAbs val="300"/>
                                  </p:iterate>
                                  <p:childTnLst>
                                    <p:set>
                                      <p:cBhvr>
                                        <p:cTn id="10" dur="1" fill="hold">
                                          <p:stCondLst>
                                            <p:cond delay="299"/>
                                          </p:stCondLst>
                                        </p:cTn>
                                        <p:tgtEl>
                                          <p:spTgt spid="2150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P spid="21507"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28600" y="669925"/>
            <a:ext cx="7467600" cy="701675"/>
          </a:xfrm>
        </p:spPr>
        <p:txBody>
          <a:bodyPr/>
          <a:lstStyle/>
          <a:p>
            <a:r>
              <a:rPr lang="en-US" sz="4000"/>
              <a:t>Isaiah 54:5</a:t>
            </a:r>
          </a:p>
        </p:txBody>
      </p:sp>
      <p:sp>
        <p:nvSpPr>
          <p:cNvPr id="29699" name="Rectangle 3"/>
          <p:cNvSpPr>
            <a:spLocks noGrp="1" noChangeArrowheads="1"/>
          </p:cNvSpPr>
          <p:nvPr>
            <p:ph type="body" idx="1"/>
          </p:nvPr>
        </p:nvSpPr>
        <p:spPr>
          <a:xfrm>
            <a:off x="762000" y="1600200"/>
            <a:ext cx="7543800" cy="4114800"/>
          </a:xfrm>
        </p:spPr>
        <p:txBody>
          <a:bodyPr/>
          <a:lstStyle/>
          <a:p>
            <a:pPr>
              <a:spcBef>
                <a:spcPct val="0"/>
              </a:spcBef>
              <a:buFont typeface="Webdings" pitchFamily="18" charset="2"/>
              <a:buNone/>
            </a:pPr>
            <a:r>
              <a:rPr lang="en-US" sz="3000">
                <a:cs typeface="Arial" charset="0"/>
              </a:rPr>
              <a:t>For your Maker is your </a:t>
            </a:r>
            <a:r>
              <a:rPr lang="en-US" sz="3000" b="1">
                <a:effectLst>
                  <a:outerShdw blurRad="38100" dist="38100" dir="2700000" algn="tl">
                    <a:srgbClr val="C0C0C0"/>
                  </a:outerShdw>
                </a:effectLst>
                <a:cs typeface="Arial" charset="0"/>
              </a:rPr>
              <a:t>husband</a:t>
            </a:r>
            <a:r>
              <a:rPr lang="en-US" sz="3000">
                <a:cs typeface="Arial" charset="0"/>
              </a:rPr>
              <a:t>— </a:t>
            </a:r>
            <a:endParaRPr lang="en-US" sz="3000">
              <a:cs typeface="Times New Roman" pitchFamily="18" charset="0"/>
            </a:endParaRPr>
          </a:p>
          <a:p>
            <a:pPr>
              <a:spcBef>
                <a:spcPct val="0"/>
              </a:spcBef>
              <a:buFont typeface="Webdings" pitchFamily="18" charset="2"/>
              <a:buNone/>
            </a:pPr>
            <a:r>
              <a:rPr lang="en-US" sz="3000">
                <a:cs typeface="Arial" charset="0"/>
              </a:rPr>
              <a:t>the Lord Almighty is his name— </a:t>
            </a:r>
            <a:endParaRPr lang="en-US" sz="3000">
              <a:cs typeface="Times New Roman" pitchFamily="18" charset="0"/>
            </a:endParaRPr>
          </a:p>
          <a:p>
            <a:pPr>
              <a:spcBef>
                <a:spcPct val="0"/>
              </a:spcBef>
              <a:buFont typeface="Webdings" pitchFamily="18" charset="2"/>
              <a:buNone/>
            </a:pPr>
            <a:r>
              <a:rPr lang="en-US" sz="3000">
                <a:cs typeface="Arial" charset="0"/>
              </a:rPr>
              <a:t>the Holy One of Israel is your Redeemer; </a:t>
            </a:r>
          </a:p>
          <a:p>
            <a:pPr>
              <a:spcBef>
                <a:spcPct val="0"/>
              </a:spcBef>
              <a:buFont typeface="Webdings" pitchFamily="18" charset="2"/>
              <a:buNone/>
            </a:pPr>
            <a:r>
              <a:rPr lang="en-US" sz="3000">
                <a:cs typeface="Times New Roman" pitchFamily="18" charset="0"/>
              </a:rPr>
              <a:t>He is called the God of all the earth.</a:t>
            </a:r>
            <a:r>
              <a:rPr lang="en-US">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69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969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669925"/>
            <a:ext cx="7467600" cy="701675"/>
          </a:xfrm>
        </p:spPr>
        <p:txBody>
          <a:bodyPr/>
          <a:lstStyle/>
          <a:p>
            <a:r>
              <a:rPr lang="en-US" sz="4000"/>
              <a:t>Isaiah 62:5</a:t>
            </a:r>
          </a:p>
        </p:txBody>
      </p:sp>
      <p:sp>
        <p:nvSpPr>
          <p:cNvPr id="36867" name="Rectangle 3"/>
          <p:cNvSpPr>
            <a:spLocks noGrp="1" noChangeArrowheads="1"/>
          </p:cNvSpPr>
          <p:nvPr>
            <p:ph type="body" idx="1"/>
          </p:nvPr>
        </p:nvSpPr>
        <p:spPr>
          <a:xfrm>
            <a:off x="762000" y="1676400"/>
            <a:ext cx="6858000" cy="4191000"/>
          </a:xfrm>
        </p:spPr>
        <p:txBody>
          <a:bodyPr/>
          <a:lstStyle/>
          <a:p>
            <a:pPr>
              <a:buFont typeface="Webdings" pitchFamily="18" charset="2"/>
              <a:buNone/>
            </a:pPr>
            <a:r>
              <a:rPr lang="en-US" sz="3000">
                <a:cs typeface="Arial" charset="0"/>
              </a:rPr>
              <a:t>…as a </a:t>
            </a:r>
            <a:r>
              <a:rPr lang="en-US" sz="3000" b="1">
                <a:effectLst>
                  <a:outerShdw blurRad="38100" dist="38100" dir="2700000" algn="tl">
                    <a:srgbClr val="C0C0C0"/>
                  </a:outerShdw>
                </a:effectLst>
                <a:cs typeface="Arial" charset="0"/>
              </a:rPr>
              <a:t>bridegroom</a:t>
            </a:r>
            <a:r>
              <a:rPr lang="en-US" sz="3000">
                <a:cs typeface="Arial" charset="0"/>
              </a:rPr>
              <a:t> rejoices over his </a:t>
            </a:r>
            <a:r>
              <a:rPr lang="en-US" sz="3000" b="1">
                <a:effectLst>
                  <a:outerShdw blurRad="38100" dist="38100" dir="2700000" algn="tl">
                    <a:srgbClr val="C0C0C0"/>
                  </a:outerShdw>
                </a:effectLst>
                <a:cs typeface="Arial" charset="0"/>
              </a:rPr>
              <a:t>bride</a:t>
            </a:r>
            <a:r>
              <a:rPr lang="en-US" sz="3000">
                <a:cs typeface="Arial" charset="0"/>
              </a:rPr>
              <a:t>, </a:t>
            </a:r>
            <a:r>
              <a:rPr lang="en-US" sz="3000">
                <a:cs typeface="Times New Roman" pitchFamily="18" charset="0"/>
              </a:rPr>
              <a:t>so will your God rejoice over you.</a:t>
            </a:r>
            <a:r>
              <a:rPr lang="en-US">
                <a:cs typeface="Times New Roman" pitchFamily="18" charset="0"/>
              </a:rPr>
              <a:t> </a:t>
            </a:r>
          </a:p>
          <a:p>
            <a:pPr>
              <a:buFont typeface="Webdings" pitchFamily="18" charset="2"/>
              <a:buNone/>
            </a:pP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609600"/>
            <a:ext cx="7239000" cy="701675"/>
          </a:xfrm>
        </p:spPr>
        <p:txBody>
          <a:bodyPr/>
          <a:lstStyle/>
          <a:p>
            <a:r>
              <a:rPr lang="en-US" sz="4000"/>
              <a:t>Jeremiah 2:2</a:t>
            </a:r>
          </a:p>
        </p:txBody>
      </p:sp>
      <p:sp>
        <p:nvSpPr>
          <p:cNvPr id="30723" name="Rectangle 3"/>
          <p:cNvSpPr>
            <a:spLocks noGrp="1" noChangeArrowheads="1"/>
          </p:cNvSpPr>
          <p:nvPr>
            <p:ph type="body" idx="1"/>
          </p:nvPr>
        </p:nvSpPr>
        <p:spPr>
          <a:xfrm>
            <a:off x="685800" y="1600200"/>
            <a:ext cx="7086600" cy="4191000"/>
          </a:xfrm>
        </p:spPr>
        <p:txBody>
          <a:bodyPr/>
          <a:lstStyle/>
          <a:p>
            <a:pPr>
              <a:buFont typeface="Webdings" pitchFamily="18" charset="2"/>
              <a:buNone/>
            </a:pPr>
            <a:r>
              <a:rPr lang="en-US">
                <a:solidFill>
                  <a:srgbClr val="000000"/>
                </a:solidFill>
                <a:cs typeface="Times New Roman" pitchFamily="18" charset="0"/>
              </a:rPr>
              <a:t>   Go and proclaim in the hearing of Jerusalem: “I remember the devotion of your youth, how as a </a:t>
            </a:r>
            <a:r>
              <a:rPr lang="en-US" b="1">
                <a:solidFill>
                  <a:srgbClr val="000000"/>
                </a:solidFill>
                <a:effectLst>
                  <a:outerShdw blurRad="38100" dist="38100" dir="2700000" algn="tl">
                    <a:srgbClr val="C0C0C0"/>
                  </a:outerShdw>
                </a:effectLst>
                <a:cs typeface="Times New Roman" pitchFamily="18" charset="0"/>
              </a:rPr>
              <a:t>bride</a:t>
            </a:r>
            <a:r>
              <a:rPr lang="en-US" b="1">
                <a:solidFill>
                  <a:srgbClr val="000000"/>
                </a:solidFill>
                <a:cs typeface="Times New Roman" pitchFamily="18" charset="0"/>
              </a:rPr>
              <a:t> </a:t>
            </a:r>
            <a:r>
              <a:rPr lang="en-US">
                <a:solidFill>
                  <a:srgbClr val="000000"/>
                </a:solidFill>
                <a:cs typeface="Times New Roman" pitchFamily="18" charset="0"/>
              </a:rPr>
              <a:t>you loved me and followed me through the desert, through a land not sown.”</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609600"/>
            <a:ext cx="7239000" cy="701675"/>
          </a:xfrm>
        </p:spPr>
        <p:txBody>
          <a:bodyPr/>
          <a:lstStyle/>
          <a:p>
            <a:r>
              <a:rPr lang="en-US" sz="4000"/>
              <a:t>Jeremiah 3:14</a:t>
            </a:r>
          </a:p>
        </p:txBody>
      </p:sp>
      <p:sp>
        <p:nvSpPr>
          <p:cNvPr id="31747" name="Rectangle 3"/>
          <p:cNvSpPr>
            <a:spLocks noGrp="1" noChangeArrowheads="1"/>
          </p:cNvSpPr>
          <p:nvPr>
            <p:ph type="body" idx="1"/>
          </p:nvPr>
        </p:nvSpPr>
        <p:spPr>
          <a:xfrm>
            <a:off x="457200" y="1676400"/>
            <a:ext cx="7086600" cy="4191000"/>
          </a:xfrm>
        </p:spPr>
        <p:txBody>
          <a:bodyPr/>
          <a:lstStyle/>
          <a:p>
            <a:pPr>
              <a:buFont typeface="Webdings" pitchFamily="18" charset="2"/>
              <a:buNone/>
            </a:pPr>
            <a:r>
              <a:rPr lang="en-US">
                <a:solidFill>
                  <a:srgbClr val="000000"/>
                </a:solidFill>
                <a:cs typeface="Times New Roman" pitchFamily="18" charset="0"/>
              </a:rPr>
              <a:t>"Return, faithless people," declares the LORD, "for I am your </a:t>
            </a:r>
            <a:r>
              <a:rPr lang="en-US" b="1">
                <a:solidFill>
                  <a:srgbClr val="000000"/>
                </a:solidFill>
                <a:effectLst>
                  <a:outerShdw blurRad="38100" dist="38100" dir="2700000" algn="tl">
                    <a:srgbClr val="C0C0C0"/>
                  </a:outerShdw>
                </a:effectLst>
                <a:cs typeface="Times New Roman" pitchFamily="18" charset="0"/>
              </a:rPr>
              <a:t>husband</a:t>
            </a:r>
            <a:r>
              <a:rPr lang="en-US" b="1">
                <a:solidFill>
                  <a:srgbClr val="000000"/>
                </a:solidFill>
                <a:cs typeface="Times New Roman" pitchFamily="18" charset="0"/>
              </a:rPr>
              <a:t>.</a:t>
            </a:r>
            <a:r>
              <a:rPr lang="en-US">
                <a:solidFill>
                  <a:srgbClr val="000000"/>
                </a:solidFill>
                <a:cs typeface="Times New Roman" pitchFamily="18" charset="0"/>
              </a:rPr>
              <a:t>”</a:t>
            </a:r>
            <a:endParaRPr lang="en-US">
              <a:cs typeface="Times New Roman" pitchFamily="18" charset="0"/>
            </a:endParaRPr>
          </a:p>
          <a:p>
            <a:pPr>
              <a:buFont typeface="Webdings" pitchFamily="18" charset="2"/>
              <a:buNone/>
            </a:pP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669925"/>
            <a:ext cx="7239000" cy="701675"/>
          </a:xfrm>
        </p:spPr>
        <p:txBody>
          <a:bodyPr/>
          <a:lstStyle/>
          <a:p>
            <a:r>
              <a:rPr lang="en-US" sz="4000"/>
              <a:t>Jeremiah 3:20</a:t>
            </a:r>
          </a:p>
        </p:txBody>
      </p:sp>
      <p:sp>
        <p:nvSpPr>
          <p:cNvPr id="32771" name="Rectangle 3"/>
          <p:cNvSpPr>
            <a:spLocks noGrp="1" noChangeArrowheads="1"/>
          </p:cNvSpPr>
          <p:nvPr>
            <p:ph type="body" idx="1"/>
          </p:nvPr>
        </p:nvSpPr>
        <p:spPr>
          <a:xfrm>
            <a:off x="685800" y="1752600"/>
            <a:ext cx="7086600" cy="4191000"/>
          </a:xfrm>
        </p:spPr>
        <p:txBody>
          <a:bodyPr/>
          <a:lstStyle/>
          <a:p>
            <a:pPr>
              <a:buFont typeface="Webdings" pitchFamily="18" charset="2"/>
              <a:buNone/>
            </a:pPr>
            <a:r>
              <a:rPr lang="en-US" baseline="30000">
                <a:cs typeface="Arial" charset="0"/>
              </a:rPr>
              <a:t>     “</a:t>
            </a:r>
            <a:r>
              <a:rPr lang="en-US">
                <a:cs typeface="Arial" charset="0"/>
              </a:rPr>
              <a:t>But like a woman unfaithful to her </a:t>
            </a:r>
            <a:r>
              <a:rPr lang="en-US" b="1">
                <a:effectLst>
                  <a:outerShdw blurRad="38100" dist="38100" dir="2700000" algn="tl">
                    <a:srgbClr val="C0C0C0"/>
                  </a:outerShdw>
                </a:effectLst>
                <a:cs typeface="Arial" charset="0"/>
              </a:rPr>
              <a:t>husband</a:t>
            </a:r>
            <a:r>
              <a:rPr lang="en-US">
                <a:cs typeface="Arial" charset="0"/>
              </a:rPr>
              <a:t>, so you have been unfaithful to me, O house of Israel,” </a:t>
            </a:r>
            <a:r>
              <a:rPr lang="en-US">
                <a:cs typeface="Times New Roman" pitchFamily="18" charset="0"/>
              </a:rPr>
              <a:t>declares the Lord .</a:t>
            </a:r>
            <a:r>
              <a:rPr lang="en-US"/>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746125"/>
            <a:ext cx="7239000" cy="701675"/>
          </a:xfrm>
        </p:spPr>
        <p:txBody>
          <a:bodyPr/>
          <a:lstStyle/>
          <a:p>
            <a:r>
              <a:rPr lang="en-US" sz="4000"/>
              <a:t>Hosea 2:19-20</a:t>
            </a:r>
          </a:p>
        </p:txBody>
      </p:sp>
      <p:sp>
        <p:nvSpPr>
          <p:cNvPr id="34819" name="Rectangle 3"/>
          <p:cNvSpPr>
            <a:spLocks noGrp="1" noChangeArrowheads="1"/>
          </p:cNvSpPr>
          <p:nvPr>
            <p:ph type="body" idx="1"/>
          </p:nvPr>
        </p:nvSpPr>
        <p:spPr>
          <a:xfrm>
            <a:off x="609600" y="1828800"/>
            <a:ext cx="7086600" cy="4191000"/>
          </a:xfrm>
        </p:spPr>
        <p:txBody>
          <a:bodyPr/>
          <a:lstStyle/>
          <a:p>
            <a:pPr>
              <a:buFont typeface="Webdings" pitchFamily="18" charset="2"/>
              <a:buNone/>
            </a:pPr>
            <a:r>
              <a:rPr lang="en-US">
                <a:solidFill>
                  <a:srgbClr val="000000"/>
                </a:solidFill>
                <a:cs typeface="Times New Roman" pitchFamily="18" charset="0"/>
              </a:rPr>
              <a:t>   </a:t>
            </a:r>
            <a:r>
              <a:rPr lang="en-US" sz="3000">
                <a:solidFill>
                  <a:srgbClr val="000000"/>
                </a:solidFill>
                <a:cs typeface="Times New Roman" pitchFamily="18" charset="0"/>
              </a:rPr>
              <a:t>I will </a:t>
            </a:r>
            <a:r>
              <a:rPr lang="en-US" sz="3000" b="1">
                <a:solidFill>
                  <a:srgbClr val="000000"/>
                </a:solidFill>
                <a:effectLst>
                  <a:outerShdw blurRad="38100" dist="38100" dir="2700000" algn="tl">
                    <a:srgbClr val="C0C0C0"/>
                  </a:outerShdw>
                </a:effectLst>
                <a:cs typeface="Times New Roman" pitchFamily="18" charset="0"/>
              </a:rPr>
              <a:t>betroth</a:t>
            </a:r>
            <a:r>
              <a:rPr lang="en-US" sz="3000">
                <a:solidFill>
                  <a:srgbClr val="000000"/>
                </a:solidFill>
                <a:cs typeface="Times New Roman" pitchFamily="18" charset="0"/>
              </a:rPr>
              <a:t> you to me forever; I will </a:t>
            </a:r>
            <a:r>
              <a:rPr lang="en-US" sz="3000" b="1">
                <a:solidFill>
                  <a:srgbClr val="000000"/>
                </a:solidFill>
                <a:effectLst>
                  <a:outerShdw blurRad="38100" dist="38100" dir="2700000" algn="tl">
                    <a:srgbClr val="C0C0C0"/>
                  </a:outerShdw>
                </a:effectLst>
                <a:cs typeface="Times New Roman" pitchFamily="18" charset="0"/>
              </a:rPr>
              <a:t>betroth</a:t>
            </a:r>
            <a:r>
              <a:rPr lang="en-US" sz="3000">
                <a:solidFill>
                  <a:srgbClr val="000000"/>
                </a:solidFill>
                <a:cs typeface="Times New Roman" pitchFamily="18" charset="0"/>
              </a:rPr>
              <a:t> you in righteousness and justice, in love and compassion.</a:t>
            </a:r>
            <a:r>
              <a:rPr lang="en-US" sz="3000">
                <a:cs typeface="Times New Roman" pitchFamily="18" charset="0"/>
              </a:rPr>
              <a:t> </a:t>
            </a:r>
            <a:r>
              <a:rPr lang="en-US" sz="3000">
                <a:solidFill>
                  <a:srgbClr val="000000"/>
                </a:solidFill>
                <a:cs typeface="Times New Roman" pitchFamily="18" charset="0"/>
              </a:rPr>
              <a:t>I will </a:t>
            </a:r>
            <a:r>
              <a:rPr lang="en-US" sz="3000" b="1">
                <a:solidFill>
                  <a:srgbClr val="000000"/>
                </a:solidFill>
                <a:effectLst>
                  <a:outerShdw blurRad="38100" dist="38100" dir="2700000" algn="tl">
                    <a:srgbClr val="C0C0C0"/>
                  </a:outerShdw>
                </a:effectLst>
                <a:cs typeface="Times New Roman" pitchFamily="18" charset="0"/>
              </a:rPr>
              <a:t>betroth</a:t>
            </a:r>
            <a:r>
              <a:rPr lang="en-US" sz="3000">
                <a:solidFill>
                  <a:srgbClr val="000000"/>
                </a:solidFill>
                <a:cs typeface="Times New Roman" pitchFamily="18" charset="0"/>
              </a:rPr>
              <a:t> you in faithfulness, and you will acknowledge the LORD.</a:t>
            </a:r>
            <a:r>
              <a:rPr lang="en-US" sz="300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28600" y="685800"/>
            <a:ext cx="7467600" cy="701675"/>
          </a:xfrm>
        </p:spPr>
        <p:txBody>
          <a:bodyPr/>
          <a:lstStyle/>
          <a:p>
            <a:r>
              <a:rPr lang="en-US" sz="4000"/>
              <a:t>Hosea 3:1</a:t>
            </a:r>
          </a:p>
        </p:txBody>
      </p:sp>
      <p:sp>
        <p:nvSpPr>
          <p:cNvPr id="35843" name="Rectangle 3"/>
          <p:cNvSpPr>
            <a:spLocks noGrp="1" noChangeArrowheads="1"/>
          </p:cNvSpPr>
          <p:nvPr>
            <p:ph type="body" idx="1"/>
          </p:nvPr>
        </p:nvSpPr>
        <p:spPr>
          <a:xfrm>
            <a:off x="533400" y="1676400"/>
            <a:ext cx="7467600" cy="4114800"/>
          </a:xfrm>
        </p:spPr>
        <p:txBody>
          <a:bodyPr/>
          <a:lstStyle/>
          <a:p>
            <a:pPr>
              <a:buFont typeface="Webdings" pitchFamily="18" charset="2"/>
              <a:buNone/>
            </a:pPr>
            <a:r>
              <a:rPr lang="en-US">
                <a:cs typeface="Times New Roman" pitchFamily="18" charset="0"/>
              </a:rPr>
              <a:t>   </a:t>
            </a:r>
            <a:r>
              <a:rPr lang="en-US" sz="3000">
                <a:cs typeface="Times New Roman" pitchFamily="18" charset="0"/>
              </a:rPr>
              <a:t>The Lord said to me, “Go, show your love to your wife again, though she is loved by another and is an adulteress. Love her </a:t>
            </a:r>
            <a:r>
              <a:rPr lang="en-US" sz="3000" b="1">
                <a:effectLst>
                  <a:outerShdw blurRad="38100" dist="38100" dir="2700000" algn="tl">
                    <a:srgbClr val="C0C0C0"/>
                  </a:outerShdw>
                </a:effectLst>
                <a:cs typeface="Times New Roman" pitchFamily="18" charset="0"/>
              </a:rPr>
              <a:t>as the Lord loves the Israelites</a:t>
            </a:r>
            <a:r>
              <a:rPr lang="en-US" sz="3000">
                <a:cs typeface="Times New Roman" pitchFamily="18" charset="0"/>
              </a:rPr>
              <a:t>, though they turn to other gods...”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28600" y="746125"/>
            <a:ext cx="7467600" cy="701675"/>
          </a:xfrm>
        </p:spPr>
        <p:txBody>
          <a:bodyPr/>
          <a:lstStyle/>
          <a:p>
            <a:r>
              <a:rPr lang="en-US" sz="4000"/>
              <a:t>Revelation 19:7</a:t>
            </a:r>
          </a:p>
        </p:txBody>
      </p:sp>
      <p:sp>
        <p:nvSpPr>
          <p:cNvPr id="37891" name="Rectangle 3"/>
          <p:cNvSpPr>
            <a:spLocks noGrp="1" noChangeArrowheads="1"/>
          </p:cNvSpPr>
          <p:nvPr>
            <p:ph type="body" idx="1"/>
          </p:nvPr>
        </p:nvSpPr>
        <p:spPr>
          <a:xfrm>
            <a:off x="1066800" y="1752600"/>
            <a:ext cx="7543800" cy="4114800"/>
          </a:xfrm>
        </p:spPr>
        <p:txBody>
          <a:bodyPr/>
          <a:lstStyle/>
          <a:p>
            <a:pPr>
              <a:buFont typeface="Webdings" pitchFamily="18" charset="2"/>
              <a:buNone/>
            </a:pPr>
            <a:r>
              <a:rPr lang="en-US" sz="2800">
                <a:cs typeface="Arial" charset="0"/>
              </a:rPr>
              <a:t>Let us rejoice and be glad </a:t>
            </a:r>
            <a:endParaRPr lang="en-US" sz="2800">
              <a:cs typeface="Times New Roman" pitchFamily="18" charset="0"/>
            </a:endParaRPr>
          </a:p>
          <a:p>
            <a:pPr>
              <a:buFont typeface="Webdings" pitchFamily="18" charset="2"/>
              <a:buNone/>
            </a:pPr>
            <a:r>
              <a:rPr lang="en-US" sz="2800">
                <a:cs typeface="Arial" charset="0"/>
              </a:rPr>
              <a:t>and give him glory! </a:t>
            </a:r>
            <a:endParaRPr lang="en-US" sz="2800">
              <a:cs typeface="Times New Roman" pitchFamily="18" charset="0"/>
            </a:endParaRPr>
          </a:p>
          <a:p>
            <a:pPr>
              <a:buFont typeface="Webdings" pitchFamily="18" charset="2"/>
              <a:buNone/>
            </a:pPr>
            <a:r>
              <a:rPr lang="en-US" sz="2800">
                <a:cs typeface="Arial" charset="0"/>
              </a:rPr>
              <a:t>For the wedding of the Lamb has come, </a:t>
            </a:r>
            <a:endParaRPr lang="en-US" sz="2800">
              <a:cs typeface="Times New Roman" pitchFamily="18" charset="0"/>
            </a:endParaRPr>
          </a:p>
          <a:p>
            <a:pPr>
              <a:buFont typeface="Webdings" pitchFamily="18" charset="2"/>
              <a:buNone/>
            </a:pPr>
            <a:r>
              <a:rPr lang="en-US" sz="2800">
                <a:cs typeface="Times New Roman" pitchFamily="18" charset="0"/>
              </a:rPr>
              <a:t>and his </a:t>
            </a:r>
            <a:r>
              <a:rPr lang="en-US" sz="2800" b="1">
                <a:effectLst>
                  <a:outerShdw blurRad="38100" dist="38100" dir="2700000" algn="tl">
                    <a:srgbClr val="C0C0C0"/>
                  </a:outerShdw>
                </a:effectLst>
                <a:cs typeface="Times New Roman" pitchFamily="18" charset="0"/>
              </a:rPr>
              <a:t>bride</a:t>
            </a:r>
            <a:r>
              <a:rPr lang="en-US" sz="2800">
                <a:cs typeface="Times New Roman" pitchFamily="18" charset="0"/>
              </a:rPr>
              <a:t> has made herself ready.</a:t>
            </a:r>
          </a:p>
          <a:p>
            <a:pPr>
              <a:buFont typeface="Webdings" pitchFamily="18" charset="2"/>
              <a:buNone/>
            </a:pPr>
            <a:endParaRPr lang="en-US">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52400" y="762000"/>
            <a:ext cx="7467600" cy="701675"/>
          </a:xfrm>
        </p:spPr>
        <p:txBody>
          <a:bodyPr/>
          <a:lstStyle/>
          <a:p>
            <a:r>
              <a:rPr lang="en-US" sz="4000"/>
              <a:t>Revelation 21:2</a:t>
            </a:r>
          </a:p>
        </p:txBody>
      </p:sp>
      <p:sp>
        <p:nvSpPr>
          <p:cNvPr id="38915" name="Rectangle 3"/>
          <p:cNvSpPr>
            <a:spLocks noGrp="1" noChangeArrowheads="1"/>
          </p:cNvSpPr>
          <p:nvPr>
            <p:ph type="body" idx="1"/>
          </p:nvPr>
        </p:nvSpPr>
        <p:spPr>
          <a:xfrm>
            <a:off x="228600" y="1676400"/>
            <a:ext cx="7543800" cy="4114800"/>
          </a:xfrm>
        </p:spPr>
        <p:txBody>
          <a:bodyPr/>
          <a:lstStyle/>
          <a:p>
            <a:pPr>
              <a:buFont typeface="Webdings" pitchFamily="18" charset="2"/>
              <a:buNone/>
            </a:pPr>
            <a:r>
              <a:rPr lang="en-US">
                <a:cs typeface="Times New Roman" pitchFamily="18" charset="0"/>
              </a:rPr>
              <a:t>   I saw the Holy City, the new Jerusalem, coming down out of heaven from God, prepared as a </a:t>
            </a:r>
            <a:r>
              <a:rPr lang="en-US" b="1">
                <a:effectLst>
                  <a:outerShdw blurRad="38100" dist="38100" dir="2700000" algn="tl">
                    <a:srgbClr val="C0C0C0"/>
                  </a:outerShdw>
                </a:effectLst>
                <a:cs typeface="Times New Roman" pitchFamily="18" charset="0"/>
              </a:rPr>
              <a:t>bride </a:t>
            </a:r>
            <a:r>
              <a:rPr lang="en-US">
                <a:cs typeface="Times New Roman" pitchFamily="18" charset="0"/>
              </a:rPr>
              <a:t>beautifully dressed for her </a:t>
            </a:r>
            <a:r>
              <a:rPr lang="en-US" b="1">
                <a:effectLst>
                  <a:outerShdw blurRad="38100" dist="38100" dir="2700000" algn="tl">
                    <a:srgbClr val="C0C0C0"/>
                  </a:outerShdw>
                </a:effectLst>
                <a:cs typeface="Times New Roman" pitchFamily="18" charset="0"/>
              </a:rPr>
              <a:t>husband</a:t>
            </a:r>
            <a:r>
              <a:rPr lang="en-US">
                <a:cs typeface="Times New Roman" pitchFamily="18" charset="0"/>
              </a:rPr>
              <a:t>.</a:t>
            </a:r>
            <a:r>
              <a:rPr lang="en-US"/>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52400" y="746125"/>
            <a:ext cx="7467600" cy="701675"/>
          </a:xfrm>
        </p:spPr>
        <p:txBody>
          <a:bodyPr/>
          <a:lstStyle/>
          <a:p>
            <a:r>
              <a:rPr lang="en-US" sz="4000"/>
              <a:t>Revelation 21:9</a:t>
            </a:r>
          </a:p>
        </p:txBody>
      </p:sp>
      <p:sp>
        <p:nvSpPr>
          <p:cNvPr id="39939" name="Rectangle 3"/>
          <p:cNvSpPr>
            <a:spLocks noGrp="1" noChangeArrowheads="1"/>
          </p:cNvSpPr>
          <p:nvPr>
            <p:ph type="body" idx="1"/>
          </p:nvPr>
        </p:nvSpPr>
        <p:spPr>
          <a:xfrm>
            <a:off x="228600" y="1676400"/>
            <a:ext cx="7543800" cy="4114800"/>
          </a:xfrm>
        </p:spPr>
        <p:txBody>
          <a:bodyPr/>
          <a:lstStyle/>
          <a:p>
            <a:pPr>
              <a:buFont typeface="Webdings" pitchFamily="18" charset="2"/>
              <a:buNone/>
            </a:pPr>
            <a:r>
              <a:rPr lang="en-US" sz="3000">
                <a:cs typeface="Times New Roman" pitchFamily="18" charset="0"/>
              </a:rPr>
              <a:t>   One of the seven angels who had the seven bowls full of the seven last plagues came and said to me, “Come, I will show you the </a:t>
            </a:r>
            <a:r>
              <a:rPr lang="en-US" sz="3000" b="1">
                <a:effectLst>
                  <a:outerShdw blurRad="38100" dist="38100" dir="2700000" algn="tl">
                    <a:srgbClr val="C0C0C0"/>
                  </a:outerShdw>
                </a:effectLst>
                <a:cs typeface="Times New Roman" pitchFamily="18" charset="0"/>
              </a:rPr>
              <a:t>bride</a:t>
            </a:r>
            <a:r>
              <a:rPr lang="en-US" sz="3000">
                <a:cs typeface="Times New Roman" pitchFamily="18" charset="0"/>
              </a:rPr>
              <a:t>, the </a:t>
            </a:r>
            <a:r>
              <a:rPr lang="en-US" sz="3000" b="1">
                <a:effectLst>
                  <a:outerShdw blurRad="38100" dist="38100" dir="2700000" algn="tl">
                    <a:srgbClr val="C0C0C0"/>
                  </a:outerShdw>
                </a:effectLst>
                <a:cs typeface="Times New Roman" pitchFamily="18" charset="0"/>
              </a:rPr>
              <a:t>wife</a:t>
            </a:r>
            <a:r>
              <a:rPr lang="en-US" sz="3000">
                <a:cs typeface="Times New Roman" pitchFamily="18" charset="0"/>
              </a:rPr>
              <a:t> of the Lamb.”</a:t>
            </a:r>
            <a:r>
              <a:rPr lang="en-US">
                <a:cs typeface="Times New Roman" pitchFamily="18" charset="0"/>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3"/>
          <p:cNvSpPr>
            <a:spLocks noGrp="1" noChangeArrowheads="1"/>
          </p:cNvSpPr>
          <p:nvPr>
            <p:ph type="subTitle" idx="1"/>
          </p:nvPr>
        </p:nvSpPr>
        <p:spPr>
          <a:xfrm>
            <a:off x="228600" y="609600"/>
            <a:ext cx="7010400" cy="5715000"/>
          </a:xfrm>
        </p:spPr>
        <p:txBody>
          <a:bodyPr/>
          <a:lstStyle/>
          <a:p>
            <a:pPr algn="l">
              <a:lnSpc>
                <a:spcPct val="80000"/>
              </a:lnSpc>
              <a:buSzPct val="75000"/>
              <a:buFont typeface="Webdings" pitchFamily="18" charset="2"/>
              <a:buChar char="Y"/>
            </a:pPr>
            <a:endParaRPr lang="en-US" sz="2400" dirty="0" smtClean="0"/>
          </a:p>
          <a:p>
            <a:pPr algn="l">
              <a:lnSpc>
                <a:spcPct val="80000"/>
              </a:lnSpc>
              <a:buSzPct val="75000"/>
            </a:pPr>
            <a:r>
              <a:rPr lang="en-US" sz="2400" dirty="0" smtClean="0"/>
              <a:t>All slides available at </a:t>
            </a:r>
            <a:r>
              <a:rPr lang="en-US" sz="2400" dirty="0" smtClean="0">
                <a:solidFill>
                  <a:srgbClr val="002060"/>
                </a:solidFill>
                <a:hlinkClick r:id="rId3"/>
              </a:rPr>
              <a:t>www.xapurdue.com</a:t>
            </a:r>
            <a:endParaRPr lang="en-US" sz="2400" dirty="0">
              <a:solidFill>
                <a:srgbClr val="002060"/>
              </a:solidFill>
            </a:endParaRPr>
          </a:p>
          <a:p>
            <a:pPr algn="l">
              <a:lnSpc>
                <a:spcPct val="80000"/>
              </a:lnSpc>
              <a:buSzPct val="75000"/>
            </a:pPr>
            <a:r>
              <a:rPr lang="en-US" sz="2400" dirty="0" smtClean="0"/>
              <a:t>(click on “resources”)</a:t>
            </a:r>
          </a:p>
          <a:p>
            <a:pPr algn="l">
              <a:lnSpc>
                <a:spcPct val="80000"/>
              </a:lnSpc>
              <a:buSzPct val="75000"/>
              <a:buFont typeface="Webdings" pitchFamily="18" charset="2"/>
              <a:buChar char="Y"/>
            </a:pPr>
            <a:endParaRPr lang="en-US" sz="2400" dirty="0" smtClean="0"/>
          </a:p>
          <a:p>
            <a:pPr algn="l">
              <a:lnSpc>
                <a:spcPct val="80000"/>
              </a:lnSpc>
              <a:buSzPct val="75000"/>
            </a:pPr>
            <a:r>
              <a:rPr lang="en-US" sz="2400" dirty="0" smtClean="0"/>
              <a:t>For Further Reading:</a:t>
            </a:r>
            <a:endParaRPr lang="en-US" sz="2400" dirty="0"/>
          </a:p>
          <a:p>
            <a:pPr algn="l">
              <a:lnSpc>
                <a:spcPct val="80000"/>
              </a:lnSpc>
              <a:buSzPct val="75000"/>
              <a:buFont typeface="Webdings" pitchFamily="18" charset="2"/>
              <a:buChar char="Y"/>
            </a:pPr>
            <a:endParaRPr lang="en-US" sz="1800" dirty="0"/>
          </a:p>
          <a:p>
            <a:pPr algn="l">
              <a:lnSpc>
                <a:spcPct val="80000"/>
              </a:lnSpc>
              <a:buSzPct val="75000"/>
              <a:buFont typeface="Webdings" pitchFamily="18" charset="2"/>
              <a:buChar char="Y"/>
            </a:pPr>
            <a:r>
              <a:rPr lang="en-US" sz="2400" dirty="0" smtClean="0"/>
              <a:t>  Song of Solomon – Jesus and you</a:t>
            </a:r>
          </a:p>
          <a:p>
            <a:pPr algn="l">
              <a:lnSpc>
                <a:spcPct val="80000"/>
              </a:lnSpc>
              <a:buSzPct val="75000"/>
              <a:buFont typeface="Webdings" pitchFamily="18" charset="2"/>
              <a:buChar char="Y"/>
            </a:pPr>
            <a:endParaRPr lang="en-US" sz="2400" dirty="0" smtClean="0"/>
          </a:p>
          <a:p>
            <a:pPr algn="l">
              <a:lnSpc>
                <a:spcPct val="80000"/>
              </a:lnSpc>
              <a:buSzPct val="75000"/>
              <a:buFont typeface="Webdings" pitchFamily="18" charset="2"/>
              <a:buChar char="Y"/>
            </a:pPr>
            <a:r>
              <a:rPr lang="en-US" sz="2400" dirty="0" smtClean="0"/>
              <a:t>  </a:t>
            </a:r>
            <a:r>
              <a:rPr lang="en-US" sz="2400" u="sng" dirty="0" smtClean="0"/>
              <a:t>The Divine Romance</a:t>
            </a:r>
            <a:r>
              <a:rPr lang="en-US" sz="2400" dirty="0" smtClean="0"/>
              <a:t>  by Gene Edwards</a:t>
            </a:r>
          </a:p>
          <a:p>
            <a:pPr algn="l">
              <a:lnSpc>
                <a:spcPct val="80000"/>
              </a:lnSpc>
              <a:buSzPct val="75000"/>
              <a:buFont typeface="Webdings" pitchFamily="18" charset="2"/>
              <a:buChar char="Y"/>
            </a:pPr>
            <a:endParaRPr lang="en-US" sz="2400" u="sng" dirty="0" smtClean="0"/>
          </a:p>
          <a:p>
            <a:pPr algn="l">
              <a:lnSpc>
                <a:spcPct val="80000"/>
              </a:lnSpc>
              <a:buSzPct val="75000"/>
              <a:buFont typeface="Webdings" pitchFamily="18" charset="2"/>
              <a:buChar char="Y"/>
            </a:pPr>
            <a:r>
              <a:rPr lang="en-US" sz="2400" dirty="0" smtClean="0"/>
              <a:t>  </a:t>
            </a:r>
            <a:r>
              <a:rPr lang="en-US" sz="2400" u="sng" dirty="0" smtClean="0"/>
              <a:t>The Sacred Romance</a:t>
            </a:r>
            <a:r>
              <a:rPr lang="en-US" sz="2400" dirty="0" smtClean="0"/>
              <a:t>  by Curtis &amp; </a:t>
            </a:r>
            <a:r>
              <a:rPr lang="en-US" sz="2400" dirty="0" err="1" smtClean="0"/>
              <a:t>Eldredge</a:t>
            </a:r>
            <a:r>
              <a:rPr lang="en-US" sz="2400" dirty="0" smtClean="0"/>
              <a:t>   </a:t>
            </a:r>
          </a:p>
          <a:p>
            <a:pPr algn="l">
              <a:lnSpc>
                <a:spcPct val="80000"/>
              </a:lnSpc>
              <a:buSzPct val="75000"/>
            </a:pPr>
            <a:r>
              <a:rPr lang="en-US" sz="2400" dirty="0" smtClean="0"/>
              <a:t>           </a:t>
            </a:r>
          </a:p>
          <a:p>
            <a:pPr algn="l">
              <a:lnSpc>
                <a:spcPct val="80000"/>
              </a:lnSpc>
              <a:buSzPct val="75000"/>
              <a:buFont typeface="Webdings" pitchFamily="18" charset="2"/>
              <a:buChar char="Y"/>
            </a:pPr>
            <a:r>
              <a:rPr lang="en-US" sz="2400" dirty="0" smtClean="0"/>
              <a:t>  </a:t>
            </a:r>
            <a:r>
              <a:rPr lang="en-US" sz="2400" u="sng" dirty="0" smtClean="0"/>
              <a:t>My All for Him</a:t>
            </a:r>
            <a:r>
              <a:rPr lang="en-US" sz="2400" dirty="0" smtClean="0"/>
              <a:t> by </a:t>
            </a:r>
            <a:r>
              <a:rPr lang="en-US" sz="2400" dirty="0" err="1" smtClean="0"/>
              <a:t>Basilea</a:t>
            </a:r>
            <a:r>
              <a:rPr lang="en-US" sz="2400" dirty="0" smtClean="0"/>
              <a:t> </a:t>
            </a:r>
            <a:r>
              <a:rPr lang="en-US" sz="2400" dirty="0" err="1" smtClean="0"/>
              <a:t>Schlink</a:t>
            </a:r>
            <a:endParaRPr lang="en-US" sz="2400" dirty="0" smtClean="0"/>
          </a:p>
          <a:p>
            <a:pPr algn="l">
              <a:lnSpc>
                <a:spcPct val="80000"/>
              </a:lnSpc>
              <a:buSzPct val="75000"/>
            </a:pPr>
            <a:r>
              <a:rPr lang="en-US" sz="2400" dirty="0" smtClean="0"/>
              <a:t>            </a:t>
            </a:r>
            <a:endParaRPr lang="en-US" sz="2400" dirty="0" smtClean="0">
              <a:hlinkClick r:id="rId4"/>
            </a:endParaRPr>
          </a:p>
          <a:p>
            <a:pPr algn="l">
              <a:lnSpc>
                <a:spcPct val="80000"/>
              </a:lnSpc>
              <a:buSzPct val="75000"/>
              <a:buFont typeface="Webdings" pitchFamily="18" charset="2"/>
              <a:buChar char="Y"/>
            </a:pPr>
            <a:r>
              <a:rPr lang="en-US" sz="2400" dirty="0" smtClean="0"/>
              <a:t>  </a:t>
            </a:r>
            <a:r>
              <a:rPr lang="en-US" sz="2400" u="sng" dirty="0" smtClean="0"/>
              <a:t>Knight in Shining Armor</a:t>
            </a:r>
            <a:r>
              <a:rPr lang="en-US" sz="2400" dirty="0" smtClean="0"/>
              <a:t> by P.B. Wilson</a:t>
            </a:r>
          </a:p>
          <a:p>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07">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507">
                                            <p:txEl>
                                              <p:pRg st="12" end="1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507">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28600" y="746125"/>
            <a:ext cx="7467600" cy="701675"/>
          </a:xfrm>
        </p:spPr>
        <p:txBody>
          <a:bodyPr/>
          <a:lstStyle/>
          <a:p>
            <a:r>
              <a:rPr lang="en-US" sz="4000"/>
              <a:t>Revelation 22:17</a:t>
            </a:r>
          </a:p>
        </p:txBody>
      </p:sp>
      <p:sp>
        <p:nvSpPr>
          <p:cNvPr id="40963" name="Rectangle 3"/>
          <p:cNvSpPr>
            <a:spLocks noGrp="1" noChangeArrowheads="1"/>
          </p:cNvSpPr>
          <p:nvPr>
            <p:ph type="body" idx="1"/>
          </p:nvPr>
        </p:nvSpPr>
        <p:spPr>
          <a:xfrm>
            <a:off x="533400" y="1905000"/>
            <a:ext cx="7543800" cy="4114800"/>
          </a:xfrm>
        </p:spPr>
        <p:txBody>
          <a:bodyPr/>
          <a:lstStyle/>
          <a:p>
            <a:pPr>
              <a:buFont typeface="Webdings" pitchFamily="18" charset="2"/>
              <a:buNone/>
            </a:pPr>
            <a:r>
              <a:rPr lang="en-US">
                <a:cs typeface="Times New Roman" pitchFamily="18" charset="0"/>
              </a:rPr>
              <a:t>The Spirit and the </a:t>
            </a:r>
            <a:r>
              <a:rPr lang="en-US" b="1">
                <a:effectLst>
                  <a:outerShdw blurRad="38100" dist="38100" dir="2700000" algn="tl">
                    <a:srgbClr val="C0C0C0"/>
                  </a:outerShdw>
                </a:effectLst>
                <a:cs typeface="Times New Roman" pitchFamily="18" charset="0"/>
              </a:rPr>
              <a:t>bride</a:t>
            </a:r>
            <a:r>
              <a:rPr lang="en-US">
                <a:cs typeface="Times New Roman" pitchFamily="18" charset="0"/>
              </a:rPr>
              <a:t> say, “Come!”</a:t>
            </a:r>
            <a:r>
              <a:rPr lang="en-US"/>
              <a:t> </a:t>
            </a:r>
          </a:p>
          <a:p>
            <a:pPr>
              <a:buFont typeface="Webdings" pitchFamily="18" charset="2"/>
              <a:buNone/>
            </a:pPr>
            <a:endParaRPr lang="en-US" sz="2000"/>
          </a:p>
          <a:p>
            <a:r>
              <a:rPr lang="en-US" sz="2200"/>
              <a:t>Scripture begins and ends with concept of marriage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457200" y="441325"/>
            <a:ext cx="7239000" cy="701675"/>
          </a:xfrm>
        </p:spPr>
        <p:txBody>
          <a:bodyPr/>
          <a:lstStyle/>
          <a:p>
            <a:r>
              <a:rPr lang="en-US" sz="4000"/>
              <a:t>John 3:29</a:t>
            </a:r>
          </a:p>
        </p:txBody>
      </p:sp>
      <p:sp>
        <p:nvSpPr>
          <p:cNvPr id="105475" name="Rectangle 3"/>
          <p:cNvSpPr>
            <a:spLocks noGrp="1" noChangeArrowheads="1"/>
          </p:cNvSpPr>
          <p:nvPr>
            <p:ph type="body" idx="1"/>
          </p:nvPr>
        </p:nvSpPr>
        <p:spPr>
          <a:xfrm>
            <a:off x="609600" y="1524000"/>
            <a:ext cx="6934200" cy="4191000"/>
          </a:xfrm>
        </p:spPr>
        <p:txBody>
          <a:bodyPr/>
          <a:lstStyle/>
          <a:p>
            <a:pPr>
              <a:buFont typeface="Webdings" pitchFamily="18" charset="2"/>
              <a:buNone/>
            </a:pPr>
            <a:r>
              <a:rPr lang="en-US" sz="2800"/>
              <a:t>John the Baptist referred to Jesus as groom and himself as the best man:</a:t>
            </a:r>
          </a:p>
          <a:p>
            <a:pPr>
              <a:buFont typeface="Webdings" pitchFamily="18" charset="2"/>
              <a:buNone/>
            </a:pPr>
            <a:endParaRPr lang="en-US" sz="1800"/>
          </a:p>
          <a:p>
            <a:pPr>
              <a:buFont typeface="Webdings" pitchFamily="18" charset="2"/>
              <a:buNone/>
            </a:pPr>
            <a:r>
              <a:rPr lang="en-US" sz="2800"/>
              <a:t>	“The bride belongs to the bridegroom.  The </a:t>
            </a:r>
            <a:r>
              <a:rPr lang="en-US" sz="2800" b="1">
                <a:effectLst>
                  <a:outerShdw blurRad="38100" dist="38100" dir="2700000" algn="tl">
                    <a:srgbClr val="C0C0C0"/>
                  </a:outerShdw>
                </a:effectLst>
              </a:rPr>
              <a:t>friend</a:t>
            </a:r>
            <a:r>
              <a:rPr lang="en-US" sz="2800"/>
              <a:t> who attends the </a:t>
            </a:r>
            <a:r>
              <a:rPr lang="en-US" sz="2800" b="1">
                <a:effectLst>
                  <a:outerShdw blurRad="38100" dist="38100" dir="2700000" algn="tl">
                    <a:srgbClr val="C0C0C0"/>
                  </a:outerShdw>
                </a:effectLst>
              </a:rPr>
              <a:t>bridegroom</a:t>
            </a:r>
            <a:r>
              <a:rPr lang="en-US" sz="2800"/>
              <a:t> waits and listens for him, and is full of joy when he hears the bridegroom’s voice.  That joy is mine, and it is now complete.”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54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04800" y="441325"/>
            <a:ext cx="7467600" cy="701675"/>
          </a:xfrm>
        </p:spPr>
        <p:txBody>
          <a:bodyPr/>
          <a:lstStyle/>
          <a:p>
            <a:r>
              <a:rPr lang="en-US" sz="4000" dirty="0"/>
              <a:t>Song of </a:t>
            </a:r>
            <a:r>
              <a:rPr lang="en-US" sz="4000" dirty="0" smtClean="0"/>
              <a:t>Songs </a:t>
            </a:r>
            <a:r>
              <a:rPr lang="en-US" sz="4000" dirty="0"/>
              <a:t>4:8-12</a:t>
            </a:r>
          </a:p>
        </p:txBody>
      </p:sp>
      <p:sp>
        <p:nvSpPr>
          <p:cNvPr id="41987" name="Rectangle 3"/>
          <p:cNvSpPr>
            <a:spLocks noGrp="1" noChangeArrowheads="1"/>
          </p:cNvSpPr>
          <p:nvPr>
            <p:ph type="body" idx="1"/>
          </p:nvPr>
        </p:nvSpPr>
        <p:spPr>
          <a:xfrm>
            <a:off x="609600" y="1447800"/>
            <a:ext cx="7239000" cy="4495800"/>
          </a:xfrm>
        </p:spPr>
        <p:txBody>
          <a:bodyPr/>
          <a:lstStyle/>
          <a:p>
            <a:pPr>
              <a:lnSpc>
                <a:spcPct val="90000"/>
              </a:lnSpc>
              <a:buFont typeface="Webdings" pitchFamily="18" charset="2"/>
              <a:buNone/>
            </a:pPr>
            <a:r>
              <a:rPr lang="en-US" sz="2400" dirty="0">
                <a:cs typeface="Arial" charset="0"/>
              </a:rPr>
              <a:t>You have stolen my heart, my sister, </a:t>
            </a:r>
            <a:r>
              <a:rPr lang="en-US" sz="2400" b="1" dirty="0">
                <a:effectLst>
                  <a:outerShdw blurRad="38100" dist="38100" dir="2700000" algn="tl">
                    <a:srgbClr val="C0C0C0"/>
                  </a:outerShdw>
                </a:effectLst>
                <a:cs typeface="Arial" charset="0"/>
              </a:rPr>
              <a:t>my bride</a:t>
            </a:r>
            <a:r>
              <a:rPr lang="en-US" sz="2400" dirty="0">
                <a:cs typeface="Arial" charset="0"/>
              </a:rPr>
              <a:t>; you have stolen my heart with one glance of your eyes, with one jewel of your necklace. </a:t>
            </a:r>
            <a:endParaRPr lang="en-US" sz="2400" dirty="0">
              <a:cs typeface="Times New Roman" pitchFamily="18" charset="0"/>
            </a:endParaRPr>
          </a:p>
          <a:p>
            <a:pPr>
              <a:lnSpc>
                <a:spcPct val="90000"/>
              </a:lnSpc>
              <a:buFont typeface="Webdings" pitchFamily="18" charset="2"/>
              <a:buNone/>
            </a:pPr>
            <a:r>
              <a:rPr lang="en-US" sz="2400" dirty="0">
                <a:cs typeface="Arial" charset="0"/>
              </a:rPr>
              <a:t>How delightful is your love, my sister, </a:t>
            </a:r>
            <a:r>
              <a:rPr lang="en-US" sz="2400" b="1" dirty="0">
                <a:effectLst>
                  <a:outerShdw blurRad="38100" dist="38100" dir="2700000" algn="tl">
                    <a:srgbClr val="C0C0C0"/>
                  </a:outerShdw>
                </a:effectLst>
                <a:cs typeface="Arial" charset="0"/>
              </a:rPr>
              <a:t>my bride</a:t>
            </a:r>
            <a:r>
              <a:rPr lang="en-US" sz="2400" dirty="0">
                <a:cs typeface="Arial" charset="0"/>
              </a:rPr>
              <a:t>! How much more pleasing is your love than wine, and the fragrance of your perfume than any spice! </a:t>
            </a:r>
            <a:endParaRPr lang="en-US" sz="2400" dirty="0">
              <a:cs typeface="Times New Roman" pitchFamily="18" charset="0"/>
            </a:endParaRPr>
          </a:p>
          <a:p>
            <a:pPr>
              <a:lnSpc>
                <a:spcPct val="90000"/>
              </a:lnSpc>
              <a:buFont typeface="Webdings" pitchFamily="18" charset="2"/>
              <a:buNone/>
            </a:pPr>
            <a:r>
              <a:rPr lang="en-US" sz="2400" dirty="0">
                <a:cs typeface="Arial" charset="0"/>
              </a:rPr>
              <a:t>Your lips drop sweetness as the honeycomb, </a:t>
            </a:r>
            <a:r>
              <a:rPr lang="en-US" sz="2400" b="1" dirty="0">
                <a:effectLst>
                  <a:outerShdw blurRad="38100" dist="38100" dir="2700000" algn="tl">
                    <a:srgbClr val="C0C0C0"/>
                  </a:outerShdw>
                </a:effectLst>
                <a:cs typeface="Arial" charset="0"/>
              </a:rPr>
              <a:t>my bride</a:t>
            </a:r>
            <a:r>
              <a:rPr lang="en-US" sz="2400" dirty="0">
                <a:cs typeface="Arial" charset="0"/>
              </a:rPr>
              <a:t>; milk and honey are under your tongue. The fragrance of your garments is like that of Lebanon. </a:t>
            </a:r>
            <a:endParaRPr lang="en-US" sz="2400" dirty="0">
              <a:cs typeface="Times New Roman" pitchFamily="18" charset="0"/>
            </a:endParaRPr>
          </a:p>
          <a:p>
            <a:pPr>
              <a:lnSpc>
                <a:spcPct val="90000"/>
              </a:lnSpc>
              <a:buFont typeface="Webdings" pitchFamily="18" charset="2"/>
              <a:buNone/>
            </a:pPr>
            <a:r>
              <a:rPr lang="en-US" sz="2400" dirty="0">
                <a:cs typeface="Arial" charset="0"/>
              </a:rPr>
              <a:t>You are a garden locked up, my sister, </a:t>
            </a:r>
            <a:r>
              <a:rPr lang="en-US" sz="2400" b="1" dirty="0">
                <a:effectLst>
                  <a:outerShdw blurRad="38100" dist="38100" dir="2700000" algn="tl">
                    <a:srgbClr val="C0C0C0"/>
                  </a:outerShdw>
                </a:effectLst>
                <a:cs typeface="Arial" charset="0"/>
              </a:rPr>
              <a:t>my bride</a:t>
            </a:r>
            <a:r>
              <a:rPr lang="en-US" sz="2400" dirty="0">
                <a:cs typeface="Arial" charset="0"/>
              </a:rPr>
              <a:t>; </a:t>
            </a:r>
            <a:r>
              <a:rPr lang="en-US" sz="2400" dirty="0">
                <a:cs typeface="Times New Roman" pitchFamily="18" charset="0"/>
              </a:rPr>
              <a:t>you are a spring enclosed, a sealed fountain.</a:t>
            </a:r>
            <a:r>
              <a:rPr lang="en-US" sz="24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987"/>
                                        </p:tgtEl>
                                        <p:attrNameLst>
                                          <p:attrName>style.visibility</p:attrName>
                                        </p:attrNameLst>
                                      </p:cBhvr>
                                      <p:to>
                                        <p:strVal val="visible"/>
                                      </p:to>
                                    </p:set>
                                    <p:animEffect transition="in" filter="dissolve">
                                      <p:cBhvr>
                                        <p:cTn id="7" dur="500"/>
                                        <p:tgtEl>
                                          <p:spTgt spid="41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28600" y="533400"/>
            <a:ext cx="7467600" cy="762000"/>
          </a:xfrm>
        </p:spPr>
        <p:txBody>
          <a:bodyPr/>
          <a:lstStyle/>
          <a:p>
            <a:r>
              <a:rPr lang="en-US"/>
              <a:t>Scriptural Parallels</a:t>
            </a:r>
          </a:p>
        </p:txBody>
      </p:sp>
      <p:sp>
        <p:nvSpPr>
          <p:cNvPr id="44035" name="Rectangle 3"/>
          <p:cNvSpPr>
            <a:spLocks noGrp="1" noChangeArrowheads="1"/>
          </p:cNvSpPr>
          <p:nvPr>
            <p:ph type="body" idx="1"/>
          </p:nvPr>
        </p:nvSpPr>
        <p:spPr>
          <a:xfrm>
            <a:off x="609600" y="1752600"/>
            <a:ext cx="3581400" cy="4114800"/>
          </a:xfrm>
        </p:spPr>
        <p:txBody>
          <a:bodyPr/>
          <a:lstStyle/>
          <a:p>
            <a:pPr>
              <a:lnSpc>
                <a:spcPct val="90000"/>
              </a:lnSpc>
            </a:pPr>
            <a:r>
              <a:rPr lang="en-US" sz="2000" dirty="0"/>
              <a:t>Eve was created from Adam’s side</a:t>
            </a:r>
          </a:p>
          <a:p>
            <a:pPr>
              <a:lnSpc>
                <a:spcPct val="90000"/>
              </a:lnSpc>
            </a:pPr>
            <a:endParaRPr lang="en-US" sz="2000" dirty="0"/>
          </a:p>
          <a:p>
            <a:pPr>
              <a:lnSpc>
                <a:spcPct val="90000"/>
              </a:lnSpc>
            </a:pPr>
            <a:r>
              <a:rPr lang="en-US" sz="2000" dirty="0"/>
              <a:t>Eve fashioned from Adam (“</a:t>
            </a:r>
            <a:r>
              <a:rPr lang="en-US" sz="2000" dirty="0" err="1"/>
              <a:t>wo</a:t>
            </a:r>
            <a:r>
              <a:rPr lang="en-US" sz="2000" dirty="0"/>
              <a:t>-man”), for Adam</a:t>
            </a:r>
          </a:p>
          <a:p>
            <a:pPr>
              <a:lnSpc>
                <a:spcPct val="90000"/>
              </a:lnSpc>
            </a:pPr>
            <a:endParaRPr lang="en-US" sz="2000" dirty="0"/>
          </a:p>
          <a:p>
            <a:pPr>
              <a:lnSpc>
                <a:spcPct val="90000"/>
              </a:lnSpc>
            </a:pPr>
            <a:r>
              <a:rPr lang="en-US" sz="2000" dirty="0"/>
              <a:t>Husband leaves father &amp; mother to </a:t>
            </a:r>
            <a:r>
              <a:rPr lang="en-US" sz="2000" b="1" dirty="0">
                <a:effectLst>
                  <a:outerShdw blurRad="38100" dist="38100" dir="2700000" algn="tl">
                    <a:srgbClr val="C0C0C0"/>
                  </a:outerShdw>
                </a:effectLst>
              </a:rPr>
              <a:t>cleave</a:t>
            </a:r>
            <a:r>
              <a:rPr lang="en-US" sz="2000" dirty="0"/>
              <a:t> to his wife</a:t>
            </a:r>
          </a:p>
        </p:txBody>
      </p:sp>
      <p:sp>
        <p:nvSpPr>
          <p:cNvPr id="44037" name="Line 5"/>
          <p:cNvSpPr>
            <a:spLocks noChangeShapeType="1"/>
          </p:cNvSpPr>
          <p:nvPr/>
        </p:nvSpPr>
        <p:spPr bwMode="auto">
          <a:xfrm>
            <a:off x="4191000" y="1447800"/>
            <a:ext cx="0" cy="4495800"/>
          </a:xfrm>
          <a:prstGeom prst="line">
            <a:avLst/>
          </a:prstGeom>
          <a:noFill/>
          <a:ln w="9525">
            <a:solidFill>
              <a:schemeClr val="tx1"/>
            </a:solidFill>
            <a:round/>
            <a:headEnd/>
            <a:tailEnd/>
          </a:ln>
          <a:effectLst/>
        </p:spPr>
        <p:txBody>
          <a:bodyPr wrap="none"/>
          <a:lstStyle/>
          <a:p>
            <a:endParaRPr lang="en-US"/>
          </a:p>
        </p:txBody>
      </p:sp>
      <p:sp>
        <p:nvSpPr>
          <p:cNvPr id="44040" name="Rectangle 8"/>
          <p:cNvSpPr>
            <a:spLocks noChangeArrowheads="1"/>
          </p:cNvSpPr>
          <p:nvPr/>
        </p:nvSpPr>
        <p:spPr bwMode="auto">
          <a:xfrm>
            <a:off x="4267200" y="1752600"/>
            <a:ext cx="3276600" cy="4114800"/>
          </a:xfrm>
          <a:prstGeom prst="rect">
            <a:avLst/>
          </a:prstGeom>
          <a:noFill/>
          <a:ln w="9525">
            <a:noFill/>
            <a:miter lim="800000"/>
            <a:headEnd/>
            <a:tailEnd/>
          </a:ln>
          <a:effectLst/>
        </p:spPr>
        <p:txBody>
          <a:bodyPr/>
          <a:lstStyle/>
          <a:p>
            <a:pPr marL="342900" indent="-342900">
              <a:lnSpc>
                <a:spcPct val="80000"/>
              </a:lnSpc>
              <a:spcBef>
                <a:spcPct val="20000"/>
              </a:spcBef>
              <a:buClr>
                <a:srgbClr val="ED210B"/>
              </a:buClr>
              <a:buSzPct val="65000"/>
              <a:buFont typeface="Webdings" pitchFamily="18" charset="2"/>
              <a:buChar char="Y"/>
            </a:pPr>
            <a:r>
              <a:rPr lang="en-US" sz="2000">
                <a:latin typeface="Arial" charset="0"/>
              </a:rPr>
              <a:t>Jesus’ side was pierced to create His Bride</a:t>
            </a:r>
          </a:p>
          <a:p>
            <a:pPr marL="342900" indent="-342900">
              <a:lnSpc>
                <a:spcPct val="90000"/>
              </a:lnSpc>
              <a:spcBef>
                <a:spcPct val="20000"/>
              </a:spcBef>
              <a:buClr>
                <a:srgbClr val="ED210B"/>
              </a:buClr>
              <a:buSzPct val="65000"/>
              <a:buFont typeface="Webdings" pitchFamily="18" charset="2"/>
              <a:buChar char="Y"/>
            </a:pPr>
            <a:endParaRPr lang="en-US" sz="2000">
              <a:latin typeface="Arial" charset="0"/>
            </a:endParaRPr>
          </a:p>
          <a:p>
            <a:pPr marL="342900" indent="-342900">
              <a:lnSpc>
                <a:spcPct val="80000"/>
              </a:lnSpc>
              <a:spcBef>
                <a:spcPct val="20000"/>
              </a:spcBef>
              <a:buClr>
                <a:srgbClr val="ED210B"/>
              </a:buClr>
              <a:buSzPct val="65000"/>
              <a:buFont typeface="Webdings" pitchFamily="18" charset="2"/>
              <a:buChar char="Y"/>
            </a:pPr>
            <a:r>
              <a:rPr lang="en-US" sz="2000">
                <a:latin typeface="Arial" charset="0"/>
              </a:rPr>
              <a:t>We’re created in the image of God, for God</a:t>
            </a:r>
          </a:p>
          <a:p>
            <a:pPr marL="342900" indent="-342900">
              <a:lnSpc>
                <a:spcPct val="80000"/>
              </a:lnSpc>
              <a:spcBef>
                <a:spcPct val="20000"/>
              </a:spcBef>
              <a:buClr>
                <a:srgbClr val="ED210B"/>
              </a:buClr>
              <a:buSzPct val="65000"/>
              <a:buFont typeface="Webdings" pitchFamily="18" charset="2"/>
              <a:buChar char="Y"/>
            </a:pPr>
            <a:endParaRPr lang="en-US" sz="2600">
              <a:latin typeface="Arial" charset="0"/>
            </a:endParaRPr>
          </a:p>
          <a:p>
            <a:pPr marL="342900" indent="-342900">
              <a:lnSpc>
                <a:spcPct val="80000"/>
              </a:lnSpc>
              <a:spcBef>
                <a:spcPct val="20000"/>
              </a:spcBef>
              <a:buClr>
                <a:srgbClr val="ED210B"/>
              </a:buClr>
              <a:buSzPct val="65000"/>
              <a:buFont typeface="Webdings" pitchFamily="18" charset="2"/>
              <a:buChar char="Y"/>
            </a:pPr>
            <a:r>
              <a:rPr lang="en-US" sz="2000">
                <a:latin typeface="Arial" charset="0"/>
              </a:rPr>
              <a:t>Jesus left heaven in order to </a:t>
            </a:r>
            <a:r>
              <a:rPr lang="en-US" sz="2000" b="1">
                <a:effectLst>
                  <a:outerShdw blurRad="38100" dist="38100" dir="2700000" algn="tl">
                    <a:srgbClr val="C0C0C0"/>
                  </a:outerShdw>
                </a:effectLst>
                <a:latin typeface="Arial" charset="0"/>
              </a:rPr>
              <a:t>cleave to His Bride</a:t>
            </a:r>
          </a:p>
          <a:p>
            <a:pPr marL="342900" indent="-342900">
              <a:lnSpc>
                <a:spcPct val="80000"/>
              </a:lnSpc>
              <a:spcBef>
                <a:spcPct val="20000"/>
              </a:spcBef>
              <a:buClr>
                <a:srgbClr val="ED210B"/>
              </a:buClr>
              <a:buSzPct val="65000"/>
              <a:buFont typeface="Webdings" pitchFamily="18" charset="2"/>
              <a:buChar char="Y"/>
            </a:pPr>
            <a:endParaRPr lang="en-US" sz="2000" b="1">
              <a:effectLst>
                <a:outerShdw blurRad="38100" dist="38100" dir="2700000" algn="tl">
                  <a:srgbClr val="C0C0C0"/>
                </a:outerShdw>
              </a:effectLst>
              <a:latin typeface="Arial" charset="0"/>
            </a:endParaRPr>
          </a:p>
          <a:p>
            <a:pPr marL="342900" indent="-342900">
              <a:lnSpc>
                <a:spcPct val="80000"/>
              </a:lnSpc>
              <a:spcBef>
                <a:spcPct val="20000"/>
              </a:spcBef>
              <a:buClr>
                <a:srgbClr val="ED210B"/>
              </a:buClr>
              <a:buSzPct val="65000"/>
              <a:buFont typeface="Webdings" pitchFamily="18" charset="2"/>
              <a:buNone/>
            </a:pPr>
            <a:endParaRPr lang="en-US" sz="20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40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403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404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4040">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404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P spid="44040"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304800" y="1676400"/>
            <a:ext cx="6553200" cy="1235075"/>
          </a:xfrm>
        </p:spPr>
        <p:txBody>
          <a:bodyPr/>
          <a:lstStyle/>
          <a:p>
            <a:r>
              <a:rPr lang="en-US" sz="3500"/>
              <a:t>Jewish Marriage Customs</a:t>
            </a:r>
            <a:r>
              <a:rPr lang="en-US" sz="4000"/>
              <a:t> </a:t>
            </a:r>
            <a:br>
              <a:rPr lang="en-US" sz="4000"/>
            </a:br>
            <a:r>
              <a:rPr lang="en-US" sz="3500"/>
              <a:t>in First Century</a:t>
            </a:r>
          </a:p>
        </p:txBody>
      </p:sp>
      <p:sp>
        <p:nvSpPr>
          <p:cNvPr id="61443" name="Rectangle 3"/>
          <p:cNvSpPr>
            <a:spLocks noGrp="1" noChangeArrowheads="1"/>
          </p:cNvSpPr>
          <p:nvPr>
            <p:ph type="subTitle" idx="1"/>
          </p:nvPr>
        </p:nvSpPr>
        <p:spPr>
          <a:xfrm>
            <a:off x="990600" y="3200400"/>
            <a:ext cx="5334000" cy="609600"/>
          </a:xfrm>
        </p:spPr>
        <p:txBody>
          <a:bodyPr/>
          <a:lstStyle/>
          <a:p>
            <a:r>
              <a:rPr lang="en-US"/>
              <a:t>10 biblical parallels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 calcmode="lin" valueType="num">
                                      <p:cBhvr>
                                        <p:cTn id="7" dur="500" fill="hold"/>
                                        <p:tgtEl>
                                          <p:spTgt spid="6144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4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533400" y="304800"/>
            <a:ext cx="7239000" cy="1311275"/>
          </a:xfrm>
        </p:spPr>
        <p:txBody>
          <a:bodyPr/>
          <a:lstStyle/>
          <a:p>
            <a:r>
              <a:rPr lang="en-US" sz="4000"/>
              <a:t>Parallel #1:</a:t>
            </a:r>
            <a:br>
              <a:rPr lang="en-US" sz="4000"/>
            </a:br>
            <a:r>
              <a:rPr lang="en-US" sz="4000"/>
              <a:t>Arranged Marriages</a:t>
            </a:r>
          </a:p>
        </p:txBody>
      </p:sp>
      <p:sp>
        <p:nvSpPr>
          <p:cNvPr id="59395" name="Rectangle 3"/>
          <p:cNvSpPr>
            <a:spLocks noGrp="1" noChangeArrowheads="1"/>
          </p:cNvSpPr>
          <p:nvPr>
            <p:ph type="body" idx="1"/>
          </p:nvPr>
        </p:nvSpPr>
        <p:spPr>
          <a:xfrm>
            <a:off x="304800" y="1981200"/>
            <a:ext cx="3810000" cy="3886200"/>
          </a:xfrm>
        </p:spPr>
        <p:txBody>
          <a:bodyPr/>
          <a:lstStyle/>
          <a:p>
            <a:r>
              <a:rPr lang="en-US" sz="2000"/>
              <a:t>Father of groom chooses Bride</a:t>
            </a:r>
          </a:p>
          <a:p>
            <a:pPr lvl="1">
              <a:buFont typeface="Wingdings" pitchFamily="2" charset="2"/>
              <a:buChar char="Ø"/>
            </a:pPr>
            <a:endParaRPr lang="en-US" sz="1400"/>
          </a:p>
          <a:p>
            <a:pPr lvl="1">
              <a:buFont typeface="Wingdings" pitchFamily="2" charset="2"/>
              <a:buChar char="Ø"/>
            </a:pPr>
            <a:endParaRPr lang="en-US" sz="1400"/>
          </a:p>
          <a:p>
            <a:pPr lvl="1">
              <a:buFont typeface="Wingdings" pitchFamily="2" charset="2"/>
              <a:buNone/>
            </a:pPr>
            <a:endParaRPr lang="en-US" sz="1400"/>
          </a:p>
          <a:p>
            <a:pPr lvl="1">
              <a:buFont typeface="Wingdings" pitchFamily="2" charset="2"/>
              <a:buNone/>
            </a:pPr>
            <a:endParaRPr lang="en-US" sz="1400"/>
          </a:p>
          <a:p>
            <a:pPr lvl="1">
              <a:buFont typeface="Wingdings" pitchFamily="2" charset="2"/>
              <a:buNone/>
            </a:pPr>
            <a:endParaRPr lang="en-US" sz="600"/>
          </a:p>
          <a:p>
            <a:pPr lvl="1"/>
            <a:r>
              <a:rPr lang="en-US" sz="1800"/>
              <a:t>Choice often made before children are born</a:t>
            </a:r>
            <a:endParaRPr lang="en-US" sz="2100"/>
          </a:p>
        </p:txBody>
      </p:sp>
      <p:sp>
        <p:nvSpPr>
          <p:cNvPr id="59396" name="Rectangle 4"/>
          <p:cNvSpPr>
            <a:spLocks noChangeArrowheads="1"/>
          </p:cNvSpPr>
          <p:nvPr/>
        </p:nvSpPr>
        <p:spPr bwMode="auto">
          <a:xfrm>
            <a:off x="4191000" y="1905000"/>
            <a:ext cx="33528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2000">
                <a:latin typeface="Arial" charset="0"/>
              </a:rPr>
              <a:t>Heavenly Father chose us to be Jesus’ Bride</a:t>
            </a:r>
          </a:p>
          <a:p>
            <a:pPr marL="742950" lvl="1" indent="-285750">
              <a:spcBef>
                <a:spcPct val="20000"/>
              </a:spcBef>
              <a:buClr>
                <a:srgbClr val="ED210B"/>
              </a:buClr>
              <a:buSzPct val="60000"/>
              <a:buFont typeface="Webdings" pitchFamily="18" charset="2"/>
              <a:buChar char="Y"/>
            </a:pPr>
            <a:r>
              <a:rPr lang="en-US" sz="1800">
                <a:latin typeface="Arial" charset="0"/>
              </a:rPr>
              <a:t>You did not choose me, but I chose you… </a:t>
            </a:r>
            <a:r>
              <a:rPr lang="en-US" sz="1600">
                <a:latin typeface="Arial" charset="0"/>
              </a:rPr>
              <a:t>(John 15:16)</a:t>
            </a:r>
          </a:p>
          <a:p>
            <a:pPr marL="742950" lvl="1" indent="-285750">
              <a:spcBef>
                <a:spcPct val="20000"/>
              </a:spcBef>
              <a:buClr>
                <a:srgbClr val="ED210B"/>
              </a:buClr>
              <a:buSzPct val="60000"/>
              <a:buFont typeface="Webdings" pitchFamily="18" charset="2"/>
              <a:buChar char="Y"/>
            </a:pPr>
            <a:endParaRPr lang="en-US" sz="1600">
              <a:latin typeface="Arial" charset="0"/>
            </a:endParaRPr>
          </a:p>
          <a:p>
            <a:pPr marL="742950" lvl="1" indent="-285750">
              <a:spcBef>
                <a:spcPct val="20000"/>
              </a:spcBef>
              <a:buClr>
                <a:srgbClr val="ED210B"/>
              </a:buClr>
              <a:buSzPct val="60000"/>
              <a:buFont typeface="Webdings" pitchFamily="18" charset="2"/>
              <a:buChar char="Y"/>
            </a:pPr>
            <a:r>
              <a:rPr lang="en-US" sz="1800">
                <a:latin typeface="Arial" charset="0"/>
              </a:rPr>
              <a:t>For He chose us in Him </a:t>
            </a:r>
            <a:r>
              <a:rPr lang="en-US" sz="1800" b="1">
                <a:effectLst>
                  <a:outerShdw blurRad="38100" dist="38100" dir="2700000" algn="tl">
                    <a:srgbClr val="C0C0C0"/>
                  </a:outerShdw>
                </a:effectLst>
                <a:latin typeface="Arial" charset="0"/>
              </a:rPr>
              <a:t>before the creation of the world</a:t>
            </a:r>
            <a:r>
              <a:rPr lang="en-US" sz="1800">
                <a:latin typeface="Arial" charset="0"/>
              </a:rPr>
              <a:t> to be holy and blameless in His sight </a:t>
            </a:r>
            <a:r>
              <a:rPr lang="en-US" sz="1600">
                <a:latin typeface="Arial" charset="0"/>
              </a:rPr>
              <a:t>(Ephesians 1:4)</a:t>
            </a:r>
            <a:endParaRPr lang="en-US" sz="2600">
              <a:latin typeface="Arial" charset="0"/>
            </a:endParaRPr>
          </a:p>
        </p:txBody>
      </p:sp>
      <p:sp>
        <p:nvSpPr>
          <p:cNvPr id="59397" name="Line 5"/>
          <p:cNvSpPr>
            <a:spLocks noChangeShapeType="1"/>
          </p:cNvSpPr>
          <p:nvPr/>
        </p:nvSpPr>
        <p:spPr bwMode="auto">
          <a:xfrm>
            <a:off x="4114800" y="1752600"/>
            <a:ext cx="0" cy="4495800"/>
          </a:xfrm>
          <a:prstGeom prst="line">
            <a:avLst/>
          </a:prstGeom>
          <a:noFill/>
          <a:ln w="9525">
            <a:solidFill>
              <a:schemeClr val="tx1"/>
            </a:solidFill>
            <a:round/>
            <a:headEnd/>
            <a:tailEnd/>
          </a:ln>
          <a:effec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9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9395">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939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939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939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bldLvl="2" autoUpdateAnimBg="0"/>
      <p:bldP spid="59396" grpId="0" build="p" bldLvl="2"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533400" y="304800"/>
            <a:ext cx="7239000" cy="1311275"/>
          </a:xfrm>
        </p:spPr>
        <p:txBody>
          <a:bodyPr/>
          <a:lstStyle/>
          <a:p>
            <a:r>
              <a:rPr lang="en-US" sz="4000"/>
              <a:t>Parallel #1:</a:t>
            </a:r>
            <a:br>
              <a:rPr lang="en-US" sz="4000"/>
            </a:br>
            <a:r>
              <a:rPr lang="en-US" sz="4000"/>
              <a:t>Arranged Marriages</a:t>
            </a:r>
          </a:p>
        </p:txBody>
      </p:sp>
      <p:sp>
        <p:nvSpPr>
          <p:cNvPr id="65539" name="Rectangle 3"/>
          <p:cNvSpPr>
            <a:spLocks noGrp="1" noChangeArrowheads="1"/>
          </p:cNvSpPr>
          <p:nvPr>
            <p:ph type="body" idx="1"/>
          </p:nvPr>
        </p:nvSpPr>
        <p:spPr>
          <a:xfrm>
            <a:off x="457200" y="1905000"/>
            <a:ext cx="3276600" cy="4343400"/>
          </a:xfrm>
        </p:spPr>
        <p:txBody>
          <a:bodyPr/>
          <a:lstStyle/>
          <a:p>
            <a:r>
              <a:rPr lang="en-US" sz="2000"/>
              <a:t>Benefit of family &amp; community</a:t>
            </a:r>
          </a:p>
          <a:p>
            <a:endParaRPr lang="en-US" sz="2000"/>
          </a:p>
          <a:p>
            <a:r>
              <a:rPr lang="en-US" sz="2000"/>
              <a:t>Groom initiates—leaves his father’s house, travels to home of prospective bride</a:t>
            </a:r>
          </a:p>
          <a:p>
            <a:pPr>
              <a:buFont typeface="Webdings" pitchFamily="18" charset="2"/>
              <a:buNone/>
            </a:pPr>
            <a:endParaRPr lang="en-US" sz="2000"/>
          </a:p>
          <a:p>
            <a:r>
              <a:rPr lang="en-US" sz="2000"/>
              <a:t>Marriage first, then love</a:t>
            </a:r>
          </a:p>
          <a:p>
            <a:pPr>
              <a:buFont typeface="Webdings" pitchFamily="18" charset="2"/>
              <a:buNone/>
            </a:pPr>
            <a:endParaRPr lang="en-US"/>
          </a:p>
          <a:p>
            <a:endParaRPr lang="en-US" sz="3900"/>
          </a:p>
        </p:txBody>
      </p:sp>
      <p:sp>
        <p:nvSpPr>
          <p:cNvPr id="65540" name="Rectangle 4"/>
          <p:cNvSpPr>
            <a:spLocks noChangeArrowheads="1"/>
          </p:cNvSpPr>
          <p:nvPr/>
        </p:nvSpPr>
        <p:spPr bwMode="auto">
          <a:xfrm>
            <a:off x="4114800" y="1828800"/>
            <a:ext cx="35052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2000">
                <a:latin typeface="Arial" charset="0"/>
              </a:rPr>
              <a:t>Build God’s family &amp; His Kingdom</a:t>
            </a:r>
          </a:p>
          <a:p>
            <a:pPr marL="342900" indent="-342900">
              <a:spcBef>
                <a:spcPct val="20000"/>
              </a:spcBef>
              <a:buClr>
                <a:srgbClr val="ED210B"/>
              </a:buClr>
              <a:buSzPct val="65000"/>
              <a:buFont typeface="Webdings" pitchFamily="18" charset="2"/>
              <a:buChar char="Y"/>
            </a:pPr>
            <a:endParaRPr lang="en-US" sz="2000">
              <a:latin typeface="Arial" charset="0"/>
            </a:endParaRPr>
          </a:p>
          <a:p>
            <a:pPr marL="342900" indent="-342900">
              <a:spcBef>
                <a:spcPct val="20000"/>
              </a:spcBef>
              <a:buClr>
                <a:srgbClr val="ED210B"/>
              </a:buClr>
              <a:buSzPct val="65000"/>
              <a:buFont typeface="Webdings" pitchFamily="18" charset="2"/>
              <a:buChar char="Y"/>
            </a:pPr>
            <a:r>
              <a:rPr lang="en-US" sz="2000">
                <a:latin typeface="Arial" charset="0"/>
              </a:rPr>
              <a:t>Jesus left his Father to obtain his earthly Bride</a:t>
            </a:r>
          </a:p>
          <a:p>
            <a:pPr marL="342900" indent="-342900">
              <a:spcBef>
                <a:spcPct val="20000"/>
              </a:spcBef>
              <a:buClr>
                <a:srgbClr val="ED210B"/>
              </a:buClr>
              <a:buSzPct val="65000"/>
              <a:buFont typeface="Webdings" pitchFamily="18" charset="2"/>
              <a:buChar char="Y"/>
            </a:pPr>
            <a:endParaRPr lang="en-US" sz="1800">
              <a:latin typeface="Arial" charset="0"/>
            </a:endParaRPr>
          </a:p>
          <a:p>
            <a:pPr marL="342900" indent="-342900">
              <a:spcBef>
                <a:spcPct val="20000"/>
              </a:spcBef>
              <a:buClr>
                <a:srgbClr val="ED210B"/>
              </a:buClr>
              <a:buSzPct val="65000"/>
              <a:buFont typeface="Webdings" pitchFamily="18" charset="2"/>
              <a:buChar char="Y"/>
            </a:pPr>
            <a:endParaRPr lang="en-US" sz="1400">
              <a:latin typeface="Arial" charset="0"/>
            </a:endParaRPr>
          </a:p>
          <a:p>
            <a:pPr marL="342900" indent="-342900">
              <a:spcBef>
                <a:spcPct val="20000"/>
              </a:spcBef>
              <a:buClr>
                <a:srgbClr val="ED210B"/>
              </a:buClr>
              <a:buSzPct val="65000"/>
              <a:buFont typeface="Webdings" pitchFamily="18" charset="2"/>
              <a:buChar char="Y"/>
            </a:pPr>
            <a:endParaRPr lang="en-US" sz="2000">
              <a:latin typeface="Arial" charset="0"/>
            </a:endParaRPr>
          </a:p>
          <a:p>
            <a:pPr marL="342900" indent="-342900">
              <a:spcBef>
                <a:spcPct val="20000"/>
              </a:spcBef>
              <a:buClr>
                <a:srgbClr val="ED210B"/>
              </a:buClr>
              <a:buSzPct val="65000"/>
              <a:buFont typeface="Webdings" pitchFamily="18" charset="2"/>
              <a:buChar char="Y"/>
            </a:pPr>
            <a:r>
              <a:rPr lang="en-US" sz="2000">
                <a:latin typeface="Arial" charset="0"/>
              </a:rPr>
              <a:t>Saved first, then build intimacy with Jesus</a:t>
            </a:r>
          </a:p>
          <a:p>
            <a:pPr marL="342900" indent="-342900">
              <a:spcBef>
                <a:spcPct val="20000"/>
              </a:spcBef>
              <a:buClr>
                <a:schemeClr val="bg2"/>
              </a:buClr>
              <a:buSzPct val="65000"/>
              <a:buFont typeface="Wingdings" pitchFamily="2" charset="2"/>
              <a:buChar char="­"/>
            </a:pPr>
            <a:endParaRPr lang="en-US" sz="2000">
              <a:latin typeface="Arial" charset="0"/>
            </a:endParaRPr>
          </a:p>
          <a:p>
            <a:pPr marL="342900" indent="-342900">
              <a:spcBef>
                <a:spcPct val="20000"/>
              </a:spcBef>
              <a:buClr>
                <a:schemeClr val="bg2"/>
              </a:buClr>
              <a:buSzPct val="65000"/>
              <a:buFont typeface="Wingdings" pitchFamily="2" charset="2"/>
              <a:buChar char="­"/>
            </a:pPr>
            <a:endParaRPr lang="en-US" sz="2600">
              <a:latin typeface="Arial" charset="0"/>
            </a:endParaRPr>
          </a:p>
        </p:txBody>
      </p:sp>
      <p:sp>
        <p:nvSpPr>
          <p:cNvPr id="65541" name="Line 5"/>
          <p:cNvSpPr>
            <a:spLocks noChangeShapeType="1"/>
          </p:cNvSpPr>
          <p:nvPr/>
        </p:nvSpPr>
        <p:spPr bwMode="auto">
          <a:xfrm>
            <a:off x="3810000" y="1828800"/>
            <a:ext cx="0" cy="4419600"/>
          </a:xfrm>
          <a:prstGeom prst="line">
            <a:avLst/>
          </a:prstGeom>
          <a:noFill/>
          <a:ln w="9525">
            <a:solidFill>
              <a:schemeClr val="tx1"/>
            </a:solidFill>
            <a:round/>
            <a:headEnd/>
            <a:tailEnd/>
          </a:ln>
          <a:effec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55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553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553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554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5540">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554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P spid="65540"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533400" y="304800"/>
            <a:ext cx="7239000" cy="1311275"/>
          </a:xfrm>
        </p:spPr>
        <p:txBody>
          <a:bodyPr/>
          <a:lstStyle/>
          <a:p>
            <a:r>
              <a:rPr lang="en-US" sz="4000"/>
              <a:t>Parallel #2:</a:t>
            </a:r>
            <a:br>
              <a:rPr lang="en-US" sz="4000"/>
            </a:br>
            <a:r>
              <a:rPr lang="en-US" sz="4000"/>
              <a:t>Covenant Established</a:t>
            </a:r>
          </a:p>
        </p:txBody>
      </p:sp>
      <p:sp>
        <p:nvSpPr>
          <p:cNvPr id="64515" name="Rectangle 3"/>
          <p:cNvSpPr>
            <a:spLocks noGrp="1" noChangeArrowheads="1"/>
          </p:cNvSpPr>
          <p:nvPr>
            <p:ph type="body" idx="1"/>
          </p:nvPr>
        </p:nvSpPr>
        <p:spPr>
          <a:xfrm>
            <a:off x="533400" y="1981200"/>
            <a:ext cx="3276600" cy="4343400"/>
          </a:xfrm>
        </p:spPr>
        <p:txBody>
          <a:bodyPr/>
          <a:lstStyle/>
          <a:p>
            <a:r>
              <a:rPr lang="en-US" sz="2000"/>
              <a:t>Groom negotiates bride price with her father</a:t>
            </a:r>
          </a:p>
          <a:p>
            <a:endParaRPr lang="en-US" sz="2000"/>
          </a:p>
          <a:p>
            <a:endParaRPr lang="en-US" sz="2600"/>
          </a:p>
        </p:txBody>
      </p:sp>
      <p:sp>
        <p:nvSpPr>
          <p:cNvPr id="64516" name="Rectangle 4"/>
          <p:cNvSpPr>
            <a:spLocks noChangeArrowheads="1"/>
          </p:cNvSpPr>
          <p:nvPr/>
        </p:nvSpPr>
        <p:spPr bwMode="auto">
          <a:xfrm>
            <a:off x="4114800" y="1981200"/>
            <a:ext cx="35814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2000">
                <a:latin typeface="Arial" charset="0"/>
              </a:rPr>
              <a:t>Jesus paid the highest price for us:</a:t>
            </a:r>
          </a:p>
          <a:p>
            <a:pPr marL="342900" indent="-342900">
              <a:spcBef>
                <a:spcPct val="20000"/>
              </a:spcBef>
              <a:buClr>
                <a:srgbClr val="ED210B"/>
              </a:buClr>
              <a:buSzPct val="65000"/>
              <a:buFont typeface="Webdings" pitchFamily="18" charset="2"/>
              <a:buNone/>
            </a:pPr>
            <a:endParaRPr lang="en-US" sz="800">
              <a:latin typeface="Arial" charset="0"/>
            </a:endParaRPr>
          </a:p>
          <a:p>
            <a:pPr marL="342900" indent="-342900">
              <a:spcBef>
                <a:spcPct val="20000"/>
              </a:spcBef>
              <a:buClr>
                <a:srgbClr val="ED210B"/>
              </a:buClr>
              <a:buSzPct val="65000"/>
              <a:buFont typeface="Webdings" pitchFamily="18" charset="2"/>
              <a:buNone/>
            </a:pPr>
            <a:r>
              <a:rPr lang="en-US" sz="1800">
                <a:latin typeface="Arial" charset="0"/>
              </a:rPr>
              <a:t>“</a:t>
            </a:r>
            <a:r>
              <a:rPr lang="en-US" sz="1600">
                <a:latin typeface="Arial" charset="0"/>
              </a:rPr>
              <a:t>Do you not know that you are a temple of the Holy Spirit, who lives in you, whom you have received from God?  You are not your own; </a:t>
            </a:r>
            <a:r>
              <a:rPr lang="en-US" sz="1600" b="1">
                <a:effectLst>
                  <a:outerShdw blurRad="38100" dist="38100" dir="2700000" algn="tl">
                    <a:srgbClr val="C0C0C0"/>
                  </a:outerShdw>
                </a:effectLst>
                <a:latin typeface="Arial" charset="0"/>
              </a:rPr>
              <a:t>you were bought at a price.</a:t>
            </a:r>
            <a:r>
              <a:rPr lang="en-US" sz="1600">
                <a:latin typeface="Arial" charset="0"/>
              </a:rPr>
              <a:t> Therefore, honor God with your body”  </a:t>
            </a:r>
            <a:r>
              <a:rPr lang="en-US" sz="1400">
                <a:latin typeface="Arial" charset="0"/>
              </a:rPr>
              <a:t>(1 Corinthians 6:19-20)</a:t>
            </a:r>
          </a:p>
          <a:p>
            <a:pPr marL="342900" indent="-342900">
              <a:spcBef>
                <a:spcPct val="20000"/>
              </a:spcBef>
              <a:buClr>
                <a:srgbClr val="ED210B"/>
              </a:buClr>
              <a:buSzPct val="65000"/>
              <a:buFont typeface="Webdings" pitchFamily="18" charset="2"/>
              <a:buNone/>
            </a:pPr>
            <a:endParaRPr lang="en-US" sz="1000">
              <a:latin typeface="Arial" charset="0"/>
            </a:endParaRPr>
          </a:p>
          <a:p>
            <a:pPr marL="342900" indent="-342900">
              <a:spcBef>
                <a:spcPct val="20000"/>
              </a:spcBef>
              <a:buClr>
                <a:srgbClr val="ED210B"/>
              </a:buClr>
              <a:buSzPct val="65000"/>
              <a:buFont typeface="Webdings" pitchFamily="18" charset="2"/>
              <a:buNone/>
            </a:pPr>
            <a:r>
              <a:rPr lang="en-US" sz="1600">
                <a:latin typeface="Arial" charset="0"/>
              </a:rPr>
              <a:t>“…it was not with perishable things such as </a:t>
            </a:r>
            <a:r>
              <a:rPr lang="en-US" sz="1600" b="1">
                <a:effectLst>
                  <a:outerShdw blurRad="38100" dist="38100" dir="2700000" algn="tl">
                    <a:srgbClr val="C0C0C0"/>
                  </a:outerShdw>
                </a:effectLst>
                <a:latin typeface="Arial" charset="0"/>
              </a:rPr>
              <a:t>silver or gold</a:t>
            </a:r>
            <a:r>
              <a:rPr lang="en-US" sz="1600">
                <a:latin typeface="Arial" charset="0"/>
              </a:rPr>
              <a:t> that you were redeemed….but with the </a:t>
            </a:r>
            <a:r>
              <a:rPr lang="en-US" sz="1600" b="1">
                <a:effectLst>
                  <a:outerShdw blurRad="38100" dist="38100" dir="2700000" algn="tl">
                    <a:srgbClr val="C0C0C0"/>
                  </a:outerShdw>
                </a:effectLst>
                <a:latin typeface="Arial" charset="0"/>
              </a:rPr>
              <a:t>precious blood of Christ</a:t>
            </a:r>
            <a:r>
              <a:rPr lang="en-US" sz="1600">
                <a:latin typeface="Arial" charset="0"/>
              </a:rPr>
              <a:t>”             </a:t>
            </a:r>
            <a:r>
              <a:rPr lang="en-US" sz="1400">
                <a:latin typeface="Arial" charset="0"/>
              </a:rPr>
              <a:t>(1 Peter 1:18-19)</a:t>
            </a:r>
          </a:p>
          <a:p>
            <a:pPr marL="342900" indent="-342900">
              <a:spcBef>
                <a:spcPct val="20000"/>
              </a:spcBef>
              <a:buClr>
                <a:schemeClr val="bg2"/>
              </a:buClr>
              <a:buSzPct val="65000"/>
              <a:buFont typeface="Wingdings" pitchFamily="2" charset="2"/>
              <a:buChar char="­"/>
            </a:pPr>
            <a:endParaRPr lang="en-US" sz="1600">
              <a:latin typeface="Arial" charset="0"/>
            </a:endParaRPr>
          </a:p>
        </p:txBody>
      </p:sp>
      <p:sp>
        <p:nvSpPr>
          <p:cNvPr id="64517" name="Line 5"/>
          <p:cNvSpPr>
            <a:spLocks noChangeShapeType="1"/>
          </p:cNvSpPr>
          <p:nvPr/>
        </p:nvSpPr>
        <p:spPr bwMode="auto">
          <a:xfrm>
            <a:off x="3886200" y="1828800"/>
            <a:ext cx="0" cy="4419600"/>
          </a:xfrm>
          <a:prstGeom prst="line">
            <a:avLst/>
          </a:prstGeom>
          <a:noFill/>
          <a:ln w="9525">
            <a:solidFill>
              <a:schemeClr val="tx1"/>
            </a:solidFill>
            <a:round/>
            <a:headEnd/>
            <a:tailEnd/>
          </a:ln>
          <a:effec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5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51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5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45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autoUpdateAnimBg="0"/>
      <p:bldP spid="64516"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533400" y="304800"/>
            <a:ext cx="7239000" cy="1311275"/>
          </a:xfrm>
        </p:spPr>
        <p:txBody>
          <a:bodyPr/>
          <a:lstStyle/>
          <a:p>
            <a:r>
              <a:rPr lang="en-US" sz="4000"/>
              <a:t>Parallel #2:</a:t>
            </a:r>
            <a:br>
              <a:rPr lang="en-US" sz="4000"/>
            </a:br>
            <a:r>
              <a:rPr lang="en-US" sz="4000"/>
              <a:t>Covenant Established</a:t>
            </a:r>
          </a:p>
        </p:txBody>
      </p:sp>
      <p:sp>
        <p:nvSpPr>
          <p:cNvPr id="66563" name="Rectangle 3"/>
          <p:cNvSpPr>
            <a:spLocks noGrp="1" noChangeArrowheads="1"/>
          </p:cNvSpPr>
          <p:nvPr>
            <p:ph type="body" idx="1"/>
          </p:nvPr>
        </p:nvSpPr>
        <p:spPr>
          <a:xfrm>
            <a:off x="533400" y="1981200"/>
            <a:ext cx="3276600" cy="4343400"/>
          </a:xfrm>
        </p:spPr>
        <p:txBody>
          <a:bodyPr/>
          <a:lstStyle/>
          <a:p>
            <a:r>
              <a:rPr lang="en-US" sz="2000"/>
              <a:t>Both bride and groom agree to uphold their part to the covenant</a:t>
            </a:r>
          </a:p>
          <a:p>
            <a:endParaRPr lang="en-US" sz="2000"/>
          </a:p>
          <a:p>
            <a:endParaRPr lang="en-US" sz="2600"/>
          </a:p>
        </p:txBody>
      </p:sp>
      <p:sp>
        <p:nvSpPr>
          <p:cNvPr id="66564" name="Rectangle 4"/>
          <p:cNvSpPr>
            <a:spLocks noChangeArrowheads="1"/>
          </p:cNvSpPr>
          <p:nvPr/>
        </p:nvSpPr>
        <p:spPr bwMode="auto">
          <a:xfrm>
            <a:off x="4114800" y="1981200"/>
            <a:ext cx="35814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2000">
                <a:latin typeface="Arial" charset="0"/>
              </a:rPr>
              <a:t>Salvation is a 2-way street:</a:t>
            </a:r>
          </a:p>
          <a:p>
            <a:pPr marL="342900" indent="-342900">
              <a:spcBef>
                <a:spcPct val="20000"/>
              </a:spcBef>
              <a:buClr>
                <a:srgbClr val="ED210B"/>
              </a:buClr>
              <a:buSzPct val="65000"/>
              <a:buFont typeface="Webdings" pitchFamily="18" charset="2"/>
              <a:buNone/>
            </a:pPr>
            <a:endParaRPr lang="en-US" sz="800">
              <a:latin typeface="Arial" charset="0"/>
            </a:endParaRPr>
          </a:p>
          <a:p>
            <a:pPr marL="342900" indent="-342900">
              <a:spcBef>
                <a:spcPct val="20000"/>
              </a:spcBef>
              <a:buClr>
                <a:srgbClr val="ED210B"/>
              </a:buClr>
              <a:buSzPct val="65000"/>
              <a:buFont typeface="Webdings" pitchFamily="18" charset="2"/>
              <a:buNone/>
            </a:pPr>
            <a:r>
              <a:rPr lang="en-US" sz="1800">
                <a:latin typeface="Arial" charset="0"/>
              </a:rPr>
              <a:t>“</a:t>
            </a:r>
            <a:r>
              <a:rPr lang="en-US" sz="1600">
                <a:latin typeface="Arial" charset="0"/>
              </a:rPr>
              <a:t>If anyone would come after me, he must </a:t>
            </a:r>
            <a:r>
              <a:rPr lang="en-US" sz="1600" b="1">
                <a:effectLst>
                  <a:outerShdw blurRad="38100" dist="38100" dir="2700000" algn="tl">
                    <a:srgbClr val="C0C0C0"/>
                  </a:outerShdw>
                </a:effectLst>
                <a:latin typeface="Arial" charset="0"/>
              </a:rPr>
              <a:t>deny</a:t>
            </a:r>
            <a:r>
              <a:rPr lang="en-US" sz="1600">
                <a:latin typeface="Arial" charset="0"/>
              </a:rPr>
              <a:t> himself and </a:t>
            </a:r>
            <a:r>
              <a:rPr lang="en-US" sz="1600" b="1">
                <a:effectLst>
                  <a:outerShdw blurRad="38100" dist="38100" dir="2700000" algn="tl">
                    <a:srgbClr val="C0C0C0"/>
                  </a:outerShdw>
                </a:effectLst>
                <a:latin typeface="Arial" charset="0"/>
              </a:rPr>
              <a:t>take up his cross</a:t>
            </a:r>
            <a:r>
              <a:rPr lang="en-US" sz="1600">
                <a:latin typeface="Arial" charset="0"/>
              </a:rPr>
              <a:t> and </a:t>
            </a:r>
            <a:r>
              <a:rPr lang="en-US" sz="1600" b="1">
                <a:effectLst>
                  <a:outerShdw blurRad="38100" dist="38100" dir="2700000" algn="tl">
                    <a:srgbClr val="C0C0C0"/>
                  </a:outerShdw>
                </a:effectLst>
                <a:latin typeface="Arial" charset="0"/>
              </a:rPr>
              <a:t>follow </a:t>
            </a:r>
            <a:r>
              <a:rPr lang="en-US" sz="1600">
                <a:latin typeface="Arial" charset="0"/>
              </a:rPr>
              <a:t>me.  For whoever wants to save his life will lose it, but whoever </a:t>
            </a:r>
            <a:r>
              <a:rPr lang="en-US" sz="1600" b="1">
                <a:effectLst>
                  <a:outerShdw blurRad="38100" dist="38100" dir="2700000" algn="tl">
                    <a:srgbClr val="C0C0C0"/>
                  </a:outerShdw>
                </a:effectLst>
                <a:latin typeface="Arial" charset="0"/>
              </a:rPr>
              <a:t>loses</a:t>
            </a:r>
            <a:r>
              <a:rPr lang="en-US" sz="1600">
                <a:latin typeface="Arial" charset="0"/>
              </a:rPr>
              <a:t> his life </a:t>
            </a:r>
            <a:r>
              <a:rPr lang="en-US" sz="1600" b="1">
                <a:effectLst>
                  <a:outerShdw blurRad="38100" dist="38100" dir="2700000" algn="tl">
                    <a:srgbClr val="C0C0C0"/>
                  </a:outerShdw>
                </a:effectLst>
                <a:latin typeface="Arial" charset="0"/>
              </a:rPr>
              <a:t>for me and for the gospel</a:t>
            </a:r>
            <a:r>
              <a:rPr lang="en-US" sz="1600">
                <a:latin typeface="Arial" charset="0"/>
              </a:rPr>
              <a:t> will save it….If anyone is ashamed of me and my words in this adulterous and sinful generation, the Son of Man will be </a:t>
            </a:r>
            <a:r>
              <a:rPr lang="en-US" sz="1600" b="1">
                <a:effectLst>
                  <a:outerShdw blurRad="38100" dist="38100" dir="2700000" algn="tl">
                    <a:srgbClr val="C0C0C0"/>
                  </a:outerShdw>
                </a:effectLst>
                <a:latin typeface="Arial" charset="0"/>
              </a:rPr>
              <a:t>ashamed</a:t>
            </a:r>
            <a:r>
              <a:rPr lang="en-US" sz="1600">
                <a:latin typeface="Arial" charset="0"/>
              </a:rPr>
              <a:t> of him (or her) when he comes in his Father’s glory with the holy angels”  (Mark 8:34-38)</a:t>
            </a:r>
            <a:endParaRPr lang="en-US" sz="1400">
              <a:latin typeface="Arial" charset="0"/>
            </a:endParaRPr>
          </a:p>
          <a:p>
            <a:pPr marL="342900" indent="-342900">
              <a:spcBef>
                <a:spcPct val="20000"/>
              </a:spcBef>
              <a:buClr>
                <a:schemeClr val="bg2"/>
              </a:buClr>
              <a:buSzPct val="65000"/>
              <a:buFont typeface="Wingdings" pitchFamily="2" charset="2"/>
              <a:buChar char="­"/>
            </a:pPr>
            <a:endParaRPr lang="en-US" sz="1600">
              <a:latin typeface="Arial" charset="0"/>
            </a:endParaRPr>
          </a:p>
        </p:txBody>
      </p:sp>
      <p:sp>
        <p:nvSpPr>
          <p:cNvPr id="66565" name="Line 5"/>
          <p:cNvSpPr>
            <a:spLocks noChangeShapeType="1"/>
          </p:cNvSpPr>
          <p:nvPr/>
        </p:nvSpPr>
        <p:spPr bwMode="auto">
          <a:xfrm>
            <a:off x="3886200" y="1828800"/>
            <a:ext cx="0" cy="4419600"/>
          </a:xfrm>
          <a:prstGeom prst="line">
            <a:avLst/>
          </a:prstGeom>
          <a:noFill/>
          <a:ln w="9525">
            <a:solidFill>
              <a:schemeClr val="tx1"/>
            </a:solidFill>
            <a:round/>
            <a:headEnd/>
            <a:tailEnd/>
          </a:ln>
          <a:effec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65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656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656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autoUpdateAnimBg="0"/>
      <p:bldP spid="66564"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533400" y="304800"/>
            <a:ext cx="7239000" cy="1311275"/>
          </a:xfrm>
        </p:spPr>
        <p:txBody>
          <a:bodyPr/>
          <a:lstStyle/>
          <a:p>
            <a:r>
              <a:rPr lang="en-US" sz="4000"/>
              <a:t>Parallel #3:</a:t>
            </a:r>
            <a:br>
              <a:rPr lang="en-US" sz="4000"/>
            </a:br>
            <a:r>
              <a:rPr lang="en-US" sz="4000"/>
              <a:t>Gifts for the Bride</a:t>
            </a:r>
          </a:p>
        </p:txBody>
      </p:sp>
      <p:sp>
        <p:nvSpPr>
          <p:cNvPr id="67587" name="Rectangle 3"/>
          <p:cNvSpPr>
            <a:spLocks noGrp="1" noChangeArrowheads="1"/>
          </p:cNvSpPr>
          <p:nvPr>
            <p:ph type="body" idx="1"/>
          </p:nvPr>
        </p:nvSpPr>
        <p:spPr>
          <a:xfrm>
            <a:off x="533400" y="1981200"/>
            <a:ext cx="3276600" cy="4343400"/>
          </a:xfrm>
        </p:spPr>
        <p:txBody>
          <a:bodyPr/>
          <a:lstStyle/>
          <a:p>
            <a:r>
              <a:rPr lang="en-US" sz="2000"/>
              <a:t>Groom gives at least one gift as symbol of his love, commitment and loyalty</a:t>
            </a:r>
          </a:p>
          <a:p>
            <a:endParaRPr lang="en-US" sz="1800"/>
          </a:p>
          <a:p>
            <a:endParaRPr lang="en-US" sz="1800"/>
          </a:p>
          <a:p>
            <a:endParaRPr lang="en-US" sz="1800"/>
          </a:p>
          <a:p>
            <a:pPr>
              <a:buFont typeface="Webdings" pitchFamily="18" charset="2"/>
              <a:buNone/>
            </a:pPr>
            <a:endParaRPr lang="en-US" sz="2000"/>
          </a:p>
          <a:p>
            <a:endParaRPr lang="en-US" sz="2600"/>
          </a:p>
        </p:txBody>
      </p:sp>
      <p:sp>
        <p:nvSpPr>
          <p:cNvPr id="67588" name="Rectangle 4"/>
          <p:cNvSpPr>
            <a:spLocks noChangeArrowheads="1"/>
          </p:cNvSpPr>
          <p:nvPr/>
        </p:nvSpPr>
        <p:spPr bwMode="auto">
          <a:xfrm>
            <a:off x="4114800" y="1981200"/>
            <a:ext cx="36576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2000">
                <a:latin typeface="Arial" charset="0"/>
              </a:rPr>
              <a:t>Jesus gives us many gifts: </a:t>
            </a:r>
            <a:r>
              <a:rPr lang="en-US" sz="1800">
                <a:latin typeface="Arial" charset="0"/>
              </a:rPr>
              <a:t>(forgiveness, eternal life, gifts of the Spirit, fruit of Spirit, etc.)</a:t>
            </a:r>
          </a:p>
          <a:p>
            <a:pPr marL="342900" indent="-342900">
              <a:spcBef>
                <a:spcPct val="20000"/>
              </a:spcBef>
              <a:buClr>
                <a:srgbClr val="ED210B"/>
              </a:buClr>
              <a:buSzPct val="65000"/>
              <a:buFont typeface="Webdings" pitchFamily="18" charset="2"/>
              <a:buNone/>
            </a:pPr>
            <a:endParaRPr lang="en-US" sz="1000">
              <a:latin typeface="Arial" charset="0"/>
            </a:endParaRPr>
          </a:p>
          <a:p>
            <a:pPr marL="342900" indent="-342900">
              <a:spcBef>
                <a:spcPct val="20000"/>
              </a:spcBef>
              <a:buClr>
                <a:srgbClr val="ED210B"/>
              </a:buClr>
              <a:buSzPct val="65000"/>
              <a:buFont typeface="Webdings" pitchFamily="18" charset="2"/>
              <a:buChar char="Y"/>
            </a:pPr>
            <a:r>
              <a:rPr lang="en-US" sz="2000">
                <a:latin typeface="Arial" charset="0"/>
              </a:rPr>
              <a:t>He gives the Holy Spirit as a mark of his loyalty</a:t>
            </a:r>
          </a:p>
          <a:p>
            <a:pPr marL="342900" indent="-342900">
              <a:spcBef>
                <a:spcPct val="20000"/>
              </a:spcBef>
              <a:buClr>
                <a:srgbClr val="ED210B"/>
              </a:buClr>
              <a:buSzPct val="65000"/>
              <a:buFont typeface="Webdings" pitchFamily="18" charset="2"/>
              <a:buNone/>
            </a:pPr>
            <a:endParaRPr lang="en-US" sz="1000">
              <a:latin typeface="Arial" charset="0"/>
            </a:endParaRPr>
          </a:p>
          <a:p>
            <a:pPr marL="342900" indent="-342900">
              <a:spcBef>
                <a:spcPct val="20000"/>
              </a:spcBef>
              <a:buClr>
                <a:srgbClr val="ED210B"/>
              </a:buClr>
              <a:buSzPct val="65000"/>
              <a:buFont typeface="Webdings" pitchFamily="18" charset="2"/>
              <a:buNone/>
            </a:pPr>
            <a:r>
              <a:rPr lang="en-US" sz="1800">
                <a:latin typeface="Arial" charset="0"/>
              </a:rPr>
              <a:t>“Having believed, you were marked in him with a </a:t>
            </a:r>
            <a:r>
              <a:rPr lang="en-US" sz="1800" b="1">
                <a:effectLst>
                  <a:outerShdw blurRad="38100" dist="38100" dir="2700000" algn="tl">
                    <a:srgbClr val="C0C0C0"/>
                  </a:outerShdw>
                </a:effectLst>
                <a:latin typeface="Arial" charset="0"/>
              </a:rPr>
              <a:t>seal</a:t>
            </a:r>
            <a:r>
              <a:rPr lang="en-US" sz="1800">
                <a:latin typeface="Arial" charset="0"/>
              </a:rPr>
              <a:t>, the promised Holy Spirit, who is a </a:t>
            </a:r>
            <a:r>
              <a:rPr lang="en-US" sz="1800" b="1">
                <a:effectLst>
                  <a:outerShdw blurRad="38100" dist="38100" dir="2700000" algn="tl">
                    <a:srgbClr val="C0C0C0"/>
                  </a:outerShdw>
                </a:effectLst>
                <a:latin typeface="Arial" charset="0"/>
              </a:rPr>
              <a:t>deposit guaranteeing</a:t>
            </a:r>
            <a:r>
              <a:rPr lang="en-US" sz="1800">
                <a:latin typeface="Arial" charset="0"/>
              </a:rPr>
              <a:t> our inheritance…”  </a:t>
            </a:r>
            <a:r>
              <a:rPr lang="en-US" sz="1600">
                <a:latin typeface="Arial" charset="0"/>
              </a:rPr>
              <a:t>(Eph. 1:13-14)</a:t>
            </a:r>
          </a:p>
        </p:txBody>
      </p:sp>
      <p:sp>
        <p:nvSpPr>
          <p:cNvPr id="67589" name="Line 5"/>
          <p:cNvSpPr>
            <a:spLocks noChangeShapeType="1"/>
          </p:cNvSpPr>
          <p:nvPr/>
        </p:nvSpPr>
        <p:spPr bwMode="auto">
          <a:xfrm>
            <a:off x="3886200" y="1828800"/>
            <a:ext cx="0" cy="4419600"/>
          </a:xfrm>
          <a:prstGeom prst="line">
            <a:avLst/>
          </a:prstGeom>
          <a:noFill/>
          <a:ln w="9525">
            <a:solidFill>
              <a:schemeClr val="tx1"/>
            </a:solidFill>
            <a:round/>
            <a:headEnd/>
            <a:tailEnd/>
          </a:ln>
          <a:effec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75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758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758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758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autoUpdateAnimBg="0"/>
      <p:bldP spid="67588"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593725"/>
            <a:ext cx="7467600" cy="701675"/>
          </a:xfrm>
        </p:spPr>
        <p:txBody>
          <a:bodyPr/>
          <a:lstStyle/>
          <a:p>
            <a:r>
              <a:rPr lang="en-US" sz="4000" dirty="0" smtClean="0"/>
              <a:t>God Transcends Gender</a:t>
            </a:r>
            <a:endParaRPr lang="en-US" sz="4000" dirty="0"/>
          </a:p>
        </p:txBody>
      </p:sp>
      <p:sp>
        <p:nvSpPr>
          <p:cNvPr id="24579" name="Rectangle 3"/>
          <p:cNvSpPr>
            <a:spLocks noGrp="1" noChangeArrowheads="1"/>
          </p:cNvSpPr>
          <p:nvPr>
            <p:ph type="body" idx="1"/>
          </p:nvPr>
        </p:nvSpPr>
        <p:spPr>
          <a:xfrm>
            <a:off x="609600" y="1676400"/>
            <a:ext cx="7086600" cy="4114800"/>
          </a:xfrm>
        </p:spPr>
        <p:txBody>
          <a:bodyPr/>
          <a:lstStyle/>
          <a:p>
            <a:pPr>
              <a:buFont typeface="Webdings" pitchFamily="18" charset="2"/>
              <a:buNone/>
            </a:pPr>
            <a:r>
              <a:rPr lang="en-US" sz="2800" dirty="0" smtClean="0">
                <a:cs typeface="Times New Roman" pitchFamily="18" charset="0"/>
              </a:rPr>
              <a:t>Genesis 1:26-27</a:t>
            </a:r>
          </a:p>
          <a:p>
            <a:pPr>
              <a:buFont typeface="Webdings" pitchFamily="18" charset="2"/>
              <a:buNone/>
            </a:pPr>
            <a:endParaRPr lang="en-US" sz="1200" dirty="0">
              <a:cs typeface="Times New Roman" pitchFamily="18" charset="0"/>
            </a:endParaRPr>
          </a:p>
          <a:p>
            <a:pPr>
              <a:buFont typeface="Webdings" pitchFamily="18" charset="2"/>
              <a:buNone/>
            </a:pPr>
            <a:r>
              <a:rPr lang="en-US" sz="2800" dirty="0" smtClean="0">
                <a:cs typeface="Times New Roman" pitchFamily="18" charset="0"/>
              </a:rPr>
              <a:t>“Then God said, ‘Let us make man in our image, in our likeness…’….So God created man in his own image, in the image of God He created him; male and female he created them.”</a:t>
            </a:r>
            <a:endParaRPr lang="en-US" sz="2400" dirty="0"/>
          </a:p>
          <a:p>
            <a:pPr>
              <a:buFont typeface="Webdings" pitchFamily="18" charset="2"/>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533400" y="304800"/>
            <a:ext cx="7239000" cy="1311275"/>
          </a:xfrm>
        </p:spPr>
        <p:txBody>
          <a:bodyPr/>
          <a:lstStyle/>
          <a:p>
            <a:r>
              <a:rPr lang="en-US" sz="4000"/>
              <a:t>Parallel #4:</a:t>
            </a:r>
            <a:br>
              <a:rPr lang="en-US" sz="4000"/>
            </a:br>
            <a:r>
              <a:rPr lang="en-US" sz="4000"/>
              <a:t>Cup of the Covenant</a:t>
            </a:r>
          </a:p>
        </p:txBody>
      </p:sp>
      <p:sp>
        <p:nvSpPr>
          <p:cNvPr id="68611" name="Rectangle 3"/>
          <p:cNvSpPr>
            <a:spLocks noGrp="1" noChangeArrowheads="1"/>
          </p:cNvSpPr>
          <p:nvPr>
            <p:ph type="body" idx="1"/>
          </p:nvPr>
        </p:nvSpPr>
        <p:spPr>
          <a:xfrm>
            <a:off x="533400" y="1981200"/>
            <a:ext cx="3429000" cy="4343400"/>
          </a:xfrm>
        </p:spPr>
        <p:txBody>
          <a:bodyPr/>
          <a:lstStyle/>
          <a:p>
            <a:r>
              <a:rPr lang="en-US" sz="2000"/>
              <a:t>Groom gives cup of wine to bride, saying, </a:t>
            </a:r>
            <a:br>
              <a:rPr lang="en-US" sz="2000"/>
            </a:br>
            <a:r>
              <a:rPr lang="en-US" sz="2000"/>
              <a:t>“This is a </a:t>
            </a:r>
            <a:r>
              <a:rPr lang="en-US" sz="2000" b="1">
                <a:effectLst>
                  <a:outerShdw blurRad="38100" dist="38100" dir="2700000" algn="tl">
                    <a:srgbClr val="C0C0C0"/>
                  </a:outerShdw>
                </a:effectLst>
              </a:rPr>
              <a:t>covenant in my blood</a:t>
            </a:r>
            <a:r>
              <a:rPr lang="en-US" sz="2000"/>
              <a:t>, which I offer to you”  </a:t>
            </a:r>
          </a:p>
          <a:p>
            <a:endParaRPr lang="en-US" sz="1000"/>
          </a:p>
          <a:p>
            <a:pPr lvl="1"/>
            <a:r>
              <a:rPr lang="en-US" sz="1800"/>
              <a:t>“I love you; </a:t>
            </a:r>
            <a:r>
              <a:rPr lang="en-US" sz="1800" b="1">
                <a:effectLst>
                  <a:outerShdw blurRad="38100" dist="38100" dir="2700000" algn="tl">
                    <a:srgbClr val="C0C0C0"/>
                  </a:outerShdw>
                </a:effectLst>
              </a:rPr>
              <a:t>I give you my life</a:t>
            </a:r>
            <a:r>
              <a:rPr lang="en-US" sz="1800" b="1"/>
              <a:t>.</a:t>
            </a:r>
            <a:r>
              <a:rPr lang="en-US" sz="1800"/>
              <a:t>  Will you marry me?”</a:t>
            </a:r>
          </a:p>
          <a:p>
            <a:pPr lvl="1"/>
            <a:endParaRPr lang="en-US" sz="1000"/>
          </a:p>
          <a:p>
            <a:pPr lvl="1"/>
            <a:r>
              <a:rPr lang="en-US" sz="1800"/>
              <a:t>If bride drinks the cup, she accepts proposal and </a:t>
            </a:r>
            <a:r>
              <a:rPr lang="en-US" sz="1800" b="1">
                <a:effectLst>
                  <a:outerShdw blurRad="38100" dist="38100" dir="2700000" algn="tl">
                    <a:srgbClr val="C0C0C0"/>
                  </a:outerShdw>
                </a:effectLst>
              </a:rPr>
              <a:t>offers her life</a:t>
            </a:r>
            <a:r>
              <a:rPr lang="en-US" sz="1800"/>
              <a:t> in exchange</a:t>
            </a:r>
          </a:p>
          <a:p>
            <a:endParaRPr lang="en-US" sz="2600"/>
          </a:p>
        </p:txBody>
      </p:sp>
      <p:sp>
        <p:nvSpPr>
          <p:cNvPr id="68612" name="Rectangle 4"/>
          <p:cNvSpPr>
            <a:spLocks noChangeArrowheads="1"/>
          </p:cNvSpPr>
          <p:nvPr/>
        </p:nvSpPr>
        <p:spPr bwMode="auto">
          <a:xfrm>
            <a:off x="4114800" y="1981200"/>
            <a:ext cx="36576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2000">
                <a:latin typeface="Arial" charset="0"/>
              </a:rPr>
              <a:t>Jesus said at Last Supper, “This cup is the new </a:t>
            </a:r>
            <a:r>
              <a:rPr lang="en-US" sz="2000" b="1">
                <a:effectLst>
                  <a:outerShdw blurRad="38100" dist="38100" dir="2700000" algn="tl">
                    <a:srgbClr val="C0C0C0"/>
                  </a:outerShdw>
                </a:effectLst>
                <a:latin typeface="Arial" charset="0"/>
              </a:rPr>
              <a:t>covenant</a:t>
            </a:r>
            <a:r>
              <a:rPr lang="en-US" sz="2000">
                <a:latin typeface="Arial" charset="0"/>
              </a:rPr>
              <a:t> </a:t>
            </a:r>
            <a:r>
              <a:rPr lang="en-US" sz="2000" b="1">
                <a:effectLst>
                  <a:outerShdw blurRad="38100" dist="38100" dir="2700000" algn="tl">
                    <a:srgbClr val="C0C0C0"/>
                  </a:outerShdw>
                </a:effectLst>
                <a:latin typeface="Arial" charset="0"/>
              </a:rPr>
              <a:t>in my blood</a:t>
            </a:r>
            <a:r>
              <a:rPr lang="en-US" sz="2000">
                <a:latin typeface="Arial" charset="0"/>
              </a:rPr>
              <a:t>”    </a:t>
            </a:r>
            <a:r>
              <a:rPr lang="en-US" sz="1600">
                <a:latin typeface="Arial" charset="0"/>
              </a:rPr>
              <a:t>(1 Corinthians 11:25)</a:t>
            </a:r>
          </a:p>
          <a:p>
            <a:pPr marL="742950" lvl="1" indent="-285750">
              <a:spcBef>
                <a:spcPct val="20000"/>
              </a:spcBef>
              <a:buClr>
                <a:srgbClr val="ED210B"/>
              </a:buClr>
              <a:buSzPct val="65000"/>
              <a:buFont typeface="Webdings" pitchFamily="18" charset="2"/>
              <a:buChar char="Y"/>
            </a:pPr>
            <a:endParaRPr lang="en-US" sz="1000">
              <a:latin typeface="Arial" charset="0"/>
            </a:endParaRPr>
          </a:p>
          <a:p>
            <a:pPr marL="742950" lvl="1" indent="-285750">
              <a:spcBef>
                <a:spcPct val="20000"/>
              </a:spcBef>
              <a:buClr>
                <a:srgbClr val="ED210B"/>
              </a:buClr>
              <a:buSzPct val="65000"/>
              <a:buFont typeface="Webdings" pitchFamily="18" charset="2"/>
              <a:buChar char="Y"/>
            </a:pPr>
            <a:endParaRPr lang="en-US" sz="1000">
              <a:latin typeface="Arial" charset="0"/>
            </a:endParaRPr>
          </a:p>
          <a:p>
            <a:pPr marL="742950" lvl="1" indent="-285750">
              <a:spcBef>
                <a:spcPct val="20000"/>
              </a:spcBef>
              <a:buClr>
                <a:srgbClr val="ED210B"/>
              </a:buClr>
              <a:buSzPct val="65000"/>
              <a:buFont typeface="Webdings" pitchFamily="18" charset="2"/>
              <a:buChar char="Y"/>
            </a:pPr>
            <a:endParaRPr lang="en-US" sz="1000">
              <a:latin typeface="Arial" charset="0"/>
            </a:endParaRPr>
          </a:p>
          <a:p>
            <a:pPr marL="742950" lvl="1" indent="-285750">
              <a:spcBef>
                <a:spcPct val="20000"/>
              </a:spcBef>
              <a:buClr>
                <a:srgbClr val="ED210B"/>
              </a:buClr>
              <a:buSzPct val="65000"/>
              <a:buFont typeface="Webdings" pitchFamily="18" charset="2"/>
              <a:buChar char="Y"/>
            </a:pPr>
            <a:r>
              <a:rPr lang="en-US" sz="1800">
                <a:latin typeface="Arial" charset="0"/>
              </a:rPr>
              <a:t>Communion = renewing our covenant promise</a:t>
            </a:r>
          </a:p>
          <a:p>
            <a:pPr marL="742950" lvl="1" indent="-285750">
              <a:spcBef>
                <a:spcPct val="20000"/>
              </a:spcBef>
              <a:buClr>
                <a:srgbClr val="ED210B"/>
              </a:buClr>
              <a:buSzPct val="65000"/>
              <a:buFont typeface="Webdings" pitchFamily="18" charset="2"/>
              <a:buChar char="Y"/>
            </a:pPr>
            <a:endParaRPr lang="en-US" sz="1800">
              <a:latin typeface="Arial" charset="0"/>
            </a:endParaRPr>
          </a:p>
          <a:p>
            <a:pPr marL="742950" lvl="1" indent="-285750">
              <a:spcBef>
                <a:spcPct val="20000"/>
              </a:spcBef>
              <a:buClr>
                <a:srgbClr val="ED210B"/>
              </a:buClr>
              <a:buSzPct val="65000"/>
              <a:buFont typeface="Webdings" pitchFamily="18" charset="2"/>
              <a:buChar char="Y"/>
            </a:pPr>
            <a:r>
              <a:rPr lang="en-US" sz="1800">
                <a:latin typeface="Arial" charset="0"/>
              </a:rPr>
              <a:t>Drink cup = I am offering my life to You, Jesus</a:t>
            </a:r>
          </a:p>
          <a:p>
            <a:pPr marL="742950" lvl="1" indent="-285750">
              <a:spcBef>
                <a:spcPct val="20000"/>
              </a:spcBef>
              <a:buClr>
                <a:srgbClr val="ED210B"/>
              </a:buClr>
              <a:buSzPct val="65000"/>
              <a:buFont typeface="Webdings" pitchFamily="18" charset="2"/>
              <a:buNone/>
            </a:pPr>
            <a:endParaRPr lang="en-US" sz="1000">
              <a:latin typeface="Arial" charset="0"/>
            </a:endParaRPr>
          </a:p>
          <a:p>
            <a:pPr marL="742950" lvl="1" indent="-285750">
              <a:spcBef>
                <a:spcPct val="20000"/>
              </a:spcBef>
              <a:buClr>
                <a:srgbClr val="ED210B"/>
              </a:buClr>
              <a:buSzPct val="65000"/>
              <a:buFont typeface="Webdings" pitchFamily="18" charset="2"/>
              <a:buChar char="Y"/>
            </a:pPr>
            <a:endParaRPr lang="en-US" sz="1800">
              <a:latin typeface="Arial" charset="0"/>
            </a:endParaRPr>
          </a:p>
        </p:txBody>
      </p:sp>
      <p:sp>
        <p:nvSpPr>
          <p:cNvPr id="68613" name="Line 5"/>
          <p:cNvSpPr>
            <a:spLocks noChangeShapeType="1"/>
          </p:cNvSpPr>
          <p:nvPr/>
        </p:nvSpPr>
        <p:spPr bwMode="auto">
          <a:xfrm>
            <a:off x="4038600" y="1828800"/>
            <a:ext cx="0" cy="4419600"/>
          </a:xfrm>
          <a:prstGeom prst="line">
            <a:avLst/>
          </a:prstGeom>
          <a:noFill/>
          <a:ln w="9525">
            <a:solidFill>
              <a:schemeClr val="tx1"/>
            </a:solidFill>
            <a:round/>
            <a:headEnd/>
            <a:tailEnd/>
          </a:ln>
          <a:effec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86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86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861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8612">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861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861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bldLvl="2" autoUpdateAnimBg="0"/>
      <p:bldP spid="68612" grpId="0" build="p" bldLvl="2"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533400" y="304800"/>
            <a:ext cx="7239000" cy="1311275"/>
          </a:xfrm>
        </p:spPr>
        <p:txBody>
          <a:bodyPr/>
          <a:lstStyle/>
          <a:p>
            <a:r>
              <a:rPr lang="en-US" sz="4000"/>
              <a:t>Parallel #4:</a:t>
            </a:r>
            <a:br>
              <a:rPr lang="en-US" sz="4000"/>
            </a:br>
            <a:r>
              <a:rPr lang="en-US" sz="4000"/>
              <a:t>Cup of the Covenant</a:t>
            </a:r>
          </a:p>
        </p:txBody>
      </p:sp>
      <p:sp>
        <p:nvSpPr>
          <p:cNvPr id="69635" name="Rectangle 3"/>
          <p:cNvSpPr>
            <a:spLocks noGrp="1" noChangeArrowheads="1"/>
          </p:cNvSpPr>
          <p:nvPr>
            <p:ph type="body" idx="1"/>
          </p:nvPr>
        </p:nvSpPr>
        <p:spPr>
          <a:xfrm>
            <a:off x="533400" y="1981200"/>
            <a:ext cx="3429000" cy="4343400"/>
          </a:xfrm>
        </p:spPr>
        <p:txBody>
          <a:bodyPr/>
          <a:lstStyle/>
          <a:p>
            <a:r>
              <a:rPr lang="en-US" sz="1800"/>
              <a:t>Groom drinks, then Bride</a:t>
            </a:r>
          </a:p>
          <a:p>
            <a:pPr lvl="1"/>
            <a:r>
              <a:rPr lang="en-US" sz="1800"/>
              <a:t>1</a:t>
            </a:r>
            <a:r>
              <a:rPr lang="en-US" sz="1800" baseline="30000"/>
              <a:t>st</a:t>
            </a:r>
            <a:r>
              <a:rPr lang="en-US" sz="1800"/>
              <a:t> sip = joy</a:t>
            </a:r>
          </a:p>
          <a:p>
            <a:pPr lvl="1"/>
            <a:r>
              <a:rPr lang="en-US" sz="1800"/>
              <a:t>2</a:t>
            </a:r>
            <a:r>
              <a:rPr lang="en-US" sz="1800" baseline="30000"/>
              <a:t>nd</a:t>
            </a:r>
            <a:r>
              <a:rPr lang="en-US" sz="1800"/>
              <a:t> sip = sacrifice</a:t>
            </a:r>
          </a:p>
          <a:p>
            <a:endParaRPr lang="en-US" sz="2600"/>
          </a:p>
        </p:txBody>
      </p:sp>
      <p:sp>
        <p:nvSpPr>
          <p:cNvPr id="69636" name="Rectangle 4"/>
          <p:cNvSpPr>
            <a:spLocks noChangeArrowheads="1"/>
          </p:cNvSpPr>
          <p:nvPr/>
        </p:nvSpPr>
        <p:spPr bwMode="auto">
          <a:xfrm>
            <a:off x="4114800" y="1981200"/>
            <a:ext cx="35814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1800">
                <a:latin typeface="Arial" charset="0"/>
              </a:rPr>
              <a:t>“Let us fix our eyes on the author and perfecter of our faith, who for the</a:t>
            </a:r>
            <a:r>
              <a:rPr lang="en-US" sz="1800" b="1">
                <a:effectLst>
                  <a:outerShdw blurRad="38100" dist="38100" dir="2700000" algn="tl">
                    <a:srgbClr val="C0C0C0"/>
                  </a:outerShdw>
                </a:effectLst>
                <a:latin typeface="Arial" charset="0"/>
              </a:rPr>
              <a:t> joy </a:t>
            </a:r>
            <a:r>
              <a:rPr lang="en-US" sz="1800">
                <a:latin typeface="Arial" charset="0"/>
              </a:rPr>
              <a:t>set before him </a:t>
            </a:r>
            <a:r>
              <a:rPr lang="en-US" sz="1800" b="1">
                <a:effectLst>
                  <a:outerShdw blurRad="38100" dist="38100" dir="2700000" algn="tl">
                    <a:srgbClr val="C0C0C0"/>
                  </a:outerShdw>
                </a:effectLst>
                <a:latin typeface="Arial" charset="0"/>
              </a:rPr>
              <a:t>endured</a:t>
            </a:r>
            <a:r>
              <a:rPr lang="en-US" sz="1800">
                <a:latin typeface="Arial" charset="0"/>
              </a:rPr>
              <a:t> the cross…”  </a:t>
            </a:r>
            <a:r>
              <a:rPr lang="en-US" sz="1600">
                <a:latin typeface="Arial" charset="0"/>
              </a:rPr>
              <a:t>(Hebrews 12:2)</a:t>
            </a:r>
          </a:p>
          <a:p>
            <a:pPr marL="342900" indent="-342900">
              <a:spcBef>
                <a:spcPct val="20000"/>
              </a:spcBef>
              <a:buClr>
                <a:srgbClr val="ED210B"/>
              </a:buClr>
              <a:buSzPct val="65000"/>
              <a:buFont typeface="Webdings" pitchFamily="18" charset="2"/>
              <a:buChar char="Y"/>
            </a:pPr>
            <a:endParaRPr lang="en-US" sz="1600">
              <a:latin typeface="Arial" charset="0"/>
            </a:endParaRPr>
          </a:p>
          <a:p>
            <a:pPr marL="342900" indent="-342900">
              <a:spcBef>
                <a:spcPct val="20000"/>
              </a:spcBef>
              <a:buClr>
                <a:srgbClr val="ED210B"/>
              </a:buClr>
              <a:buSzPct val="65000"/>
              <a:buFont typeface="Webdings" pitchFamily="18" charset="2"/>
              <a:buChar char="Y"/>
            </a:pPr>
            <a:r>
              <a:rPr lang="en-US" sz="1800">
                <a:latin typeface="Arial" charset="0"/>
              </a:rPr>
              <a:t>“She said, ‘Grant that one of these two sons of mine may sit at your right and the other at your left in the kingdom.’</a:t>
            </a:r>
          </a:p>
          <a:p>
            <a:pPr marL="342900" indent="-342900">
              <a:spcBef>
                <a:spcPct val="20000"/>
              </a:spcBef>
              <a:buClr>
                <a:srgbClr val="ED210B"/>
              </a:buClr>
              <a:buSzPct val="65000"/>
              <a:buFont typeface="Webdings" pitchFamily="18" charset="2"/>
              <a:buNone/>
            </a:pPr>
            <a:endParaRPr lang="en-US" sz="800">
              <a:latin typeface="Arial" charset="0"/>
            </a:endParaRPr>
          </a:p>
          <a:p>
            <a:pPr marL="342900" indent="-342900">
              <a:spcBef>
                <a:spcPct val="20000"/>
              </a:spcBef>
              <a:buClr>
                <a:srgbClr val="ED210B"/>
              </a:buClr>
              <a:buSzPct val="65000"/>
              <a:buFont typeface="Webdings" pitchFamily="18" charset="2"/>
              <a:buNone/>
            </a:pPr>
            <a:r>
              <a:rPr lang="en-US" sz="1800">
                <a:latin typeface="Arial" charset="0"/>
              </a:rPr>
              <a:t>     ‘You don’t know what you are asking,’ Jesus said to them.  ‘Can you </a:t>
            </a:r>
            <a:r>
              <a:rPr lang="en-US" sz="1800" b="1">
                <a:effectLst>
                  <a:outerShdw blurRad="38100" dist="38100" dir="2700000" algn="tl">
                    <a:srgbClr val="C0C0C0"/>
                  </a:outerShdw>
                </a:effectLst>
                <a:latin typeface="Arial" charset="0"/>
              </a:rPr>
              <a:t>drink the cup</a:t>
            </a:r>
            <a:r>
              <a:rPr lang="en-US" sz="1800">
                <a:latin typeface="Arial" charset="0"/>
              </a:rPr>
              <a:t> I am going to drink?’”</a:t>
            </a:r>
            <a:r>
              <a:rPr lang="en-US" sz="2000">
                <a:latin typeface="Arial" charset="0"/>
              </a:rPr>
              <a:t>  </a:t>
            </a:r>
            <a:r>
              <a:rPr lang="en-US" sz="1600">
                <a:latin typeface="Arial" charset="0"/>
              </a:rPr>
              <a:t>(Matt. 20:22)</a:t>
            </a:r>
            <a:r>
              <a:rPr lang="en-US" sz="1400">
                <a:latin typeface="Arial" charset="0"/>
              </a:rPr>
              <a:t> </a:t>
            </a:r>
          </a:p>
        </p:txBody>
      </p:sp>
      <p:sp>
        <p:nvSpPr>
          <p:cNvPr id="69637" name="Line 5"/>
          <p:cNvSpPr>
            <a:spLocks noChangeShapeType="1"/>
          </p:cNvSpPr>
          <p:nvPr/>
        </p:nvSpPr>
        <p:spPr bwMode="auto">
          <a:xfrm>
            <a:off x="4038600" y="1828800"/>
            <a:ext cx="0" cy="4419600"/>
          </a:xfrm>
          <a:prstGeom prst="line">
            <a:avLst/>
          </a:prstGeom>
          <a:noFill/>
          <a:ln w="9525">
            <a:solidFill>
              <a:schemeClr val="tx1"/>
            </a:solidFill>
            <a:round/>
            <a:headEnd/>
            <a:tailEnd/>
          </a:ln>
          <a:effec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96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96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96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963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9636">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963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bldLvl="2" autoUpdateAnimBg="0"/>
      <p:bldP spid="69636" grpId="0" uiExpand="1" build="p" bldLvl="2"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533400" y="304800"/>
            <a:ext cx="7239000" cy="1311275"/>
          </a:xfrm>
        </p:spPr>
        <p:txBody>
          <a:bodyPr/>
          <a:lstStyle/>
          <a:p>
            <a:r>
              <a:rPr lang="en-US" sz="4000"/>
              <a:t>Parallel #4:</a:t>
            </a:r>
            <a:br>
              <a:rPr lang="en-US" sz="4000"/>
            </a:br>
            <a:r>
              <a:rPr lang="en-US" sz="4000"/>
              <a:t>Cup of the Covenant</a:t>
            </a:r>
          </a:p>
        </p:txBody>
      </p:sp>
      <p:sp>
        <p:nvSpPr>
          <p:cNvPr id="70659" name="Rectangle 3"/>
          <p:cNvSpPr>
            <a:spLocks noGrp="1" noChangeArrowheads="1"/>
          </p:cNvSpPr>
          <p:nvPr>
            <p:ph type="body" idx="1"/>
          </p:nvPr>
        </p:nvSpPr>
        <p:spPr>
          <a:xfrm>
            <a:off x="381000" y="1981200"/>
            <a:ext cx="3886200" cy="4343400"/>
          </a:xfrm>
        </p:spPr>
        <p:txBody>
          <a:bodyPr/>
          <a:lstStyle/>
          <a:p>
            <a:pPr>
              <a:lnSpc>
                <a:spcPct val="80000"/>
              </a:lnSpc>
            </a:pPr>
            <a:r>
              <a:rPr lang="en-US" sz="1800"/>
              <a:t>Groom initiates betrothal</a:t>
            </a:r>
          </a:p>
          <a:p>
            <a:pPr>
              <a:lnSpc>
                <a:spcPct val="80000"/>
              </a:lnSpc>
              <a:buFont typeface="Webdings" pitchFamily="18" charset="2"/>
              <a:buNone/>
            </a:pPr>
            <a:endParaRPr lang="en-US" sz="2400"/>
          </a:p>
          <a:p>
            <a:pPr>
              <a:lnSpc>
                <a:spcPct val="80000"/>
              </a:lnSpc>
            </a:pPr>
            <a:r>
              <a:rPr lang="en-US" sz="1800"/>
              <a:t>Only groom can call off marriage</a:t>
            </a:r>
          </a:p>
          <a:p>
            <a:pPr lvl="1">
              <a:lnSpc>
                <a:spcPct val="80000"/>
              </a:lnSpc>
            </a:pPr>
            <a:r>
              <a:rPr lang="en-US" sz="1800"/>
              <a:t>Need bride’s approval</a:t>
            </a:r>
          </a:p>
          <a:p>
            <a:pPr lvl="1">
              <a:lnSpc>
                <a:spcPct val="80000"/>
              </a:lnSpc>
            </a:pPr>
            <a:endParaRPr lang="en-US" sz="1800"/>
          </a:p>
          <a:p>
            <a:pPr lvl="1">
              <a:lnSpc>
                <a:spcPct val="80000"/>
              </a:lnSpc>
              <a:buFont typeface="Webdings" pitchFamily="18" charset="2"/>
              <a:buNone/>
            </a:pPr>
            <a:endParaRPr lang="en-US" sz="2400"/>
          </a:p>
          <a:p>
            <a:pPr lvl="1">
              <a:lnSpc>
                <a:spcPct val="80000"/>
              </a:lnSpc>
            </a:pPr>
            <a:r>
              <a:rPr lang="en-US" sz="1800"/>
              <a:t>Joseph &amp; Mary</a:t>
            </a:r>
          </a:p>
          <a:p>
            <a:pPr>
              <a:lnSpc>
                <a:spcPct val="80000"/>
              </a:lnSpc>
            </a:pPr>
            <a:endParaRPr lang="en-US" sz="1800"/>
          </a:p>
          <a:p>
            <a:pPr>
              <a:lnSpc>
                <a:spcPct val="80000"/>
              </a:lnSpc>
            </a:pPr>
            <a:endParaRPr lang="en-US" sz="1800"/>
          </a:p>
          <a:p>
            <a:pPr>
              <a:lnSpc>
                <a:spcPct val="80000"/>
              </a:lnSpc>
            </a:pPr>
            <a:endParaRPr lang="en-US" sz="800"/>
          </a:p>
          <a:p>
            <a:pPr>
              <a:lnSpc>
                <a:spcPct val="80000"/>
              </a:lnSpc>
            </a:pPr>
            <a:endParaRPr lang="en-US" sz="1600"/>
          </a:p>
          <a:p>
            <a:pPr>
              <a:lnSpc>
                <a:spcPct val="80000"/>
              </a:lnSpc>
            </a:pPr>
            <a:r>
              <a:rPr lang="en-US" sz="1800"/>
              <a:t>Bride determines quality of marriage</a:t>
            </a:r>
          </a:p>
          <a:p>
            <a:pPr lvl="1">
              <a:lnSpc>
                <a:spcPct val="80000"/>
              </a:lnSpc>
              <a:buFont typeface="Webdings" pitchFamily="18" charset="2"/>
              <a:buNone/>
            </a:pPr>
            <a:endParaRPr lang="en-US" sz="1800"/>
          </a:p>
          <a:p>
            <a:pPr>
              <a:lnSpc>
                <a:spcPct val="80000"/>
              </a:lnSpc>
              <a:buFont typeface="Webdings" pitchFamily="18" charset="2"/>
              <a:buNone/>
            </a:pPr>
            <a:endParaRPr lang="en-US" sz="3000"/>
          </a:p>
        </p:txBody>
      </p:sp>
      <p:sp>
        <p:nvSpPr>
          <p:cNvPr id="70660" name="Rectangle 4"/>
          <p:cNvSpPr>
            <a:spLocks noChangeArrowheads="1"/>
          </p:cNvSpPr>
          <p:nvPr/>
        </p:nvSpPr>
        <p:spPr bwMode="auto">
          <a:xfrm>
            <a:off x="4267200" y="1905000"/>
            <a:ext cx="35814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1800">
                <a:latin typeface="Arial" charset="0"/>
              </a:rPr>
              <a:t>Jesus initiated relationship</a:t>
            </a:r>
          </a:p>
          <a:p>
            <a:pPr marL="342900" indent="-342900">
              <a:spcBef>
                <a:spcPct val="20000"/>
              </a:spcBef>
              <a:buClr>
                <a:srgbClr val="ED210B"/>
              </a:buClr>
              <a:buSzPct val="65000"/>
              <a:buFont typeface="Webdings" pitchFamily="18" charset="2"/>
              <a:buChar char="Y"/>
            </a:pPr>
            <a:endParaRPr lang="en-US" sz="1800">
              <a:latin typeface="Arial" charset="0"/>
            </a:endParaRPr>
          </a:p>
          <a:p>
            <a:pPr marL="342900" indent="-342900">
              <a:spcBef>
                <a:spcPct val="20000"/>
              </a:spcBef>
              <a:buClr>
                <a:srgbClr val="ED210B"/>
              </a:buClr>
              <a:buSzPct val="65000"/>
              <a:buFont typeface="Webdings" pitchFamily="18" charset="2"/>
              <a:buChar char="Y"/>
            </a:pPr>
            <a:r>
              <a:rPr lang="en-US" sz="1800">
                <a:latin typeface="Arial" charset="0"/>
              </a:rPr>
              <a:t>Jesus could nullify marriage</a:t>
            </a:r>
          </a:p>
          <a:p>
            <a:pPr marL="742950" lvl="1" indent="-285750">
              <a:spcBef>
                <a:spcPct val="20000"/>
              </a:spcBef>
              <a:buClr>
                <a:srgbClr val="ED210B"/>
              </a:buClr>
              <a:buSzPct val="65000"/>
              <a:buFont typeface="Webdings" pitchFamily="18" charset="2"/>
              <a:buChar char="Y"/>
            </a:pPr>
            <a:r>
              <a:rPr lang="en-US" sz="1800">
                <a:latin typeface="Arial" charset="0"/>
              </a:rPr>
              <a:t>“</a:t>
            </a:r>
            <a:r>
              <a:rPr lang="en-US" sz="1800" b="1">
                <a:effectLst>
                  <a:outerShdw blurRad="38100" dist="38100" dir="2700000" algn="tl">
                    <a:srgbClr val="C0C0C0"/>
                  </a:outerShdw>
                </a:effectLst>
                <a:latin typeface="Arial" charset="0"/>
              </a:rPr>
              <a:t>Never</a:t>
            </a:r>
            <a:r>
              <a:rPr lang="en-US" sz="1800">
                <a:latin typeface="Arial" charset="0"/>
              </a:rPr>
              <a:t> will I leave you; never will I forsake you.”   </a:t>
            </a:r>
            <a:r>
              <a:rPr lang="en-US" sz="1600">
                <a:latin typeface="Arial" charset="0"/>
              </a:rPr>
              <a:t>(Hebrews 13:5)</a:t>
            </a:r>
          </a:p>
          <a:p>
            <a:pPr marL="742950" lvl="1" indent="-285750">
              <a:spcBef>
                <a:spcPct val="20000"/>
              </a:spcBef>
              <a:buClr>
                <a:srgbClr val="ED210B"/>
              </a:buClr>
              <a:buSzPct val="65000"/>
              <a:buFont typeface="Webdings" pitchFamily="18" charset="2"/>
              <a:buChar char="Y"/>
            </a:pPr>
            <a:r>
              <a:rPr lang="en-US" sz="1800">
                <a:latin typeface="Arial" charset="0"/>
              </a:rPr>
              <a:t>“…</a:t>
            </a:r>
            <a:r>
              <a:rPr lang="en-US" sz="1800" b="1">
                <a:effectLst>
                  <a:outerShdw blurRad="38100" dist="38100" dir="2700000" algn="tl">
                    <a:srgbClr val="C0C0C0"/>
                  </a:outerShdw>
                </a:effectLst>
                <a:latin typeface="Arial" charset="0"/>
              </a:rPr>
              <a:t>no one</a:t>
            </a:r>
            <a:r>
              <a:rPr lang="en-US" sz="1800">
                <a:latin typeface="Arial" charset="0"/>
              </a:rPr>
              <a:t> can snatch them out of my hand.”  </a:t>
            </a:r>
            <a:r>
              <a:rPr lang="en-US" sz="1600">
                <a:latin typeface="Arial" charset="0"/>
              </a:rPr>
              <a:t>(John 10:28b)</a:t>
            </a:r>
          </a:p>
          <a:p>
            <a:pPr marL="342900" indent="-342900">
              <a:spcBef>
                <a:spcPct val="20000"/>
              </a:spcBef>
              <a:buClr>
                <a:srgbClr val="ED210B"/>
              </a:buClr>
              <a:buSzPct val="65000"/>
              <a:buFont typeface="Webdings" pitchFamily="18" charset="2"/>
              <a:buNone/>
            </a:pPr>
            <a:endParaRPr lang="en-US" sz="1600">
              <a:latin typeface="Arial" charset="0"/>
            </a:endParaRPr>
          </a:p>
          <a:p>
            <a:pPr marL="342900" indent="-342900">
              <a:spcBef>
                <a:spcPct val="20000"/>
              </a:spcBef>
              <a:buClr>
                <a:srgbClr val="ED210B"/>
              </a:buClr>
              <a:buSzPct val="65000"/>
              <a:buFont typeface="Webdings" pitchFamily="18" charset="2"/>
              <a:buChar char="Y"/>
            </a:pPr>
            <a:r>
              <a:rPr lang="en-US" sz="1800">
                <a:latin typeface="Arial" charset="0"/>
              </a:rPr>
              <a:t>Our </a:t>
            </a:r>
            <a:r>
              <a:rPr lang="en-US" sz="1800" b="1">
                <a:effectLst>
                  <a:outerShdw blurRad="38100" dist="38100" dir="2700000" algn="tl">
                    <a:srgbClr val="C0C0C0"/>
                  </a:outerShdw>
                </a:effectLst>
                <a:latin typeface="Arial" charset="0"/>
              </a:rPr>
              <a:t>choices </a:t>
            </a:r>
            <a:r>
              <a:rPr lang="en-US" sz="1800">
                <a:latin typeface="Arial" charset="0"/>
              </a:rPr>
              <a:t>determine quality of relationship with Christ</a:t>
            </a:r>
          </a:p>
          <a:p>
            <a:pPr marL="342900" indent="-342900">
              <a:spcBef>
                <a:spcPct val="20000"/>
              </a:spcBef>
              <a:buClr>
                <a:srgbClr val="ED210B"/>
              </a:buClr>
              <a:buSzPct val="65000"/>
              <a:buFont typeface="Webdings" pitchFamily="18" charset="2"/>
              <a:buNone/>
            </a:pPr>
            <a:endParaRPr lang="en-US" sz="1800">
              <a:latin typeface="Arial" charset="0"/>
            </a:endParaRPr>
          </a:p>
          <a:p>
            <a:pPr marL="342900" indent="-342900">
              <a:spcBef>
                <a:spcPct val="20000"/>
              </a:spcBef>
              <a:buClr>
                <a:srgbClr val="ED210B"/>
              </a:buClr>
              <a:buSzPct val="65000"/>
              <a:buFont typeface="Webdings" pitchFamily="18" charset="2"/>
              <a:buNone/>
            </a:pPr>
            <a:r>
              <a:rPr lang="en-US" sz="1800">
                <a:latin typeface="Arial" charset="0"/>
              </a:rPr>
              <a:t>     </a:t>
            </a:r>
          </a:p>
        </p:txBody>
      </p:sp>
      <p:sp>
        <p:nvSpPr>
          <p:cNvPr id="70661" name="Line 5"/>
          <p:cNvSpPr>
            <a:spLocks noChangeShapeType="1"/>
          </p:cNvSpPr>
          <p:nvPr/>
        </p:nvSpPr>
        <p:spPr bwMode="auto">
          <a:xfrm>
            <a:off x="4191000" y="1981200"/>
            <a:ext cx="0" cy="4419600"/>
          </a:xfrm>
          <a:prstGeom prst="line">
            <a:avLst/>
          </a:prstGeom>
          <a:noFill/>
          <a:ln w="9525">
            <a:solidFill>
              <a:schemeClr val="tx1"/>
            </a:solidFill>
            <a:round/>
            <a:headEnd/>
            <a:tailEnd/>
          </a:ln>
          <a:effec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06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065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065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065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0659">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0660">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0660">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0660">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70660">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70660">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7066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bldLvl="2" autoUpdateAnimBg="0"/>
      <p:bldP spid="70660" grpId="0" build="p" bldLvl="2"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533400" y="304800"/>
            <a:ext cx="7239000" cy="1311275"/>
          </a:xfrm>
        </p:spPr>
        <p:txBody>
          <a:bodyPr/>
          <a:lstStyle/>
          <a:p>
            <a:r>
              <a:rPr lang="en-US" sz="4000"/>
              <a:t>Parallel #4:</a:t>
            </a:r>
            <a:br>
              <a:rPr lang="en-US" sz="4000"/>
            </a:br>
            <a:r>
              <a:rPr lang="en-US" sz="4000"/>
              <a:t>Cup of the Covenant</a:t>
            </a:r>
          </a:p>
        </p:txBody>
      </p:sp>
      <p:sp>
        <p:nvSpPr>
          <p:cNvPr id="121859" name="Rectangle 3"/>
          <p:cNvSpPr>
            <a:spLocks noGrp="1" noChangeArrowheads="1"/>
          </p:cNvSpPr>
          <p:nvPr>
            <p:ph type="body" idx="1"/>
          </p:nvPr>
        </p:nvSpPr>
        <p:spPr>
          <a:xfrm>
            <a:off x="533400" y="1981200"/>
            <a:ext cx="3429000" cy="4343400"/>
          </a:xfrm>
        </p:spPr>
        <p:txBody>
          <a:bodyPr/>
          <a:lstStyle/>
          <a:p>
            <a:r>
              <a:rPr lang="en-US" sz="1800"/>
              <a:t>After bridegroom price paid, covenant established, couple regarded as officially husband and wife.</a:t>
            </a:r>
          </a:p>
          <a:p>
            <a:pPr>
              <a:buFont typeface="Webdings" pitchFamily="18" charset="2"/>
              <a:buNone/>
            </a:pPr>
            <a:endParaRPr lang="en-US" sz="1800"/>
          </a:p>
          <a:p>
            <a:r>
              <a:rPr lang="en-US" sz="1800"/>
              <a:t>Bride declared sanctified—exclusively set apart for her bridegroom</a:t>
            </a:r>
          </a:p>
          <a:p>
            <a:endParaRPr lang="en-US" sz="1800"/>
          </a:p>
          <a:p>
            <a:endParaRPr lang="en-US" sz="1000"/>
          </a:p>
          <a:p>
            <a:pPr lvl="1"/>
            <a:r>
              <a:rPr lang="en-US" sz="1800"/>
              <a:t>Referred to then on as “one who was bought with a price”</a:t>
            </a:r>
          </a:p>
          <a:p>
            <a:endParaRPr lang="en-US" sz="1800"/>
          </a:p>
        </p:txBody>
      </p:sp>
      <p:sp>
        <p:nvSpPr>
          <p:cNvPr id="121860" name="Rectangle 4"/>
          <p:cNvSpPr>
            <a:spLocks noChangeArrowheads="1"/>
          </p:cNvSpPr>
          <p:nvPr/>
        </p:nvSpPr>
        <p:spPr bwMode="auto">
          <a:xfrm>
            <a:off x="4114800" y="1905000"/>
            <a:ext cx="35814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1800">
                <a:latin typeface="Arial" charset="0"/>
              </a:rPr>
              <a:t>We are not engaged, we are officially married to Christ!</a:t>
            </a:r>
          </a:p>
          <a:p>
            <a:pPr marL="342900" indent="-342900">
              <a:spcBef>
                <a:spcPct val="20000"/>
              </a:spcBef>
              <a:buClr>
                <a:srgbClr val="ED210B"/>
              </a:buClr>
              <a:buSzPct val="65000"/>
              <a:buFont typeface="Webdings" pitchFamily="18" charset="2"/>
              <a:buChar char="Y"/>
            </a:pPr>
            <a:endParaRPr lang="en-US" sz="1800">
              <a:latin typeface="Arial" charset="0"/>
            </a:endParaRPr>
          </a:p>
          <a:p>
            <a:pPr marL="342900" indent="-342900">
              <a:spcBef>
                <a:spcPct val="20000"/>
              </a:spcBef>
              <a:buClr>
                <a:srgbClr val="ED210B"/>
              </a:buClr>
              <a:buSzPct val="65000"/>
              <a:buFont typeface="Webdings" pitchFamily="18" charset="2"/>
              <a:buChar char="Y"/>
            </a:pPr>
            <a:endParaRPr lang="en-US" sz="1400">
              <a:latin typeface="Arial" charset="0"/>
            </a:endParaRPr>
          </a:p>
          <a:p>
            <a:pPr marL="342900" indent="-342900">
              <a:spcBef>
                <a:spcPct val="20000"/>
              </a:spcBef>
              <a:buClr>
                <a:srgbClr val="ED210B"/>
              </a:buClr>
              <a:buSzPct val="65000"/>
              <a:buFont typeface="Webdings" pitchFamily="18" charset="2"/>
              <a:buChar char="Y"/>
            </a:pPr>
            <a:r>
              <a:rPr lang="en-US" sz="1800">
                <a:latin typeface="Arial" charset="0"/>
              </a:rPr>
              <a:t>“…But you were washed, you were </a:t>
            </a:r>
            <a:r>
              <a:rPr lang="en-US" sz="1800" b="1">
                <a:effectLst>
                  <a:outerShdw blurRad="38100" dist="38100" dir="2700000" algn="tl">
                    <a:srgbClr val="C0C0C0"/>
                  </a:outerShdw>
                </a:effectLst>
                <a:latin typeface="Arial" charset="0"/>
              </a:rPr>
              <a:t>sanctified</a:t>
            </a:r>
            <a:r>
              <a:rPr lang="en-US" sz="1800">
                <a:latin typeface="Arial" charset="0"/>
              </a:rPr>
              <a:t>, you were justified in the name of the Lord Jesus Christ and by the Spirit of our God”  </a:t>
            </a:r>
            <a:r>
              <a:rPr lang="en-US" sz="1600">
                <a:latin typeface="Arial" charset="0"/>
              </a:rPr>
              <a:t>(1 Cor. 6:11)</a:t>
            </a:r>
          </a:p>
          <a:p>
            <a:pPr marL="342900" indent="-342900">
              <a:spcBef>
                <a:spcPct val="20000"/>
              </a:spcBef>
              <a:buClr>
                <a:srgbClr val="ED210B"/>
              </a:buClr>
              <a:buSzPct val="65000"/>
              <a:buFont typeface="Webdings" pitchFamily="18" charset="2"/>
              <a:buNone/>
            </a:pPr>
            <a:endParaRPr lang="en-US" sz="1600">
              <a:latin typeface="Arial" charset="0"/>
            </a:endParaRPr>
          </a:p>
          <a:p>
            <a:pPr marL="342900" indent="-342900">
              <a:spcBef>
                <a:spcPct val="20000"/>
              </a:spcBef>
              <a:buClr>
                <a:srgbClr val="ED210B"/>
              </a:buClr>
              <a:buSzPct val="65000"/>
              <a:buFont typeface="Webdings" pitchFamily="18" charset="2"/>
              <a:buChar char="Y"/>
            </a:pPr>
            <a:r>
              <a:rPr lang="en-US" sz="1800">
                <a:latin typeface="Arial" charset="0"/>
              </a:rPr>
              <a:t>“You are not your own; </a:t>
            </a:r>
            <a:r>
              <a:rPr lang="en-US" sz="1800" b="1">
                <a:effectLst>
                  <a:outerShdw blurRad="38100" dist="38100" dir="2700000" algn="tl">
                    <a:srgbClr val="C0C0C0"/>
                  </a:outerShdw>
                </a:effectLst>
                <a:latin typeface="Arial" charset="0"/>
              </a:rPr>
              <a:t>you were bought at a price.</a:t>
            </a:r>
            <a:r>
              <a:rPr lang="en-US" sz="1800">
                <a:latin typeface="Arial" charset="0"/>
              </a:rPr>
              <a:t> Therefore, honor God with your body”  </a:t>
            </a:r>
            <a:r>
              <a:rPr lang="en-US" sz="1600">
                <a:latin typeface="Arial" charset="0"/>
              </a:rPr>
              <a:t>(1 Corinthians 6:20)</a:t>
            </a:r>
          </a:p>
          <a:p>
            <a:pPr marL="342900" indent="-342900">
              <a:spcBef>
                <a:spcPct val="20000"/>
              </a:spcBef>
              <a:buClr>
                <a:srgbClr val="ED210B"/>
              </a:buClr>
              <a:buSzPct val="65000"/>
              <a:buFont typeface="Webdings" pitchFamily="18" charset="2"/>
              <a:buChar char="Y"/>
            </a:pPr>
            <a:endParaRPr lang="en-US" sz="1600">
              <a:latin typeface="Arial" charset="0"/>
            </a:endParaRPr>
          </a:p>
          <a:p>
            <a:pPr marL="342900" indent="-342900">
              <a:spcBef>
                <a:spcPct val="20000"/>
              </a:spcBef>
              <a:buClr>
                <a:srgbClr val="ED210B"/>
              </a:buClr>
              <a:buSzPct val="65000"/>
              <a:buFont typeface="Webdings" pitchFamily="18" charset="2"/>
              <a:buNone/>
            </a:pPr>
            <a:endParaRPr lang="en-US" sz="1800">
              <a:latin typeface="Arial" charset="0"/>
            </a:endParaRPr>
          </a:p>
        </p:txBody>
      </p:sp>
      <p:sp>
        <p:nvSpPr>
          <p:cNvPr id="121861" name="Line 5"/>
          <p:cNvSpPr>
            <a:spLocks noChangeShapeType="1"/>
          </p:cNvSpPr>
          <p:nvPr/>
        </p:nvSpPr>
        <p:spPr bwMode="auto">
          <a:xfrm>
            <a:off x="4038600" y="1828800"/>
            <a:ext cx="0" cy="4419600"/>
          </a:xfrm>
          <a:prstGeom prst="line">
            <a:avLst/>
          </a:prstGeom>
          <a:noFill/>
          <a:ln w="9525">
            <a:solidFill>
              <a:schemeClr val="tx1"/>
            </a:solidFill>
            <a:round/>
            <a:headEnd/>
            <a:tailEnd/>
          </a:ln>
          <a:effec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18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185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185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186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1860">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186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bldLvl="2" autoUpdateAnimBg="0"/>
      <p:bldP spid="121860" grpId="0" build="p" bldLvl="2"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533400" y="304800"/>
            <a:ext cx="7239000" cy="1311275"/>
          </a:xfrm>
        </p:spPr>
        <p:txBody>
          <a:bodyPr/>
          <a:lstStyle/>
          <a:p>
            <a:r>
              <a:rPr lang="en-US" sz="4000"/>
              <a:t>Parallel #5:</a:t>
            </a:r>
            <a:br>
              <a:rPr lang="en-US" sz="4000"/>
            </a:br>
            <a:r>
              <a:rPr lang="en-US" sz="4000"/>
              <a:t>Bridegroom Leaves</a:t>
            </a:r>
          </a:p>
        </p:txBody>
      </p:sp>
      <p:sp>
        <p:nvSpPr>
          <p:cNvPr id="72707" name="Rectangle 3"/>
          <p:cNvSpPr>
            <a:spLocks noGrp="1" noChangeArrowheads="1"/>
          </p:cNvSpPr>
          <p:nvPr>
            <p:ph type="body" idx="1"/>
          </p:nvPr>
        </p:nvSpPr>
        <p:spPr>
          <a:xfrm>
            <a:off x="533400" y="1981200"/>
            <a:ext cx="3429000" cy="4343400"/>
          </a:xfrm>
        </p:spPr>
        <p:txBody>
          <a:bodyPr/>
          <a:lstStyle/>
          <a:p>
            <a:r>
              <a:rPr lang="en-US" sz="1800"/>
              <a:t>Groom says, “I go to prepare a place for you.  If I go, I will return again for you.”</a:t>
            </a:r>
          </a:p>
          <a:p>
            <a:endParaRPr lang="en-US" sz="1800"/>
          </a:p>
          <a:p>
            <a:r>
              <a:rPr lang="en-US" sz="1800"/>
              <a:t>At least one year</a:t>
            </a:r>
          </a:p>
          <a:p>
            <a:endParaRPr lang="en-US" sz="1800"/>
          </a:p>
          <a:p>
            <a:r>
              <a:rPr lang="en-US" sz="1800"/>
              <a:t>Promises to provide</a:t>
            </a:r>
          </a:p>
          <a:p>
            <a:endParaRPr lang="en-US" sz="1800"/>
          </a:p>
          <a:p>
            <a:r>
              <a:rPr lang="en-US" sz="1800"/>
              <a:t>Builds annex on father’s house </a:t>
            </a:r>
            <a:endParaRPr lang="en-US"/>
          </a:p>
          <a:p>
            <a:endParaRPr lang="en-US" sz="4000"/>
          </a:p>
        </p:txBody>
      </p:sp>
      <p:sp>
        <p:nvSpPr>
          <p:cNvPr id="72708" name="Rectangle 4"/>
          <p:cNvSpPr>
            <a:spLocks noChangeArrowheads="1"/>
          </p:cNvSpPr>
          <p:nvPr/>
        </p:nvSpPr>
        <p:spPr bwMode="auto">
          <a:xfrm>
            <a:off x="4114800" y="1905000"/>
            <a:ext cx="35814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1800">
                <a:latin typeface="Arial" charset="0"/>
              </a:rPr>
              <a:t>After sharing the Last Supper (cup of covenant) with his disciples, Jesus says:</a:t>
            </a:r>
          </a:p>
          <a:p>
            <a:pPr marL="342900" indent="-342900">
              <a:spcBef>
                <a:spcPct val="20000"/>
              </a:spcBef>
              <a:buClr>
                <a:srgbClr val="ED210B"/>
              </a:buClr>
              <a:buSzPct val="65000"/>
              <a:buFont typeface="Webdings" pitchFamily="18" charset="2"/>
              <a:buNone/>
            </a:pPr>
            <a:r>
              <a:rPr lang="en-US" sz="1800">
                <a:latin typeface="Arial" charset="0"/>
              </a:rPr>
              <a:t>                                                          “In my Father’s house, there are </a:t>
            </a:r>
            <a:r>
              <a:rPr lang="en-US" sz="1800" b="1">
                <a:effectLst>
                  <a:outerShdw blurRad="38100" dist="38100" dir="2700000" algn="tl">
                    <a:srgbClr val="C0C0C0"/>
                  </a:outerShdw>
                </a:effectLst>
                <a:latin typeface="Arial" charset="0"/>
              </a:rPr>
              <a:t>many rooms</a:t>
            </a:r>
            <a:r>
              <a:rPr lang="en-US" sz="1800">
                <a:latin typeface="Arial" charset="0"/>
              </a:rPr>
              <a:t>; if it were not so, I would have told you.  I am going there to </a:t>
            </a:r>
            <a:r>
              <a:rPr lang="en-US" sz="1800" b="1">
                <a:effectLst>
                  <a:outerShdw blurRad="38100" dist="38100" dir="2700000" algn="tl">
                    <a:srgbClr val="C0C0C0"/>
                  </a:outerShdw>
                </a:effectLst>
                <a:latin typeface="Arial" charset="0"/>
              </a:rPr>
              <a:t>prepare</a:t>
            </a:r>
            <a:r>
              <a:rPr lang="en-US" sz="1800">
                <a:latin typeface="Arial" charset="0"/>
              </a:rPr>
              <a:t> a place for you.  And if I go, I will </a:t>
            </a:r>
            <a:r>
              <a:rPr lang="en-US" sz="1800" b="1">
                <a:effectLst>
                  <a:outerShdw blurRad="38100" dist="38100" dir="2700000" algn="tl">
                    <a:srgbClr val="C0C0C0"/>
                  </a:outerShdw>
                </a:effectLst>
                <a:latin typeface="Arial" charset="0"/>
              </a:rPr>
              <a:t>come back and take you</a:t>
            </a:r>
            <a:r>
              <a:rPr lang="en-US" sz="1800">
                <a:latin typeface="Arial" charset="0"/>
              </a:rPr>
              <a:t> to be with me that you also may be where I am”         (John 14:2-4)</a:t>
            </a:r>
            <a:endParaRPr lang="en-US" sz="1600">
              <a:latin typeface="Arial" charset="0"/>
            </a:endParaRPr>
          </a:p>
          <a:p>
            <a:pPr marL="342900" indent="-342900">
              <a:spcBef>
                <a:spcPct val="20000"/>
              </a:spcBef>
              <a:buClr>
                <a:srgbClr val="ED210B"/>
              </a:buClr>
              <a:buSzPct val="65000"/>
              <a:buFont typeface="Webdings" pitchFamily="18" charset="2"/>
              <a:buChar char="Y"/>
            </a:pPr>
            <a:endParaRPr lang="en-US" sz="1800">
              <a:latin typeface="Arial" charset="0"/>
            </a:endParaRPr>
          </a:p>
          <a:p>
            <a:pPr marL="342900" indent="-342900">
              <a:spcBef>
                <a:spcPct val="20000"/>
              </a:spcBef>
              <a:buClr>
                <a:srgbClr val="ED210B"/>
              </a:buClr>
              <a:buSzPct val="65000"/>
              <a:buFont typeface="Webdings" pitchFamily="18" charset="2"/>
              <a:buNone/>
            </a:pPr>
            <a:endParaRPr lang="en-US" sz="1800">
              <a:latin typeface="Arial" charset="0"/>
            </a:endParaRPr>
          </a:p>
        </p:txBody>
      </p:sp>
      <p:sp>
        <p:nvSpPr>
          <p:cNvPr id="72709" name="Line 5"/>
          <p:cNvSpPr>
            <a:spLocks noChangeShapeType="1"/>
          </p:cNvSpPr>
          <p:nvPr/>
        </p:nvSpPr>
        <p:spPr bwMode="auto">
          <a:xfrm>
            <a:off x="4038600" y="1828800"/>
            <a:ext cx="0" cy="4419600"/>
          </a:xfrm>
          <a:prstGeom prst="line">
            <a:avLst/>
          </a:prstGeom>
          <a:noFill/>
          <a:ln w="9525">
            <a:solidFill>
              <a:schemeClr val="tx1"/>
            </a:solidFill>
            <a:round/>
            <a:headEnd/>
            <a:tailEnd/>
          </a:ln>
          <a:effec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27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270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270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270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2708">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270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bldLvl="2" autoUpdateAnimBg="0"/>
      <p:bldP spid="72708" grpId="0" uiExpand="1" build="p" bldLvl="2"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533400" y="304800"/>
            <a:ext cx="7239000" cy="1311275"/>
          </a:xfrm>
        </p:spPr>
        <p:txBody>
          <a:bodyPr/>
          <a:lstStyle/>
          <a:p>
            <a:r>
              <a:rPr lang="en-US" sz="4000"/>
              <a:t>Parallel #6:</a:t>
            </a:r>
            <a:br>
              <a:rPr lang="en-US" sz="4000"/>
            </a:br>
            <a:r>
              <a:rPr lang="en-US" sz="4000"/>
              <a:t>Bride is Baptized</a:t>
            </a:r>
          </a:p>
        </p:txBody>
      </p:sp>
      <p:sp>
        <p:nvSpPr>
          <p:cNvPr id="73731" name="Rectangle 3"/>
          <p:cNvSpPr>
            <a:spLocks noGrp="1" noChangeArrowheads="1"/>
          </p:cNvSpPr>
          <p:nvPr>
            <p:ph type="body" idx="1"/>
          </p:nvPr>
        </p:nvSpPr>
        <p:spPr>
          <a:xfrm>
            <a:off x="685800" y="1905000"/>
            <a:ext cx="3352800" cy="4343400"/>
          </a:xfrm>
        </p:spPr>
        <p:txBody>
          <a:bodyPr/>
          <a:lstStyle/>
          <a:p>
            <a:r>
              <a:rPr lang="en-US" sz="2000"/>
              <a:t>After covenant sealed, bride is baptized</a:t>
            </a:r>
          </a:p>
          <a:p>
            <a:pPr>
              <a:buFont typeface="Webdings" pitchFamily="18" charset="2"/>
              <a:buNone/>
            </a:pPr>
            <a:endParaRPr lang="en-US" sz="2000"/>
          </a:p>
          <a:p>
            <a:pPr lvl="1"/>
            <a:r>
              <a:rPr lang="en-US" sz="2000"/>
              <a:t>Identify completely with man &amp; his message</a:t>
            </a:r>
          </a:p>
          <a:p>
            <a:pPr lvl="1"/>
            <a:endParaRPr lang="en-US" sz="2000"/>
          </a:p>
          <a:p>
            <a:pPr lvl="1"/>
            <a:r>
              <a:rPr lang="en-US" sz="2000"/>
              <a:t>Sanctification—set apart for her groom</a:t>
            </a:r>
          </a:p>
          <a:p>
            <a:pPr lvl="1"/>
            <a:endParaRPr lang="en-US" sz="2000"/>
          </a:p>
          <a:p>
            <a:pPr lvl="1"/>
            <a:r>
              <a:rPr lang="en-US" sz="2000"/>
              <a:t>Pure virgin from that point forward</a:t>
            </a:r>
          </a:p>
          <a:p>
            <a:endParaRPr lang="en-US" sz="4000"/>
          </a:p>
        </p:txBody>
      </p:sp>
      <p:sp>
        <p:nvSpPr>
          <p:cNvPr id="73732" name="Rectangle 4"/>
          <p:cNvSpPr>
            <a:spLocks noChangeArrowheads="1"/>
          </p:cNvSpPr>
          <p:nvPr/>
        </p:nvSpPr>
        <p:spPr bwMode="auto">
          <a:xfrm>
            <a:off x="4419600" y="1905000"/>
            <a:ext cx="31242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2000">
                <a:latin typeface="Arial" charset="0"/>
              </a:rPr>
              <a:t>Hello, water baptism!</a:t>
            </a:r>
          </a:p>
          <a:p>
            <a:pPr marL="342900" indent="-342900">
              <a:spcBef>
                <a:spcPct val="20000"/>
              </a:spcBef>
              <a:buClr>
                <a:srgbClr val="ED210B"/>
              </a:buClr>
              <a:buSzPct val="65000"/>
              <a:buFont typeface="Webdings" pitchFamily="18" charset="2"/>
              <a:buChar char="Y"/>
            </a:pPr>
            <a:endParaRPr lang="en-US" sz="2000">
              <a:latin typeface="Arial" charset="0"/>
            </a:endParaRPr>
          </a:p>
          <a:p>
            <a:pPr marL="342900" indent="-342900">
              <a:spcBef>
                <a:spcPct val="20000"/>
              </a:spcBef>
              <a:buClr>
                <a:srgbClr val="ED210B"/>
              </a:buClr>
              <a:buSzPct val="65000"/>
              <a:buFont typeface="Webdings" pitchFamily="18" charset="2"/>
              <a:buChar char="Y"/>
            </a:pPr>
            <a:endParaRPr lang="en-US" sz="2000">
              <a:latin typeface="Arial" charset="0"/>
            </a:endParaRPr>
          </a:p>
          <a:p>
            <a:pPr marL="342900" indent="-342900">
              <a:spcBef>
                <a:spcPct val="20000"/>
              </a:spcBef>
              <a:buClr>
                <a:srgbClr val="ED210B"/>
              </a:buClr>
              <a:buSzPct val="65000"/>
              <a:buFont typeface="Webdings" pitchFamily="18" charset="2"/>
              <a:buChar char="Y"/>
            </a:pPr>
            <a:endParaRPr lang="en-US" sz="2000">
              <a:latin typeface="Arial" charset="0"/>
            </a:endParaRPr>
          </a:p>
          <a:p>
            <a:pPr marL="342900" indent="-342900">
              <a:spcBef>
                <a:spcPct val="20000"/>
              </a:spcBef>
              <a:buClr>
                <a:srgbClr val="ED210B"/>
              </a:buClr>
              <a:buSzPct val="65000"/>
              <a:buFont typeface="Webdings" pitchFamily="18" charset="2"/>
              <a:buChar char="Y"/>
            </a:pPr>
            <a:endParaRPr lang="en-US" sz="2000">
              <a:latin typeface="Arial" charset="0"/>
            </a:endParaRPr>
          </a:p>
          <a:p>
            <a:pPr marL="342900" indent="-342900">
              <a:spcBef>
                <a:spcPct val="20000"/>
              </a:spcBef>
              <a:buClr>
                <a:srgbClr val="ED210B"/>
              </a:buClr>
              <a:buSzPct val="65000"/>
              <a:buFont typeface="Webdings" pitchFamily="18" charset="2"/>
              <a:buChar char="Y"/>
            </a:pPr>
            <a:endParaRPr lang="en-US" sz="2000">
              <a:latin typeface="Arial" charset="0"/>
            </a:endParaRPr>
          </a:p>
          <a:p>
            <a:pPr marL="342900" indent="-342900">
              <a:spcBef>
                <a:spcPct val="20000"/>
              </a:spcBef>
              <a:buClr>
                <a:srgbClr val="ED210B"/>
              </a:buClr>
              <a:buSzPct val="65000"/>
              <a:buFont typeface="Webdings" pitchFamily="18" charset="2"/>
              <a:buChar char="Y"/>
            </a:pPr>
            <a:r>
              <a:rPr lang="en-US" sz="1800">
                <a:latin typeface="Arial" charset="0"/>
              </a:rPr>
              <a:t>“…you were washed, you were </a:t>
            </a:r>
            <a:r>
              <a:rPr lang="en-US" sz="1800" b="1">
                <a:effectLst>
                  <a:outerShdw blurRad="38100" dist="38100" dir="2700000" algn="tl">
                    <a:srgbClr val="C0C0C0"/>
                  </a:outerShdw>
                </a:effectLst>
                <a:latin typeface="Arial" charset="0"/>
              </a:rPr>
              <a:t>sanctified</a:t>
            </a:r>
            <a:r>
              <a:rPr lang="en-US" sz="1800">
                <a:latin typeface="Arial" charset="0"/>
              </a:rPr>
              <a:t>, you were justified in the name of the Lord Jesus Christ and by the Spirit of our God”</a:t>
            </a:r>
            <a:r>
              <a:rPr lang="en-US" sz="2000">
                <a:latin typeface="Arial" charset="0"/>
              </a:rPr>
              <a:t>        </a:t>
            </a:r>
            <a:r>
              <a:rPr lang="en-US" sz="1600">
                <a:latin typeface="Arial" charset="0"/>
              </a:rPr>
              <a:t>(1 Cor. 6:11)</a:t>
            </a:r>
          </a:p>
          <a:p>
            <a:pPr marL="342900" indent="-342900">
              <a:spcBef>
                <a:spcPct val="20000"/>
              </a:spcBef>
              <a:buClr>
                <a:srgbClr val="ED210B"/>
              </a:buClr>
              <a:buSzPct val="65000"/>
              <a:buFont typeface="Webdings" pitchFamily="18" charset="2"/>
              <a:buChar char="Y"/>
            </a:pPr>
            <a:endParaRPr lang="en-US" sz="1600">
              <a:latin typeface="Arial" charset="0"/>
            </a:endParaRPr>
          </a:p>
          <a:p>
            <a:pPr marL="342900" indent="-342900">
              <a:spcBef>
                <a:spcPct val="20000"/>
              </a:spcBef>
              <a:buClr>
                <a:srgbClr val="ED210B"/>
              </a:buClr>
              <a:buSzPct val="65000"/>
              <a:buFont typeface="Webdings" pitchFamily="18" charset="2"/>
              <a:buNone/>
            </a:pPr>
            <a:endParaRPr lang="en-US" sz="1800">
              <a:latin typeface="Arial" charset="0"/>
            </a:endParaRPr>
          </a:p>
          <a:p>
            <a:pPr marL="342900" indent="-342900">
              <a:spcBef>
                <a:spcPct val="20000"/>
              </a:spcBef>
              <a:buClr>
                <a:srgbClr val="ED210B"/>
              </a:buClr>
              <a:buSzPct val="65000"/>
              <a:buFont typeface="Webdings" pitchFamily="18" charset="2"/>
              <a:buChar char="Y"/>
            </a:pPr>
            <a:endParaRPr lang="en-US" sz="1800">
              <a:latin typeface="Arial" charset="0"/>
            </a:endParaRPr>
          </a:p>
          <a:p>
            <a:pPr marL="342900" indent="-342900">
              <a:spcBef>
                <a:spcPct val="20000"/>
              </a:spcBef>
              <a:buClr>
                <a:srgbClr val="ED210B"/>
              </a:buClr>
              <a:buSzPct val="65000"/>
              <a:buFont typeface="Webdings" pitchFamily="18" charset="2"/>
              <a:buNone/>
            </a:pPr>
            <a:endParaRPr lang="en-US" sz="1800">
              <a:latin typeface="Arial" charset="0"/>
            </a:endParaRPr>
          </a:p>
        </p:txBody>
      </p:sp>
      <p:sp>
        <p:nvSpPr>
          <p:cNvPr id="73733" name="Line 5"/>
          <p:cNvSpPr>
            <a:spLocks noChangeShapeType="1"/>
          </p:cNvSpPr>
          <p:nvPr/>
        </p:nvSpPr>
        <p:spPr bwMode="auto">
          <a:xfrm>
            <a:off x="4267200" y="1828800"/>
            <a:ext cx="0" cy="4419600"/>
          </a:xfrm>
          <a:prstGeom prst="line">
            <a:avLst/>
          </a:prstGeom>
          <a:noFill/>
          <a:ln w="9525">
            <a:solidFill>
              <a:schemeClr val="tx1"/>
            </a:solidFill>
            <a:round/>
            <a:headEnd/>
            <a:tailEnd/>
          </a:ln>
          <a:effec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37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373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373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373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373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373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bldLvl="2" autoUpdateAnimBg="0"/>
      <p:bldP spid="73732" grpId="0" build="p" bldLvl="2"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533400" y="304800"/>
            <a:ext cx="7239000" cy="1311275"/>
          </a:xfrm>
        </p:spPr>
        <p:txBody>
          <a:bodyPr/>
          <a:lstStyle/>
          <a:p>
            <a:r>
              <a:rPr lang="en-US" sz="4000"/>
              <a:t>Parallel #7:</a:t>
            </a:r>
            <a:br>
              <a:rPr lang="en-US" sz="4000"/>
            </a:br>
            <a:r>
              <a:rPr lang="en-US" sz="4000"/>
              <a:t>Consecration of Bride</a:t>
            </a:r>
          </a:p>
        </p:txBody>
      </p:sp>
      <p:sp>
        <p:nvSpPr>
          <p:cNvPr id="79875" name="Rectangle 3"/>
          <p:cNvSpPr>
            <a:spLocks noGrp="1" noChangeArrowheads="1"/>
          </p:cNvSpPr>
          <p:nvPr>
            <p:ph type="body" idx="1"/>
          </p:nvPr>
        </p:nvSpPr>
        <p:spPr>
          <a:xfrm>
            <a:off x="762000" y="1828800"/>
            <a:ext cx="3276600" cy="4343400"/>
          </a:xfrm>
        </p:spPr>
        <p:txBody>
          <a:bodyPr/>
          <a:lstStyle/>
          <a:p>
            <a:pPr>
              <a:lnSpc>
                <a:spcPct val="80000"/>
              </a:lnSpc>
            </a:pPr>
            <a:r>
              <a:rPr lang="en-US" sz="1800" dirty="0"/>
              <a:t>Marriage preparations</a:t>
            </a:r>
          </a:p>
          <a:p>
            <a:pPr>
              <a:lnSpc>
                <a:spcPct val="80000"/>
              </a:lnSpc>
              <a:buFont typeface="Webdings" pitchFamily="18" charset="2"/>
              <a:buNone/>
            </a:pPr>
            <a:endParaRPr lang="en-US" sz="1800" dirty="0"/>
          </a:p>
          <a:p>
            <a:pPr>
              <a:lnSpc>
                <a:spcPct val="80000"/>
              </a:lnSpc>
              <a:buFont typeface="Webdings" pitchFamily="18" charset="2"/>
              <a:buNone/>
            </a:pPr>
            <a:endParaRPr lang="en-US" sz="1600" dirty="0"/>
          </a:p>
          <a:p>
            <a:pPr>
              <a:lnSpc>
                <a:spcPct val="80000"/>
              </a:lnSpc>
            </a:pPr>
            <a:r>
              <a:rPr lang="en-US" sz="1800" dirty="0"/>
              <a:t>Wears 10 coins</a:t>
            </a:r>
          </a:p>
          <a:p>
            <a:pPr>
              <a:lnSpc>
                <a:spcPct val="80000"/>
              </a:lnSpc>
            </a:pPr>
            <a:endParaRPr lang="en-US" sz="1800" dirty="0"/>
          </a:p>
          <a:p>
            <a:pPr>
              <a:lnSpc>
                <a:spcPct val="80000"/>
              </a:lnSpc>
            </a:pPr>
            <a:endParaRPr lang="en-US" sz="1600" dirty="0"/>
          </a:p>
          <a:p>
            <a:pPr>
              <a:lnSpc>
                <a:spcPct val="80000"/>
              </a:lnSpc>
            </a:pPr>
            <a:endParaRPr lang="en-US" sz="1600" dirty="0"/>
          </a:p>
          <a:p>
            <a:pPr>
              <a:lnSpc>
                <a:spcPct val="80000"/>
              </a:lnSpc>
            </a:pPr>
            <a:endParaRPr lang="en-US" sz="1600" dirty="0"/>
          </a:p>
          <a:p>
            <a:pPr>
              <a:lnSpc>
                <a:spcPct val="80000"/>
              </a:lnSpc>
            </a:pPr>
            <a:endParaRPr lang="en-US" sz="1400" dirty="0"/>
          </a:p>
          <a:p>
            <a:pPr>
              <a:lnSpc>
                <a:spcPct val="80000"/>
              </a:lnSpc>
            </a:pPr>
            <a:endParaRPr lang="en-US" sz="1000" dirty="0"/>
          </a:p>
          <a:p>
            <a:pPr>
              <a:lnSpc>
                <a:spcPct val="80000"/>
              </a:lnSpc>
            </a:pPr>
            <a:r>
              <a:rPr lang="en-US" sz="1800" dirty="0"/>
              <a:t>Wears veil</a:t>
            </a:r>
          </a:p>
          <a:p>
            <a:pPr>
              <a:lnSpc>
                <a:spcPct val="80000"/>
              </a:lnSpc>
            </a:pPr>
            <a:endParaRPr lang="en-US" sz="1800" dirty="0"/>
          </a:p>
          <a:p>
            <a:pPr>
              <a:lnSpc>
                <a:spcPct val="80000"/>
              </a:lnSpc>
            </a:pPr>
            <a:endParaRPr lang="en-US" sz="1600" dirty="0"/>
          </a:p>
          <a:p>
            <a:pPr>
              <a:lnSpc>
                <a:spcPct val="80000"/>
              </a:lnSpc>
            </a:pPr>
            <a:endParaRPr lang="en-US" sz="2000" dirty="0"/>
          </a:p>
          <a:p>
            <a:pPr>
              <a:lnSpc>
                <a:spcPct val="80000"/>
              </a:lnSpc>
            </a:pPr>
            <a:endParaRPr lang="en-US" sz="800" dirty="0"/>
          </a:p>
          <a:p>
            <a:pPr>
              <a:lnSpc>
                <a:spcPct val="80000"/>
              </a:lnSpc>
            </a:pPr>
            <a:r>
              <a:rPr lang="en-US" sz="1800" dirty="0"/>
              <a:t>Doesn’t know when groom will return for her</a:t>
            </a:r>
          </a:p>
        </p:txBody>
      </p:sp>
      <p:sp>
        <p:nvSpPr>
          <p:cNvPr id="79876" name="Rectangle 4"/>
          <p:cNvSpPr>
            <a:spLocks noChangeArrowheads="1"/>
          </p:cNvSpPr>
          <p:nvPr/>
        </p:nvSpPr>
        <p:spPr bwMode="auto">
          <a:xfrm>
            <a:off x="4419600" y="1905000"/>
            <a:ext cx="35814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None/>
            </a:pPr>
            <a:endParaRPr lang="en-US" sz="1800">
              <a:latin typeface="Arial" charset="0"/>
            </a:endParaRPr>
          </a:p>
          <a:p>
            <a:pPr marL="342900" indent="-342900">
              <a:spcBef>
                <a:spcPct val="20000"/>
              </a:spcBef>
              <a:buClr>
                <a:srgbClr val="ED210B"/>
              </a:buClr>
              <a:buSzPct val="65000"/>
              <a:buFont typeface="Webdings" pitchFamily="18" charset="2"/>
              <a:buNone/>
            </a:pPr>
            <a:endParaRPr lang="en-US" sz="1800">
              <a:latin typeface="Arial" charset="0"/>
            </a:endParaRPr>
          </a:p>
        </p:txBody>
      </p:sp>
      <p:sp>
        <p:nvSpPr>
          <p:cNvPr id="79877" name="Line 5"/>
          <p:cNvSpPr>
            <a:spLocks noChangeShapeType="1"/>
          </p:cNvSpPr>
          <p:nvPr/>
        </p:nvSpPr>
        <p:spPr bwMode="auto">
          <a:xfrm>
            <a:off x="4191000" y="1828800"/>
            <a:ext cx="0" cy="4419600"/>
          </a:xfrm>
          <a:prstGeom prst="line">
            <a:avLst/>
          </a:prstGeom>
          <a:noFill/>
          <a:ln w="9525">
            <a:solidFill>
              <a:schemeClr val="tx1"/>
            </a:solidFill>
            <a:round/>
            <a:headEnd/>
            <a:tailEnd/>
          </a:ln>
          <a:effectLst/>
        </p:spPr>
        <p:txBody>
          <a:bodyPr wrap="none"/>
          <a:lstStyle/>
          <a:p>
            <a:endParaRPr lang="en-US"/>
          </a:p>
        </p:txBody>
      </p:sp>
      <p:sp>
        <p:nvSpPr>
          <p:cNvPr id="79878" name="Rectangle 6"/>
          <p:cNvSpPr>
            <a:spLocks noChangeArrowheads="1"/>
          </p:cNvSpPr>
          <p:nvPr/>
        </p:nvSpPr>
        <p:spPr bwMode="auto">
          <a:xfrm>
            <a:off x="4343400" y="1752600"/>
            <a:ext cx="32766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1600" dirty="0">
                <a:latin typeface="Arial" charset="0"/>
                <a:cs typeface="Arial" charset="0"/>
              </a:rPr>
              <a:t>“Let us rejoice and be glad and give him glory! For the wedding of the Lamb has come, </a:t>
            </a:r>
            <a:r>
              <a:rPr lang="en-US" sz="1600" dirty="0">
                <a:latin typeface="Arial" charset="0"/>
                <a:cs typeface="Times New Roman" pitchFamily="18" charset="0"/>
              </a:rPr>
              <a:t>and his bride has </a:t>
            </a:r>
            <a:r>
              <a:rPr lang="en-US" sz="1600" b="1" dirty="0">
                <a:effectLst>
                  <a:outerShdw blurRad="38100" dist="38100" dir="2700000" algn="tl">
                    <a:srgbClr val="C0C0C0"/>
                  </a:outerShdw>
                </a:effectLst>
                <a:latin typeface="Arial" charset="0"/>
                <a:cs typeface="Times New Roman" pitchFamily="18" charset="0"/>
              </a:rPr>
              <a:t>made herself ready</a:t>
            </a:r>
            <a:r>
              <a:rPr lang="en-US" sz="1600" dirty="0">
                <a:latin typeface="Arial" charset="0"/>
                <a:cs typeface="Times New Roman" pitchFamily="18" charset="0"/>
              </a:rPr>
              <a:t>.” </a:t>
            </a:r>
            <a:r>
              <a:rPr lang="en-US" sz="1400" dirty="0">
                <a:latin typeface="Arial" charset="0"/>
                <a:cs typeface="Times New Roman" pitchFamily="18" charset="0"/>
              </a:rPr>
              <a:t>(Rev. 19:7)</a:t>
            </a:r>
          </a:p>
          <a:p>
            <a:pPr marL="342900" indent="-342900">
              <a:spcBef>
                <a:spcPct val="20000"/>
              </a:spcBef>
              <a:buClr>
                <a:srgbClr val="ED210B"/>
              </a:buClr>
              <a:buSzPct val="65000"/>
              <a:buFont typeface="Webdings" pitchFamily="18" charset="2"/>
              <a:buChar char="Y"/>
            </a:pPr>
            <a:endParaRPr lang="en-US" sz="1400" dirty="0">
              <a:latin typeface="Arial" charset="0"/>
              <a:cs typeface="Times New Roman" pitchFamily="18" charset="0"/>
            </a:endParaRPr>
          </a:p>
          <a:p>
            <a:pPr marL="342900" indent="-342900">
              <a:spcBef>
                <a:spcPct val="20000"/>
              </a:spcBef>
              <a:buClr>
                <a:srgbClr val="ED210B"/>
              </a:buClr>
              <a:buSzPct val="65000"/>
              <a:buFont typeface="Webdings" pitchFamily="18" charset="2"/>
              <a:buChar char="Y"/>
            </a:pPr>
            <a:endParaRPr lang="en-US" sz="1400" dirty="0">
              <a:latin typeface="Arial" charset="0"/>
              <a:cs typeface="Times New Roman" pitchFamily="18" charset="0"/>
            </a:endParaRPr>
          </a:p>
          <a:p>
            <a:pPr marL="342900" indent="-342900">
              <a:spcBef>
                <a:spcPct val="20000"/>
              </a:spcBef>
              <a:buClr>
                <a:srgbClr val="ED210B"/>
              </a:buClr>
              <a:buSzPct val="65000"/>
              <a:buFont typeface="Webdings" pitchFamily="18" charset="2"/>
              <a:buChar char="Y"/>
            </a:pPr>
            <a:endParaRPr lang="en-US" sz="1400" dirty="0">
              <a:latin typeface="Arial" charset="0"/>
              <a:cs typeface="Times New Roman" pitchFamily="18" charset="0"/>
            </a:endParaRPr>
          </a:p>
          <a:p>
            <a:pPr marL="342900" indent="-342900">
              <a:spcBef>
                <a:spcPct val="20000"/>
              </a:spcBef>
              <a:buClr>
                <a:srgbClr val="ED210B"/>
              </a:buClr>
              <a:buSzPct val="65000"/>
              <a:buFont typeface="Webdings" pitchFamily="18" charset="2"/>
              <a:buChar char="Y"/>
            </a:pPr>
            <a:endParaRPr lang="en-US" sz="1000" dirty="0">
              <a:latin typeface="Arial" charset="0"/>
            </a:endParaRPr>
          </a:p>
          <a:p>
            <a:pPr marL="342900" indent="-342900">
              <a:spcBef>
                <a:spcPct val="20000"/>
              </a:spcBef>
              <a:buClr>
                <a:srgbClr val="ED210B"/>
              </a:buClr>
              <a:buSzPct val="65000"/>
              <a:buFont typeface="Webdings" pitchFamily="18" charset="2"/>
              <a:buChar char="Y"/>
            </a:pPr>
            <a:endParaRPr lang="en-US" sz="1000" dirty="0">
              <a:latin typeface="Arial" charset="0"/>
            </a:endParaRPr>
          </a:p>
          <a:p>
            <a:pPr marL="342900" indent="-342900">
              <a:spcBef>
                <a:spcPct val="20000"/>
              </a:spcBef>
              <a:buClr>
                <a:srgbClr val="ED210B"/>
              </a:buClr>
              <a:buSzPct val="65000"/>
              <a:buFont typeface="Webdings" pitchFamily="18" charset="2"/>
              <a:buChar char="Y"/>
            </a:pPr>
            <a:r>
              <a:rPr lang="en-US" sz="1600" dirty="0">
                <a:latin typeface="Arial" charset="0"/>
              </a:rPr>
              <a:t>“When Christ, who is your life, appears, then you also will </a:t>
            </a:r>
            <a:r>
              <a:rPr lang="en-US" sz="1600" b="1" dirty="0">
                <a:effectLst>
                  <a:outerShdw blurRad="38100" dist="38100" dir="2700000" algn="tl">
                    <a:srgbClr val="C0C0C0"/>
                  </a:outerShdw>
                </a:effectLst>
                <a:latin typeface="Arial" charset="0"/>
              </a:rPr>
              <a:t>appear</a:t>
            </a:r>
            <a:r>
              <a:rPr lang="en-US" sz="1600" dirty="0">
                <a:latin typeface="Arial" charset="0"/>
              </a:rPr>
              <a:t> with him in glory”  </a:t>
            </a:r>
            <a:r>
              <a:rPr lang="en-US" sz="1400" dirty="0">
                <a:latin typeface="Arial" charset="0"/>
              </a:rPr>
              <a:t>(Colossians 3:4)</a:t>
            </a:r>
          </a:p>
          <a:p>
            <a:pPr marL="342900" indent="-342900">
              <a:spcBef>
                <a:spcPct val="20000"/>
              </a:spcBef>
              <a:buClr>
                <a:srgbClr val="ED210B"/>
              </a:buClr>
              <a:buSzPct val="65000"/>
              <a:buFont typeface="Webdings" pitchFamily="18" charset="2"/>
              <a:buNone/>
            </a:pPr>
            <a:endParaRPr lang="en-US" sz="1400" dirty="0">
              <a:latin typeface="Arial" charset="0"/>
            </a:endParaRPr>
          </a:p>
          <a:p>
            <a:pPr marL="342900" indent="-342900">
              <a:spcBef>
                <a:spcPct val="20000"/>
              </a:spcBef>
              <a:buClr>
                <a:srgbClr val="ED210B"/>
              </a:buClr>
              <a:buSzPct val="65000"/>
              <a:buFont typeface="Webdings" pitchFamily="18" charset="2"/>
              <a:buChar char="Y"/>
            </a:pPr>
            <a:r>
              <a:rPr lang="en-US" sz="1600" dirty="0">
                <a:latin typeface="Arial" charset="0"/>
              </a:rPr>
              <a:t>Parable of 10 virgins         </a:t>
            </a:r>
            <a:r>
              <a:rPr lang="en-US" sz="1400" dirty="0">
                <a:latin typeface="Arial" charset="0"/>
              </a:rPr>
              <a:t>(Matt. 25:1-13)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98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987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9875">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9875">
                                            <p:txEl>
                                              <p:pRg st="15" end="1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9878">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9878">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987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bldLvl="2" autoUpdateAnimBg="0"/>
      <p:bldP spid="79878"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457200" y="441325"/>
            <a:ext cx="7239000" cy="701675"/>
          </a:xfrm>
        </p:spPr>
        <p:txBody>
          <a:bodyPr/>
          <a:lstStyle/>
          <a:p>
            <a:r>
              <a:rPr lang="en-US" sz="4000"/>
              <a:t>Matthew 9:14-15</a:t>
            </a:r>
          </a:p>
        </p:txBody>
      </p:sp>
      <p:sp>
        <p:nvSpPr>
          <p:cNvPr id="106499" name="Rectangle 3"/>
          <p:cNvSpPr>
            <a:spLocks noGrp="1" noChangeArrowheads="1"/>
          </p:cNvSpPr>
          <p:nvPr>
            <p:ph type="body" idx="1"/>
          </p:nvPr>
        </p:nvSpPr>
        <p:spPr>
          <a:xfrm>
            <a:off x="762000" y="1447800"/>
            <a:ext cx="6781800" cy="4191000"/>
          </a:xfrm>
        </p:spPr>
        <p:txBody>
          <a:bodyPr/>
          <a:lstStyle/>
          <a:p>
            <a:pPr>
              <a:lnSpc>
                <a:spcPct val="90000"/>
              </a:lnSpc>
              <a:buFont typeface="Webdings" pitchFamily="18" charset="2"/>
              <a:buNone/>
            </a:pPr>
            <a:r>
              <a:rPr lang="en-US" sz="2400"/>
              <a:t>Then John’s disciples came and asked him, “How is it that we and the Pharisees fast, but your disciples do not fast?”</a:t>
            </a:r>
          </a:p>
          <a:p>
            <a:pPr>
              <a:lnSpc>
                <a:spcPct val="90000"/>
              </a:lnSpc>
              <a:buFont typeface="Webdings" pitchFamily="18" charset="2"/>
              <a:buNone/>
            </a:pPr>
            <a:endParaRPr lang="en-US" sz="2400"/>
          </a:p>
          <a:p>
            <a:pPr>
              <a:lnSpc>
                <a:spcPct val="90000"/>
              </a:lnSpc>
              <a:buFont typeface="Webdings" pitchFamily="18" charset="2"/>
              <a:buNone/>
            </a:pPr>
            <a:r>
              <a:rPr lang="en-US" sz="2400"/>
              <a:t>Jesus answered, “How can the guests of the </a:t>
            </a:r>
            <a:r>
              <a:rPr lang="en-US" sz="2400" b="1">
                <a:effectLst>
                  <a:outerShdw blurRad="38100" dist="38100" dir="2700000" algn="tl">
                    <a:srgbClr val="C0C0C0"/>
                  </a:outerShdw>
                </a:effectLst>
              </a:rPr>
              <a:t>bridegroom</a:t>
            </a:r>
            <a:r>
              <a:rPr lang="en-US" sz="2400"/>
              <a:t> mourn while he is still with them?  The time will come when the bridegroom will be </a:t>
            </a:r>
            <a:r>
              <a:rPr lang="en-US" sz="2400" b="1">
                <a:effectLst>
                  <a:outerShdw blurRad="38100" dist="38100" dir="2700000" algn="tl">
                    <a:srgbClr val="C0C0C0"/>
                  </a:outerShdw>
                </a:effectLst>
              </a:rPr>
              <a:t>taken from them</a:t>
            </a:r>
            <a:r>
              <a:rPr lang="en-US" sz="2400"/>
              <a:t>; then they will fast.”</a:t>
            </a:r>
          </a:p>
          <a:p>
            <a:pPr>
              <a:lnSpc>
                <a:spcPct val="90000"/>
              </a:lnSpc>
              <a:buFont typeface="Webdings" pitchFamily="18" charset="2"/>
              <a:buNone/>
            </a:pP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64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533400" y="304800"/>
            <a:ext cx="7239000" cy="1311275"/>
          </a:xfrm>
        </p:spPr>
        <p:txBody>
          <a:bodyPr/>
          <a:lstStyle/>
          <a:p>
            <a:r>
              <a:rPr lang="en-US" sz="4000"/>
              <a:t>Parallel #8:</a:t>
            </a:r>
            <a:br>
              <a:rPr lang="en-US" sz="4000"/>
            </a:br>
            <a:r>
              <a:rPr lang="en-US" sz="4000"/>
              <a:t>Preparations of Groom</a:t>
            </a:r>
          </a:p>
        </p:txBody>
      </p:sp>
      <p:sp>
        <p:nvSpPr>
          <p:cNvPr id="81923" name="Rectangle 3"/>
          <p:cNvSpPr>
            <a:spLocks noGrp="1" noChangeArrowheads="1"/>
          </p:cNvSpPr>
          <p:nvPr>
            <p:ph type="body" idx="1"/>
          </p:nvPr>
        </p:nvSpPr>
        <p:spPr>
          <a:xfrm>
            <a:off x="685800" y="1828800"/>
            <a:ext cx="3352800" cy="4343400"/>
          </a:xfrm>
        </p:spPr>
        <p:txBody>
          <a:bodyPr/>
          <a:lstStyle/>
          <a:p>
            <a:r>
              <a:rPr lang="en-US" sz="1800" dirty="0"/>
              <a:t>Annex on father’s house</a:t>
            </a:r>
          </a:p>
          <a:p>
            <a:endParaRPr lang="en-US" sz="1800" dirty="0"/>
          </a:p>
          <a:p>
            <a:endParaRPr lang="en-US" sz="1400" dirty="0"/>
          </a:p>
          <a:p>
            <a:r>
              <a:rPr lang="en-US" sz="1800" dirty="0"/>
              <a:t>Bride’s progress</a:t>
            </a:r>
          </a:p>
          <a:p>
            <a:endParaRPr lang="en-US" sz="1800" dirty="0"/>
          </a:p>
          <a:p>
            <a:endParaRPr lang="en-US" sz="1800" dirty="0"/>
          </a:p>
          <a:p>
            <a:r>
              <a:rPr lang="en-US" sz="1800" dirty="0"/>
              <a:t>Only father knows time—subject to his approval</a:t>
            </a:r>
          </a:p>
        </p:txBody>
      </p:sp>
      <p:sp>
        <p:nvSpPr>
          <p:cNvPr id="81924" name="Rectangle 4"/>
          <p:cNvSpPr>
            <a:spLocks noChangeArrowheads="1"/>
          </p:cNvSpPr>
          <p:nvPr/>
        </p:nvSpPr>
        <p:spPr bwMode="auto">
          <a:xfrm>
            <a:off x="4419600" y="1905000"/>
            <a:ext cx="35814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None/>
            </a:pPr>
            <a:endParaRPr lang="en-US" sz="1800">
              <a:latin typeface="Arial" charset="0"/>
            </a:endParaRPr>
          </a:p>
          <a:p>
            <a:pPr marL="342900" indent="-342900">
              <a:spcBef>
                <a:spcPct val="20000"/>
              </a:spcBef>
              <a:buClr>
                <a:srgbClr val="ED210B"/>
              </a:buClr>
              <a:buSzPct val="65000"/>
              <a:buFont typeface="Webdings" pitchFamily="18" charset="2"/>
              <a:buNone/>
            </a:pPr>
            <a:endParaRPr lang="en-US" sz="1800">
              <a:latin typeface="Arial" charset="0"/>
            </a:endParaRPr>
          </a:p>
        </p:txBody>
      </p:sp>
      <p:sp>
        <p:nvSpPr>
          <p:cNvPr id="81925" name="Line 5"/>
          <p:cNvSpPr>
            <a:spLocks noChangeShapeType="1"/>
          </p:cNvSpPr>
          <p:nvPr/>
        </p:nvSpPr>
        <p:spPr bwMode="auto">
          <a:xfrm>
            <a:off x="4114800" y="1828800"/>
            <a:ext cx="0" cy="4419600"/>
          </a:xfrm>
          <a:prstGeom prst="line">
            <a:avLst/>
          </a:prstGeom>
          <a:noFill/>
          <a:ln w="9525">
            <a:solidFill>
              <a:schemeClr val="tx1"/>
            </a:solidFill>
            <a:round/>
            <a:headEnd/>
            <a:tailEnd/>
          </a:ln>
          <a:effectLst/>
        </p:spPr>
        <p:txBody>
          <a:bodyPr wrap="none"/>
          <a:lstStyle/>
          <a:p>
            <a:endParaRPr lang="en-US"/>
          </a:p>
        </p:txBody>
      </p:sp>
      <p:sp>
        <p:nvSpPr>
          <p:cNvPr id="81926" name="Rectangle 6"/>
          <p:cNvSpPr>
            <a:spLocks noChangeArrowheads="1"/>
          </p:cNvSpPr>
          <p:nvPr/>
        </p:nvSpPr>
        <p:spPr bwMode="auto">
          <a:xfrm>
            <a:off x="4343400" y="1752600"/>
            <a:ext cx="32766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1800">
                <a:latin typeface="Arial" charset="0"/>
              </a:rPr>
              <a:t>Heavenly Carpenter building a place for us</a:t>
            </a:r>
          </a:p>
          <a:p>
            <a:pPr marL="342900" indent="-342900">
              <a:spcBef>
                <a:spcPct val="20000"/>
              </a:spcBef>
              <a:buClr>
                <a:srgbClr val="ED210B"/>
              </a:buClr>
              <a:buSzPct val="65000"/>
              <a:buFont typeface="Webdings" pitchFamily="18" charset="2"/>
              <a:buChar char="Y"/>
            </a:pPr>
            <a:endParaRPr lang="en-US" sz="1800">
              <a:latin typeface="Arial" charset="0"/>
            </a:endParaRPr>
          </a:p>
          <a:p>
            <a:pPr marL="342900" indent="-342900">
              <a:spcBef>
                <a:spcPct val="20000"/>
              </a:spcBef>
              <a:buClr>
                <a:srgbClr val="ED210B"/>
              </a:buClr>
              <a:buSzPct val="65000"/>
              <a:buFont typeface="Webdings" pitchFamily="18" charset="2"/>
              <a:buChar char="Y"/>
            </a:pPr>
            <a:r>
              <a:rPr lang="en-US" sz="1800">
                <a:latin typeface="Arial" charset="0"/>
              </a:rPr>
              <a:t>Father checks our progress</a:t>
            </a:r>
          </a:p>
          <a:p>
            <a:pPr marL="342900" indent="-342900">
              <a:spcBef>
                <a:spcPct val="20000"/>
              </a:spcBef>
              <a:buClr>
                <a:srgbClr val="ED210B"/>
              </a:buClr>
              <a:buSzPct val="65000"/>
              <a:buFont typeface="Webdings" pitchFamily="18" charset="2"/>
              <a:buChar char="Y"/>
            </a:pPr>
            <a:endParaRPr lang="en-US" sz="1800">
              <a:latin typeface="Arial" charset="0"/>
            </a:endParaRPr>
          </a:p>
          <a:p>
            <a:pPr marL="342900" indent="-342900">
              <a:spcBef>
                <a:spcPct val="20000"/>
              </a:spcBef>
              <a:buClr>
                <a:srgbClr val="ED210B"/>
              </a:buClr>
              <a:buSzPct val="65000"/>
              <a:buFont typeface="Webdings" pitchFamily="18" charset="2"/>
              <a:buChar char="Y"/>
            </a:pPr>
            <a:r>
              <a:rPr lang="en-US" sz="1800">
                <a:latin typeface="Arial" charset="0"/>
              </a:rPr>
              <a:t>“No one knows the day or the hour, not even the angels in heaven, nor the Son, but </a:t>
            </a:r>
            <a:r>
              <a:rPr lang="en-US" sz="1800" b="1">
                <a:effectLst>
                  <a:outerShdw blurRad="38100" dist="38100" dir="2700000" algn="tl">
                    <a:srgbClr val="C0C0C0"/>
                  </a:outerShdw>
                </a:effectLst>
                <a:latin typeface="Arial" charset="0"/>
              </a:rPr>
              <a:t>only the Father</a:t>
            </a:r>
            <a:r>
              <a:rPr lang="en-US" sz="1800">
                <a:latin typeface="Arial" charset="0"/>
              </a:rPr>
              <a:t>” </a:t>
            </a:r>
            <a:r>
              <a:rPr lang="en-US" sz="1600">
                <a:latin typeface="Arial" charset="0"/>
              </a:rPr>
              <a:t>(Matthew 24:36)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192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192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192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192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8192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bldLvl="2" autoUpdateAnimBg="0"/>
      <p:bldP spid="81926" grpId="0" build="p" bldLvl="2"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533400" y="304800"/>
            <a:ext cx="7239000" cy="1311275"/>
          </a:xfrm>
        </p:spPr>
        <p:txBody>
          <a:bodyPr/>
          <a:lstStyle/>
          <a:p>
            <a:r>
              <a:rPr lang="en-US" sz="4000"/>
              <a:t>Parallel #9:</a:t>
            </a:r>
            <a:br>
              <a:rPr lang="en-US" sz="4000"/>
            </a:br>
            <a:r>
              <a:rPr lang="en-US" sz="4000"/>
              <a:t>The Bridegroom’s Return</a:t>
            </a:r>
          </a:p>
        </p:txBody>
      </p:sp>
      <p:sp>
        <p:nvSpPr>
          <p:cNvPr id="83971" name="Rectangle 3"/>
          <p:cNvSpPr>
            <a:spLocks noGrp="1" noChangeArrowheads="1"/>
          </p:cNvSpPr>
          <p:nvPr>
            <p:ph type="body" idx="1"/>
          </p:nvPr>
        </p:nvSpPr>
        <p:spPr>
          <a:xfrm>
            <a:off x="685800" y="2057400"/>
            <a:ext cx="3581400" cy="4343400"/>
          </a:xfrm>
        </p:spPr>
        <p:txBody>
          <a:bodyPr/>
          <a:lstStyle/>
          <a:p>
            <a:r>
              <a:rPr lang="en-US" sz="1800"/>
              <a:t>Usually at night</a:t>
            </a:r>
          </a:p>
          <a:p>
            <a:endParaRPr lang="en-US" sz="2000"/>
          </a:p>
          <a:p>
            <a:r>
              <a:rPr lang="en-US" sz="1800"/>
              <a:t>Groom gathers wedding party</a:t>
            </a:r>
          </a:p>
          <a:p>
            <a:endParaRPr lang="en-US" sz="1800"/>
          </a:p>
          <a:p>
            <a:endParaRPr lang="en-US" sz="1800"/>
          </a:p>
          <a:p>
            <a:endParaRPr lang="en-US" sz="2200"/>
          </a:p>
        </p:txBody>
      </p:sp>
      <p:sp>
        <p:nvSpPr>
          <p:cNvPr id="83972" name="Rectangle 4"/>
          <p:cNvSpPr>
            <a:spLocks noChangeArrowheads="1"/>
          </p:cNvSpPr>
          <p:nvPr/>
        </p:nvSpPr>
        <p:spPr bwMode="auto">
          <a:xfrm>
            <a:off x="4419600" y="1905000"/>
            <a:ext cx="35814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None/>
            </a:pPr>
            <a:endParaRPr lang="en-US" sz="1800">
              <a:latin typeface="Arial" charset="0"/>
            </a:endParaRPr>
          </a:p>
          <a:p>
            <a:pPr marL="342900" indent="-342900">
              <a:spcBef>
                <a:spcPct val="20000"/>
              </a:spcBef>
              <a:buClr>
                <a:srgbClr val="ED210B"/>
              </a:buClr>
              <a:buSzPct val="65000"/>
              <a:buFont typeface="Webdings" pitchFamily="18" charset="2"/>
              <a:buNone/>
            </a:pPr>
            <a:endParaRPr lang="en-US" sz="1800">
              <a:latin typeface="Arial" charset="0"/>
            </a:endParaRPr>
          </a:p>
        </p:txBody>
      </p:sp>
      <p:sp>
        <p:nvSpPr>
          <p:cNvPr id="83973" name="Line 5"/>
          <p:cNvSpPr>
            <a:spLocks noChangeShapeType="1"/>
          </p:cNvSpPr>
          <p:nvPr/>
        </p:nvSpPr>
        <p:spPr bwMode="auto">
          <a:xfrm>
            <a:off x="4343400" y="1828800"/>
            <a:ext cx="0" cy="4419600"/>
          </a:xfrm>
          <a:prstGeom prst="line">
            <a:avLst/>
          </a:prstGeom>
          <a:noFill/>
          <a:ln w="9525">
            <a:solidFill>
              <a:schemeClr val="tx1"/>
            </a:solidFill>
            <a:round/>
            <a:headEnd/>
            <a:tailEnd/>
          </a:ln>
          <a:effectLst/>
        </p:spPr>
        <p:txBody>
          <a:bodyPr wrap="none"/>
          <a:lstStyle/>
          <a:p>
            <a:endParaRPr lang="en-US"/>
          </a:p>
        </p:txBody>
      </p:sp>
      <p:sp>
        <p:nvSpPr>
          <p:cNvPr id="83974" name="Rectangle 6"/>
          <p:cNvSpPr>
            <a:spLocks noChangeArrowheads="1"/>
          </p:cNvSpPr>
          <p:nvPr/>
        </p:nvSpPr>
        <p:spPr bwMode="auto">
          <a:xfrm>
            <a:off x="4572000" y="1981200"/>
            <a:ext cx="32766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1800" dirty="0">
                <a:latin typeface="Arial" charset="0"/>
              </a:rPr>
              <a:t>Jesus returns like a thief in the night  </a:t>
            </a:r>
            <a:r>
              <a:rPr lang="en-US" sz="1600" dirty="0">
                <a:latin typeface="Arial" charset="0"/>
              </a:rPr>
              <a:t>(Matt. 24:42-44)</a:t>
            </a:r>
          </a:p>
          <a:p>
            <a:pPr marL="342900" indent="-342900">
              <a:spcBef>
                <a:spcPct val="20000"/>
              </a:spcBef>
              <a:buClr>
                <a:srgbClr val="ED210B"/>
              </a:buClr>
              <a:buSzPct val="65000"/>
              <a:buFont typeface="Webdings" pitchFamily="18" charset="2"/>
              <a:buChar char="Y"/>
            </a:pPr>
            <a:endParaRPr lang="en-US" sz="800" dirty="0">
              <a:latin typeface="Arial" charset="0"/>
            </a:endParaRPr>
          </a:p>
          <a:p>
            <a:pPr marL="342900" indent="-342900">
              <a:spcBef>
                <a:spcPct val="20000"/>
              </a:spcBef>
              <a:buClr>
                <a:srgbClr val="ED210B"/>
              </a:buClr>
              <a:buSzPct val="65000"/>
              <a:buFont typeface="Webdings" pitchFamily="18" charset="2"/>
              <a:buChar char="Y"/>
            </a:pPr>
            <a:r>
              <a:rPr lang="en-US" sz="1800" dirty="0">
                <a:latin typeface="Arial" charset="0"/>
              </a:rPr>
              <a:t>“When the Son of man comes in his glory, and </a:t>
            </a:r>
            <a:r>
              <a:rPr lang="en-US" sz="1800" b="1" dirty="0">
                <a:effectLst>
                  <a:outerShdw blurRad="38100" dist="38100" dir="2700000" algn="tl">
                    <a:srgbClr val="C0C0C0"/>
                  </a:outerShdw>
                </a:effectLst>
                <a:latin typeface="Arial" charset="0"/>
              </a:rPr>
              <a:t>all the angels with him</a:t>
            </a:r>
            <a:r>
              <a:rPr lang="en-US" sz="1800" dirty="0">
                <a:latin typeface="Arial" charset="0"/>
              </a:rPr>
              <a:t>…” </a:t>
            </a:r>
            <a:r>
              <a:rPr lang="en-US" sz="1600" dirty="0">
                <a:latin typeface="Arial" charset="0"/>
              </a:rPr>
              <a:t>(Matthew 25:31)</a:t>
            </a:r>
          </a:p>
          <a:p>
            <a:pPr marL="342900" indent="-342900">
              <a:spcBef>
                <a:spcPct val="20000"/>
              </a:spcBef>
              <a:buClr>
                <a:srgbClr val="ED210B"/>
              </a:buClr>
              <a:buSzPct val="65000"/>
              <a:buFont typeface="Webdings" pitchFamily="18" charset="2"/>
              <a:buChar char="Y"/>
            </a:pPr>
            <a:endParaRPr lang="en-US" sz="1000" dirty="0">
              <a:latin typeface="Arial" charset="0"/>
            </a:endParaRPr>
          </a:p>
          <a:p>
            <a:pPr marL="342900" indent="-342900">
              <a:spcBef>
                <a:spcPct val="20000"/>
              </a:spcBef>
              <a:buClr>
                <a:srgbClr val="ED210B"/>
              </a:buClr>
              <a:buSzPct val="65000"/>
              <a:buFont typeface="Webdings" pitchFamily="18" charset="2"/>
              <a:buChar char="Y"/>
            </a:pPr>
            <a:r>
              <a:rPr lang="en-US" sz="1800" dirty="0">
                <a:latin typeface="Arial" charset="0"/>
              </a:rPr>
              <a:t>“’See the Lord is coming with </a:t>
            </a:r>
            <a:r>
              <a:rPr lang="en-US" sz="1800" b="1" dirty="0">
                <a:effectLst>
                  <a:outerShdw blurRad="38100" dist="38100" dir="2700000" algn="tl">
                    <a:srgbClr val="C0C0C0"/>
                  </a:outerShdw>
                </a:effectLst>
                <a:latin typeface="Arial" charset="0"/>
              </a:rPr>
              <a:t>thousands upon thousands of his holy ones</a:t>
            </a:r>
            <a:r>
              <a:rPr lang="en-US" sz="1800" dirty="0">
                <a:latin typeface="Arial" charset="0"/>
              </a:rPr>
              <a:t>….’”</a:t>
            </a:r>
            <a:r>
              <a:rPr lang="en-US" sz="1600" dirty="0">
                <a:latin typeface="Arial" charset="0"/>
              </a:rPr>
              <a:t>   </a:t>
            </a:r>
            <a:r>
              <a:rPr lang="en-US" sz="1400" dirty="0">
                <a:latin typeface="Arial" charset="0"/>
              </a:rPr>
              <a:t>(Jude 14)</a:t>
            </a:r>
          </a:p>
          <a:p>
            <a:pPr marL="342900" indent="-342900">
              <a:spcBef>
                <a:spcPct val="20000"/>
              </a:spcBef>
              <a:buClr>
                <a:srgbClr val="ED210B"/>
              </a:buClr>
              <a:buSzPct val="65000"/>
              <a:buFont typeface="Webdings" pitchFamily="18" charset="2"/>
              <a:buChar char="Y"/>
            </a:pPr>
            <a:endParaRPr lang="en-US" sz="1400" dirty="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39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397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397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397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397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build="p" bldLvl="2" autoUpdateAnimBg="0"/>
      <p:bldP spid="83974" grpId="0" build="p"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593725"/>
            <a:ext cx="7467600" cy="701675"/>
          </a:xfrm>
        </p:spPr>
        <p:txBody>
          <a:bodyPr/>
          <a:lstStyle/>
          <a:p>
            <a:r>
              <a:rPr lang="en-US" sz="4000" dirty="0" smtClean="0"/>
              <a:t>Feminine Images of God</a:t>
            </a:r>
            <a:endParaRPr lang="en-US" sz="4000" dirty="0"/>
          </a:p>
        </p:txBody>
      </p:sp>
      <p:sp>
        <p:nvSpPr>
          <p:cNvPr id="24579" name="Rectangle 3"/>
          <p:cNvSpPr>
            <a:spLocks noGrp="1" noChangeArrowheads="1"/>
          </p:cNvSpPr>
          <p:nvPr>
            <p:ph type="body" idx="1"/>
          </p:nvPr>
        </p:nvSpPr>
        <p:spPr>
          <a:xfrm>
            <a:off x="609600" y="1676400"/>
            <a:ext cx="7086600" cy="4572000"/>
          </a:xfrm>
        </p:spPr>
        <p:txBody>
          <a:bodyPr/>
          <a:lstStyle/>
          <a:p>
            <a:pPr>
              <a:buFont typeface="Webdings" pitchFamily="18" charset="2"/>
              <a:buNone/>
            </a:pPr>
            <a:r>
              <a:rPr lang="en-US" sz="2400" dirty="0" smtClean="0"/>
              <a:t>Isaiah 66:13</a:t>
            </a:r>
          </a:p>
          <a:p>
            <a:pPr>
              <a:buFont typeface="Webdings" pitchFamily="18" charset="2"/>
              <a:buNone/>
            </a:pPr>
            <a:endParaRPr lang="en-US" sz="1000" dirty="0"/>
          </a:p>
          <a:p>
            <a:pPr>
              <a:buFont typeface="Webdings" pitchFamily="18" charset="2"/>
              <a:buNone/>
            </a:pPr>
            <a:r>
              <a:rPr lang="en-US" sz="2400" dirty="0" smtClean="0"/>
              <a:t>“As a mother comforts her child, so will I comfort you; and you will be comforted over Jerusalem.”</a:t>
            </a:r>
          </a:p>
          <a:p>
            <a:pPr>
              <a:buFont typeface="Webdings" pitchFamily="18" charset="2"/>
              <a:buNone/>
            </a:pPr>
            <a:endParaRPr lang="en-US" sz="2400" dirty="0"/>
          </a:p>
          <a:p>
            <a:pPr>
              <a:buFont typeface="Webdings" pitchFamily="18" charset="2"/>
              <a:buNone/>
            </a:pPr>
            <a:r>
              <a:rPr lang="en-US" sz="2400" dirty="0" smtClean="0"/>
              <a:t>Matthew 23:37</a:t>
            </a:r>
          </a:p>
          <a:p>
            <a:pPr>
              <a:buFont typeface="Webdings" pitchFamily="18" charset="2"/>
              <a:buNone/>
            </a:pPr>
            <a:endParaRPr lang="en-US" sz="1000" dirty="0"/>
          </a:p>
          <a:p>
            <a:pPr>
              <a:buFont typeface="Webdings" pitchFamily="18" charset="2"/>
              <a:buNone/>
            </a:pPr>
            <a:r>
              <a:rPr lang="en-US" sz="2400" dirty="0" smtClean="0"/>
              <a:t>“O Jerusalem, Jerusalem, you  who kill the prophets and stone those sent to you, how often I have longed to gather your children together, as a hen gathers her chicks under her wings, but you were not willing.”</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4579">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457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5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uiExpand="1" build="allAtOnce"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533400" y="304800"/>
            <a:ext cx="7239000" cy="1311275"/>
          </a:xfrm>
        </p:spPr>
        <p:txBody>
          <a:bodyPr/>
          <a:lstStyle/>
          <a:p>
            <a:r>
              <a:rPr lang="en-US" sz="4000"/>
              <a:t>Parallel #9:</a:t>
            </a:r>
            <a:br>
              <a:rPr lang="en-US" sz="4000"/>
            </a:br>
            <a:r>
              <a:rPr lang="en-US" sz="4000"/>
              <a:t>The Bridegroom’s Return</a:t>
            </a:r>
          </a:p>
        </p:txBody>
      </p:sp>
      <p:sp>
        <p:nvSpPr>
          <p:cNvPr id="86019" name="Rectangle 3"/>
          <p:cNvSpPr>
            <a:spLocks noGrp="1" noChangeArrowheads="1"/>
          </p:cNvSpPr>
          <p:nvPr>
            <p:ph type="body" idx="1"/>
          </p:nvPr>
        </p:nvSpPr>
        <p:spPr>
          <a:xfrm>
            <a:off x="685800" y="1905000"/>
            <a:ext cx="3581400" cy="4343400"/>
          </a:xfrm>
        </p:spPr>
        <p:txBody>
          <a:bodyPr/>
          <a:lstStyle/>
          <a:p>
            <a:r>
              <a:rPr lang="en-US" sz="1800"/>
              <a:t>Messenger ahead </a:t>
            </a:r>
            <a:r>
              <a:rPr lang="en-US" sz="1800" b="1">
                <a:effectLst>
                  <a:outerShdw blurRad="38100" dist="38100" dir="2700000" algn="tl">
                    <a:srgbClr val="C0C0C0"/>
                  </a:outerShdw>
                </a:effectLst>
              </a:rPr>
              <a:t>shouts</a:t>
            </a:r>
            <a:r>
              <a:rPr lang="en-US" sz="1800"/>
              <a:t>, “Blessed is he who comes!”</a:t>
            </a:r>
          </a:p>
          <a:p>
            <a:endParaRPr lang="en-US" sz="1800"/>
          </a:p>
          <a:p>
            <a:endParaRPr lang="en-US" sz="1800"/>
          </a:p>
          <a:p>
            <a:endParaRPr lang="en-US" sz="2200"/>
          </a:p>
          <a:p>
            <a:r>
              <a:rPr lang="en-US" sz="1800" b="1">
                <a:effectLst>
                  <a:outerShdw blurRad="38100" dist="38100" dir="2700000" algn="tl">
                    <a:srgbClr val="C0C0C0"/>
                  </a:outerShdw>
                </a:effectLst>
              </a:rPr>
              <a:t>Shofar</a:t>
            </a:r>
            <a:r>
              <a:rPr lang="en-US" sz="1800">
                <a:effectLst>
                  <a:outerShdw blurRad="38100" dist="38100" dir="2700000" algn="tl">
                    <a:srgbClr val="C0C0C0"/>
                  </a:outerShdw>
                </a:effectLst>
              </a:rPr>
              <a:t> </a:t>
            </a:r>
            <a:r>
              <a:rPr lang="en-US" sz="1800"/>
              <a:t>is blown</a:t>
            </a:r>
          </a:p>
        </p:txBody>
      </p:sp>
      <p:sp>
        <p:nvSpPr>
          <p:cNvPr id="86020" name="Rectangle 4"/>
          <p:cNvSpPr>
            <a:spLocks noChangeArrowheads="1"/>
          </p:cNvSpPr>
          <p:nvPr/>
        </p:nvSpPr>
        <p:spPr bwMode="auto">
          <a:xfrm>
            <a:off x="4419600" y="1905000"/>
            <a:ext cx="35814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None/>
            </a:pPr>
            <a:endParaRPr lang="en-US" sz="1800">
              <a:latin typeface="Arial" charset="0"/>
            </a:endParaRPr>
          </a:p>
          <a:p>
            <a:pPr marL="342900" indent="-342900">
              <a:spcBef>
                <a:spcPct val="20000"/>
              </a:spcBef>
              <a:buClr>
                <a:srgbClr val="ED210B"/>
              </a:buClr>
              <a:buSzPct val="65000"/>
              <a:buFont typeface="Webdings" pitchFamily="18" charset="2"/>
              <a:buNone/>
            </a:pPr>
            <a:endParaRPr lang="en-US" sz="1800">
              <a:latin typeface="Arial" charset="0"/>
            </a:endParaRPr>
          </a:p>
        </p:txBody>
      </p:sp>
      <p:sp>
        <p:nvSpPr>
          <p:cNvPr id="86021" name="Line 5"/>
          <p:cNvSpPr>
            <a:spLocks noChangeShapeType="1"/>
          </p:cNvSpPr>
          <p:nvPr/>
        </p:nvSpPr>
        <p:spPr bwMode="auto">
          <a:xfrm>
            <a:off x="4114800" y="1828800"/>
            <a:ext cx="0" cy="4419600"/>
          </a:xfrm>
          <a:prstGeom prst="line">
            <a:avLst/>
          </a:prstGeom>
          <a:noFill/>
          <a:ln w="9525">
            <a:solidFill>
              <a:schemeClr val="tx1"/>
            </a:solidFill>
            <a:round/>
            <a:headEnd/>
            <a:tailEnd/>
          </a:ln>
          <a:effectLst/>
        </p:spPr>
        <p:txBody>
          <a:bodyPr wrap="none"/>
          <a:lstStyle/>
          <a:p>
            <a:endParaRPr lang="en-US"/>
          </a:p>
        </p:txBody>
      </p:sp>
      <p:sp>
        <p:nvSpPr>
          <p:cNvPr id="86022" name="Rectangle 6"/>
          <p:cNvSpPr>
            <a:spLocks noChangeArrowheads="1"/>
          </p:cNvSpPr>
          <p:nvPr/>
        </p:nvSpPr>
        <p:spPr bwMode="auto">
          <a:xfrm>
            <a:off x="4343400" y="1828800"/>
            <a:ext cx="32004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1800">
                <a:latin typeface="Arial" charset="0"/>
              </a:rPr>
              <a:t>For I tell you, I will not see you again until you say, ‘</a:t>
            </a:r>
            <a:r>
              <a:rPr lang="en-US" sz="1800" b="1">
                <a:effectLst>
                  <a:outerShdw blurRad="38100" dist="38100" dir="2700000" algn="tl">
                    <a:srgbClr val="C0C0C0"/>
                  </a:outerShdw>
                </a:effectLst>
                <a:latin typeface="Arial" charset="0"/>
              </a:rPr>
              <a:t>Blessed is he who comes</a:t>
            </a:r>
            <a:r>
              <a:rPr lang="en-US" sz="1800">
                <a:latin typeface="Arial" charset="0"/>
              </a:rPr>
              <a:t> in the name of the Lord.’”</a:t>
            </a:r>
            <a:r>
              <a:rPr lang="en-US" sz="1600">
                <a:latin typeface="Arial" charset="0"/>
              </a:rPr>
              <a:t>  (Matthew 22:39)</a:t>
            </a:r>
          </a:p>
          <a:p>
            <a:pPr marL="342900" indent="-342900">
              <a:spcBef>
                <a:spcPct val="20000"/>
              </a:spcBef>
              <a:buClr>
                <a:srgbClr val="ED210B"/>
              </a:buClr>
              <a:buSzPct val="65000"/>
              <a:buFont typeface="Webdings" pitchFamily="18" charset="2"/>
              <a:buNone/>
            </a:pPr>
            <a:endParaRPr lang="en-US" sz="1600">
              <a:latin typeface="Arial" charset="0"/>
            </a:endParaRPr>
          </a:p>
          <a:p>
            <a:pPr marL="342900" indent="-342900">
              <a:spcBef>
                <a:spcPct val="20000"/>
              </a:spcBef>
              <a:buClr>
                <a:srgbClr val="ED210B"/>
              </a:buClr>
              <a:buSzPct val="65000"/>
              <a:buFont typeface="Webdings" pitchFamily="18" charset="2"/>
              <a:buChar char="Y"/>
            </a:pPr>
            <a:r>
              <a:rPr lang="en-US" sz="1800">
                <a:latin typeface="Arial" charset="0"/>
              </a:rPr>
              <a:t>“For the Lord Himself will descend from heaven with a  </a:t>
            </a:r>
            <a:r>
              <a:rPr lang="en-US" sz="1800" b="1">
                <a:effectLst>
                  <a:outerShdw blurRad="38100" dist="38100" dir="2700000" algn="tl">
                    <a:srgbClr val="C0C0C0"/>
                  </a:outerShdw>
                </a:effectLst>
                <a:latin typeface="Arial" charset="0"/>
              </a:rPr>
              <a:t>shout</a:t>
            </a:r>
            <a:r>
              <a:rPr lang="en-US" sz="1800">
                <a:latin typeface="Arial" charset="0"/>
              </a:rPr>
              <a:t>, with the voice of the</a:t>
            </a:r>
            <a:r>
              <a:rPr lang="en-US" sz="1800" i="1">
                <a:latin typeface="Arial" charset="0"/>
              </a:rPr>
              <a:t> </a:t>
            </a:r>
            <a:r>
              <a:rPr lang="en-US" sz="1800">
                <a:latin typeface="Arial" charset="0"/>
              </a:rPr>
              <a:t>archangel and with the </a:t>
            </a:r>
            <a:r>
              <a:rPr lang="en-US" sz="1800" b="1">
                <a:effectLst>
                  <a:outerShdw blurRad="38100" dist="38100" dir="2700000" algn="tl">
                    <a:srgbClr val="C0C0C0"/>
                  </a:outerShdw>
                </a:effectLst>
                <a:latin typeface="Arial" charset="0"/>
              </a:rPr>
              <a:t>trumpet of God</a:t>
            </a:r>
            <a:r>
              <a:rPr lang="en-US" sz="1800">
                <a:latin typeface="Arial" charset="0"/>
              </a:rPr>
              <a:t>, and the dead in Christ will rise first”</a:t>
            </a:r>
            <a:r>
              <a:rPr lang="en-US" sz="1600">
                <a:latin typeface="Arial" charset="0"/>
              </a:rPr>
              <a:t>  (1 Thessalonians 4:16)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60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601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6022">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602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bldLvl="2" autoUpdateAnimBg="0"/>
      <p:bldP spid="86022" grpId="0" build="p" bldLvl="2"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533400" y="304800"/>
            <a:ext cx="7239000" cy="1311275"/>
          </a:xfrm>
        </p:spPr>
        <p:txBody>
          <a:bodyPr/>
          <a:lstStyle/>
          <a:p>
            <a:r>
              <a:rPr lang="en-US" sz="4000"/>
              <a:t>Parallel #9:</a:t>
            </a:r>
            <a:br>
              <a:rPr lang="en-US" sz="4000"/>
            </a:br>
            <a:r>
              <a:rPr lang="en-US" sz="4000"/>
              <a:t>The Bridegroom’s Return</a:t>
            </a:r>
          </a:p>
        </p:txBody>
      </p:sp>
      <p:sp>
        <p:nvSpPr>
          <p:cNvPr id="88067" name="Rectangle 3"/>
          <p:cNvSpPr>
            <a:spLocks noGrp="1" noChangeArrowheads="1"/>
          </p:cNvSpPr>
          <p:nvPr>
            <p:ph type="body" idx="1"/>
          </p:nvPr>
        </p:nvSpPr>
        <p:spPr>
          <a:xfrm>
            <a:off x="685800" y="1905000"/>
            <a:ext cx="3429000" cy="4343400"/>
          </a:xfrm>
        </p:spPr>
        <p:txBody>
          <a:bodyPr/>
          <a:lstStyle/>
          <a:p>
            <a:r>
              <a:rPr lang="en-US" sz="1800" dirty="0"/>
              <a:t>Bride waits in her house</a:t>
            </a:r>
          </a:p>
          <a:p>
            <a:endParaRPr lang="en-US" sz="1800" dirty="0"/>
          </a:p>
          <a:p>
            <a:r>
              <a:rPr lang="en-US" sz="1800" dirty="0"/>
              <a:t>Groom comes into her “world”, </a:t>
            </a:r>
            <a:r>
              <a:rPr lang="en-US" sz="1800" b="1" dirty="0">
                <a:effectLst>
                  <a:outerShdw blurRad="38100" dist="38100" dir="2700000" algn="tl">
                    <a:srgbClr val="C0C0C0"/>
                  </a:outerShdw>
                </a:effectLst>
              </a:rPr>
              <a:t>picks her up</a:t>
            </a:r>
            <a:r>
              <a:rPr lang="en-US" sz="1800" dirty="0"/>
              <a:t>, carries her across threshold, and takes her to his father’s house</a:t>
            </a:r>
          </a:p>
        </p:txBody>
      </p:sp>
      <p:sp>
        <p:nvSpPr>
          <p:cNvPr id="88068" name="Rectangle 4"/>
          <p:cNvSpPr>
            <a:spLocks noChangeArrowheads="1"/>
          </p:cNvSpPr>
          <p:nvPr/>
        </p:nvSpPr>
        <p:spPr bwMode="auto">
          <a:xfrm>
            <a:off x="4419600" y="1905000"/>
            <a:ext cx="35814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None/>
            </a:pPr>
            <a:endParaRPr lang="en-US" sz="1800">
              <a:latin typeface="Arial" charset="0"/>
            </a:endParaRPr>
          </a:p>
          <a:p>
            <a:pPr marL="342900" indent="-342900">
              <a:spcBef>
                <a:spcPct val="20000"/>
              </a:spcBef>
              <a:buClr>
                <a:srgbClr val="ED210B"/>
              </a:buClr>
              <a:buSzPct val="65000"/>
              <a:buFont typeface="Webdings" pitchFamily="18" charset="2"/>
              <a:buNone/>
            </a:pPr>
            <a:endParaRPr lang="en-US" sz="1800">
              <a:latin typeface="Arial" charset="0"/>
            </a:endParaRPr>
          </a:p>
        </p:txBody>
      </p:sp>
      <p:sp>
        <p:nvSpPr>
          <p:cNvPr id="88069" name="Line 5"/>
          <p:cNvSpPr>
            <a:spLocks noChangeShapeType="1"/>
          </p:cNvSpPr>
          <p:nvPr/>
        </p:nvSpPr>
        <p:spPr bwMode="auto">
          <a:xfrm>
            <a:off x="4267200" y="1828800"/>
            <a:ext cx="0" cy="4419600"/>
          </a:xfrm>
          <a:prstGeom prst="line">
            <a:avLst/>
          </a:prstGeom>
          <a:noFill/>
          <a:ln w="9525">
            <a:solidFill>
              <a:schemeClr val="tx1"/>
            </a:solidFill>
            <a:round/>
            <a:headEnd/>
            <a:tailEnd/>
          </a:ln>
          <a:effectLst/>
        </p:spPr>
        <p:txBody>
          <a:bodyPr wrap="none"/>
          <a:lstStyle/>
          <a:p>
            <a:endParaRPr lang="en-US"/>
          </a:p>
        </p:txBody>
      </p:sp>
      <p:sp>
        <p:nvSpPr>
          <p:cNvPr id="88070" name="Rectangle 6"/>
          <p:cNvSpPr>
            <a:spLocks noChangeArrowheads="1"/>
          </p:cNvSpPr>
          <p:nvPr/>
        </p:nvSpPr>
        <p:spPr bwMode="auto">
          <a:xfrm>
            <a:off x="4572000" y="1828800"/>
            <a:ext cx="31242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1800">
                <a:latin typeface="Arial" charset="0"/>
              </a:rPr>
              <a:t>“Then we who are alive and remain will be </a:t>
            </a:r>
            <a:r>
              <a:rPr lang="en-US" sz="1800" b="1">
                <a:effectLst>
                  <a:outerShdw blurRad="38100" dist="38100" dir="2700000" algn="tl">
                    <a:srgbClr val="C0C0C0"/>
                  </a:outerShdw>
                </a:effectLst>
                <a:latin typeface="Arial" charset="0"/>
              </a:rPr>
              <a:t>caught up</a:t>
            </a:r>
            <a:r>
              <a:rPr lang="en-US" sz="1800">
                <a:latin typeface="Arial" charset="0"/>
              </a:rPr>
              <a:t> together with them in the clouds to meet the Lord in the air, and so we shall </a:t>
            </a:r>
            <a:r>
              <a:rPr lang="en-US" sz="1800" b="1">
                <a:effectLst>
                  <a:outerShdw blurRad="38100" dist="38100" dir="2700000" algn="tl">
                    <a:srgbClr val="C0C0C0"/>
                  </a:outerShdw>
                </a:effectLst>
                <a:latin typeface="Arial" charset="0"/>
              </a:rPr>
              <a:t>always</a:t>
            </a:r>
            <a:r>
              <a:rPr lang="en-US" sz="1800">
                <a:latin typeface="Arial" charset="0"/>
              </a:rPr>
              <a:t> be with the Lord”            </a:t>
            </a:r>
            <a:r>
              <a:rPr lang="en-US" sz="1600">
                <a:latin typeface="Arial" charset="0"/>
              </a:rPr>
              <a:t>(1 Thessalonians 4:17)</a:t>
            </a:r>
          </a:p>
          <a:p>
            <a:pPr marL="342900" indent="-342900">
              <a:spcBef>
                <a:spcPct val="20000"/>
              </a:spcBef>
              <a:buClr>
                <a:srgbClr val="ED210B"/>
              </a:buClr>
              <a:buSzPct val="65000"/>
              <a:buFont typeface="Webdings" pitchFamily="18" charset="2"/>
              <a:buNone/>
            </a:pPr>
            <a:endParaRPr lang="en-US" sz="16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80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80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807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bldLvl="2" autoUpdateAnimBg="0"/>
      <p:bldP spid="88070" grpId="0" build="p" bldLvl="2"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533400" y="304800"/>
            <a:ext cx="7239000" cy="1311275"/>
          </a:xfrm>
        </p:spPr>
        <p:txBody>
          <a:bodyPr/>
          <a:lstStyle/>
          <a:p>
            <a:r>
              <a:rPr lang="en-US" sz="4000"/>
              <a:t>Parallel #10:</a:t>
            </a:r>
            <a:br>
              <a:rPr lang="en-US" sz="4000"/>
            </a:br>
            <a:r>
              <a:rPr lang="en-US" sz="4000"/>
              <a:t>The Wedding!</a:t>
            </a:r>
          </a:p>
        </p:txBody>
      </p:sp>
      <p:sp>
        <p:nvSpPr>
          <p:cNvPr id="99331" name="Rectangle 3"/>
          <p:cNvSpPr>
            <a:spLocks noGrp="1" noChangeArrowheads="1"/>
          </p:cNvSpPr>
          <p:nvPr>
            <p:ph type="body" idx="1"/>
          </p:nvPr>
        </p:nvSpPr>
        <p:spPr>
          <a:xfrm>
            <a:off x="685800" y="1905000"/>
            <a:ext cx="2971800" cy="4343400"/>
          </a:xfrm>
        </p:spPr>
        <p:txBody>
          <a:bodyPr/>
          <a:lstStyle/>
          <a:p>
            <a:r>
              <a:rPr lang="en-US" sz="2000"/>
              <a:t>Presentation of bride</a:t>
            </a:r>
          </a:p>
          <a:p>
            <a:endParaRPr lang="en-US" sz="2000"/>
          </a:p>
          <a:p>
            <a:endParaRPr lang="en-US" sz="1800"/>
          </a:p>
          <a:p>
            <a:pPr lvl="1"/>
            <a:endParaRPr lang="en-US" sz="1600"/>
          </a:p>
          <a:p>
            <a:endParaRPr lang="en-US" sz="1800"/>
          </a:p>
        </p:txBody>
      </p:sp>
      <p:sp>
        <p:nvSpPr>
          <p:cNvPr id="99332" name="Rectangle 4"/>
          <p:cNvSpPr>
            <a:spLocks noChangeArrowheads="1"/>
          </p:cNvSpPr>
          <p:nvPr/>
        </p:nvSpPr>
        <p:spPr bwMode="auto">
          <a:xfrm>
            <a:off x="4419600" y="1905000"/>
            <a:ext cx="35814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None/>
            </a:pPr>
            <a:endParaRPr lang="en-US" sz="1800">
              <a:latin typeface="Arial" charset="0"/>
            </a:endParaRPr>
          </a:p>
          <a:p>
            <a:pPr marL="342900" indent="-342900">
              <a:spcBef>
                <a:spcPct val="20000"/>
              </a:spcBef>
              <a:buClr>
                <a:srgbClr val="ED210B"/>
              </a:buClr>
              <a:buSzPct val="65000"/>
              <a:buFont typeface="Webdings" pitchFamily="18" charset="2"/>
              <a:buNone/>
            </a:pPr>
            <a:endParaRPr lang="en-US" sz="1800">
              <a:latin typeface="Arial" charset="0"/>
            </a:endParaRPr>
          </a:p>
        </p:txBody>
      </p:sp>
      <p:sp>
        <p:nvSpPr>
          <p:cNvPr id="99333" name="Line 5"/>
          <p:cNvSpPr>
            <a:spLocks noChangeShapeType="1"/>
          </p:cNvSpPr>
          <p:nvPr/>
        </p:nvSpPr>
        <p:spPr bwMode="auto">
          <a:xfrm>
            <a:off x="3810000" y="1828800"/>
            <a:ext cx="0" cy="4419600"/>
          </a:xfrm>
          <a:prstGeom prst="line">
            <a:avLst/>
          </a:prstGeom>
          <a:noFill/>
          <a:ln w="9525">
            <a:solidFill>
              <a:schemeClr val="tx1"/>
            </a:solidFill>
            <a:round/>
            <a:headEnd/>
            <a:tailEnd/>
          </a:ln>
          <a:effectLst/>
        </p:spPr>
        <p:txBody>
          <a:bodyPr wrap="none"/>
          <a:lstStyle/>
          <a:p>
            <a:endParaRPr lang="en-US"/>
          </a:p>
        </p:txBody>
      </p:sp>
      <p:sp>
        <p:nvSpPr>
          <p:cNvPr id="99334" name="Rectangle 6"/>
          <p:cNvSpPr>
            <a:spLocks noChangeArrowheads="1"/>
          </p:cNvSpPr>
          <p:nvPr/>
        </p:nvSpPr>
        <p:spPr bwMode="auto">
          <a:xfrm>
            <a:off x="4191000" y="1828800"/>
            <a:ext cx="34290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2000">
                <a:latin typeface="Arial" charset="0"/>
              </a:rPr>
              <a:t>“Husbands, love your wives, just as Christ loved the church and </a:t>
            </a:r>
            <a:r>
              <a:rPr lang="en-US" sz="2000" b="1">
                <a:effectLst>
                  <a:outerShdw blurRad="38100" dist="38100" dir="2700000" algn="tl">
                    <a:srgbClr val="C0C0C0"/>
                  </a:outerShdw>
                </a:effectLst>
                <a:latin typeface="Arial" charset="0"/>
              </a:rPr>
              <a:t>gave himself up for her</a:t>
            </a:r>
            <a:r>
              <a:rPr lang="en-US" sz="2000">
                <a:latin typeface="Arial" charset="0"/>
              </a:rPr>
              <a:t> to make her holy, cleansing her by the washing with water through the word, and to </a:t>
            </a:r>
            <a:r>
              <a:rPr lang="en-US" sz="2000" b="1">
                <a:effectLst>
                  <a:outerShdw blurRad="38100" dist="38100" dir="2700000" algn="tl">
                    <a:srgbClr val="C0C0C0"/>
                  </a:outerShdw>
                </a:effectLst>
                <a:latin typeface="Arial" charset="0"/>
              </a:rPr>
              <a:t>present her</a:t>
            </a:r>
            <a:r>
              <a:rPr lang="en-US" sz="2000">
                <a:latin typeface="Arial" charset="0"/>
              </a:rPr>
              <a:t> to himself as a </a:t>
            </a:r>
            <a:r>
              <a:rPr lang="en-US" sz="2000" b="1">
                <a:effectLst>
                  <a:outerShdw blurRad="38100" dist="38100" dir="2700000" algn="tl">
                    <a:srgbClr val="C0C0C0"/>
                  </a:outerShdw>
                </a:effectLst>
                <a:latin typeface="Arial" charset="0"/>
              </a:rPr>
              <a:t>radiant church</a:t>
            </a:r>
            <a:r>
              <a:rPr lang="en-US" sz="2000">
                <a:latin typeface="Arial" charset="0"/>
              </a:rPr>
              <a:t>, without stain or wrinkle or any other blemish, but holy and blameless”</a:t>
            </a:r>
            <a:r>
              <a:rPr lang="en-US" sz="1800">
                <a:latin typeface="Arial" charset="0"/>
              </a:rPr>
              <a:t>   </a:t>
            </a:r>
            <a:r>
              <a:rPr lang="en-US" sz="1600">
                <a:latin typeface="Arial" charset="0"/>
              </a:rPr>
              <a:t>(Eph. 5:25-27)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93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933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build="p" bldLvl="2" autoUpdateAnimBg="0"/>
      <p:bldP spid="99334" grpId="0" build="p" bldLvl="2"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533400" y="304800"/>
            <a:ext cx="7239000" cy="1311275"/>
          </a:xfrm>
        </p:spPr>
        <p:txBody>
          <a:bodyPr/>
          <a:lstStyle/>
          <a:p>
            <a:r>
              <a:rPr lang="en-US" sz="4000"/>
              <a:t>Parallel #10:</a:t>
            </a:r>
            <a:br>
              <a:rPr lang="en-US" sz="4000"/>
            </a:br>
            <a:r>
              <a:rPr lang="en-US" sz="4000"/>
              <a:t>The Wedding!</a:t>
            </a:r>
          </a:p>
        </p:txBody>
      </p:sp>
      <p:sp>
        <p:nvSpPr>
          <p:cNvPr id="101379" name="Rectangle 3"/>
          <p:cNvSpPr>
            <a:spLocks noGrp="1" noChangeArrowheads="1"/>
          </p:cNvSpPr>
          <p:nvPr>
            <p:ph type="body" idx="1"/>
          </p:nvPr>
        </p:nvSpPr>
        <p:spPr>
          <a:xfrm>
            <a:off x="685800" y="1905000"/>
            <a:ext cx="3124200" cy="4343400"/>
          </a:xfrm>
        </p:spPr>
        <p:txBody>
          <a:bodyPr/>
          <a:lstStyle/>
          <a:p>
            <a:r>
              <a:rPr lang="en-US" sz="1800"/>
              <a:t>Bridal chamber</a:t>
            </a:r>
          </a:p>
          <a:p>
            <a:pPr lvl="1"/>
            <a:r>
              <a:rPr lang="en-US" sz="1600"/>
              <a:t>Veil removed</a:t>
            </a:r>
          </a:p>
          <a:p>
            <a:pPr lvl="1"/>
            <a:r>
              <a:rPr lang="en-US" sz="1600"/>
              <a:t>Consummate marriage</a:t>
            </a:r>
          </a:p>
          <a:p>
            <a:endParaRPr lang="en-US" sz="1800"/>
          </a:p>
          <a:p>
            <a:endParaRPr lang="en-US" sz="1800"/>
          </a:p>
          <a:p>
            <a:endParaRPr lang="en-US" sz="1800"/>
          </a:p>
          <a:p>
            <a:endParaRPr lang="en-US" sz="1800"/>
          </a:p>
          <a:p>
            <a:r>
              <a:rPr lang="en-US" sz="1800"/>
              <a:t>Wedding feast for 7 days</a:t>
            </a:r>
          </a:p>
          <a:p>
            <a:endParaRPr lang="en-US" sz="1800"/>
          </a:p>
          <a:p>
            <a:endParaRPr lang="en-US" sz="1800"/>
          </a:p>
          <a:p>
            <a:pPr lvl="1"/>
            <a:endParaRPr lang="en-US" sz="1600"/>
          </a:p>
          <a:p>
            <a:endParaRPr lang="en-US" sz="1800"/>
          </a:p>
        </p:txBody>
      </p:sp>
      <p:sp>
        <p:nvSpPr>
          <p:cNvPr id="101380" name="Rectangle 4"/>
          <p:cNvSpPr>
            <a:spLocks noChangeArrowheads="1"/>
          </p:cNvSpPr>
          <p:nvPr/>
        </p:nvSpPr>
        <p:spPr bwMode="auto">
          <a:xfrm>
            <a:off x="4419600" y="1905000"/>
            <a:ext cx="35814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None/>
            </a:pPr>
            <a:endParaRPr lang="en-US" sz="1800">
              <a:latin typeface="Arial" charset="0"/>
            </a:endParaRPr>
          </a:p>
          <a:p>
            <a:pPr marL="342900" indent="-342900">
              <a:spcBef>
                <a:spcPct val="20000"/>
              </a:spcBef>
              <a:buClr>
                <a:srgbClr val="ED210B"/>
              </a:buClr>
              <a:buSzPct val="65000"/>
              <a:buFont typeface="Webdings" pitchFamily="18" charset="2"/>
              <a:buNone/>
            </a:pPr>
            <a:endParaRPr lang="en-US" sz="1800">
              <a:latin typeface="Arial" charset="0"/>
            </a:endParaRPr>
          </a:p>
        </p:txBody>
      </p:sp>
      <p:sp>
        <p:nvSpPr>
          <p:cNvPr id="101381" name="Line 5"/>
          <p:cNvSpPr>
            <a:spLocks noChangeShapeType="1"/>
          </p:cNvSpPr>
          <p:nvPr/>
        </p:nvSpPr>
        <p:spPr bwMode="auto">
          <a:xfrm>
            <a:off x="4114800" y="1828800"/>
            <a:ext cx="0" cy="4419600"/>
          </a:xfrm>
          <a:prstGeom prst="line">
            <a:avLst/>
          </a:prstGeom>
          <a:noFill/>
          <a:ln w="9525">
            <a:solidFill>
              <a:schemeClr val="tx1"/>
            </a:solidFill>
            <a:round/>
            <a:headEnd/>
            <a:tailEnd/>
          </a:ln>
          <a:effectLst/>
        </p:spPr>
        <p:txBody>
          <a:bodyPr wrap="none"/>
          <a:lstStyle/>
          <a:p>
            <a:endParaRPr lang="en-US"/>
          </a:p>
        </p:txBody>
      </p:sp>
      <p:sp>
        <p:nvSpPr>
          <p:cNvPr id="101382" name="Rectangle 6"/>
          <p:cNvSpPr>
            <a:spLocks noChangeArrowheads="1"/>
          </p:cNvSpPr>
          <p:nvPr/>
        </p:nvSpPr>
        <p:spPr bwMode="auto">
          <a:xfrm>
            <a:off x="4267200" y="1828800"/>
            <a:ext cx="3429000" cy="4343400"/>
          </a:xfrm>
          <a:prstGeom prst="rect">
            <a:avLst/>
          </a:prstGeom>
          <a:noFill/>
          <a:ln w="9525">
            <a:noFill/>
            <a:miter lim="800000"/>
            <a:headEnd/>
            <a:tailEnd/>
          </a:ln>
          <a:effectLst/>
        </p:spPr>
        <p:txBody>
          <a:bodyPr/>
          <a:lstStyle/>
          <a:p>
            <a:pPr marL="342900" indent="-342900">
              <a:spcBef>
                <a:spcPct val="20000"/>
              </a:spcBef>
              <a:buClr>
                <a:srgbClr val="ED210B"/>
              </a:buClr>
              <a:buSzPct val="65000"/>
              <a:buFont typeface="Webdings" pitchFamily="18" charset="2"/>
              <a:buChar char="Y"/>
            </a:pPr>
            <a:r>
              <a:rPr lang="en-US" sz="1800">
                <a:latin typeface="Arial" charset="0"/>
              </a:rPr>
              <a:t>“Now we see but a poor reflection as in a mirror; then we shall see </a:t>
            </a:r>
            <a:r>
              <a:rPr lang="en-US" sz="1800" b="1">
                <a:latin typeface="Arial" charset="0"/>
              </a:rPr>
              <a:t>face to face</a:t>
            </a:r>
            <a:r>
              <a:rPr lang="en-US" sz="1800">
                <a:latin typeface="Arial" charset="0"/>
              </a:rPr>
              <a:t>.  Now I know in part; then I shall know fully, even as I am </a:t>
            </a:r>
            <a:r>
              <a:rPr lang="en-US" sz="1800" b="1">
                <a:effectLst>
                  <a:outerShdw blurRad="38100" dist="38100" dir="2700000" algn="tl">
                    <a:srgbClr val="C0C0C0"/>
                  </a:outerShdw>
                </a:effectLst>
                <a:latin typeface="Arial" charset="0"/>
              </a:rPr>
              <a:t>fully known</a:t>
            </a:r>
            <a:r>
              <a:rPr lang="en-US" sz="1800">
                <a:latin typeface="Arial" charset="0"/>
              </a:rPr>
              <a:t>”                          </a:t>
            </a:r>
            <a:r>
              <a:rPr lang="en-US" sz="1600">
                <a:latin typeface="Arial" charset="0"/>
              </a:rPr>
              <a:t>(1 Corinthians 13:12)</a:t>
            </a:r>
          </a:p>
          <a:p>
            <a:pPr marL="342900" indent="-342900">
              <a:spcBef>
                <a:spcPct val="20000"/>
              </a:spcBef>
              <a:buClr>
                <a:srgbClr val="ED210B"/>
              </a:buClr>
              <a:buSzPct val="65000"/>
              <a:buFont typeface="Webdings" pitchFamily="18" charset="2"/>
              <a:buChar char="Y"/>
            </a:pPr>
            <a:endParaRPr lang="en-US" sz="1800">
              <a:latin typeface="Arial" charset="0"/>
            </a:endParaRPr>
          </a:p>
          <a:p>
            <a:pPr marL="342900" indent="-342900">
              <a:spcBef>
                <a:spcPct val="20000"/>
              </a:spcBef>
              <a:buClr>
                <a:srgbClr val="ED210B"/>
              </a:buClr>
              <a:buSzPct val="65000"/>
              <a:buFont typeface="Webdings" pitchFamily="18" charset="2"/>
              <a:buChar char="Y"/>
            </a:pPr>
            <a:r>
              <a:rPr lang="en-US" sz="1800">
                <a:latin typeface="Arial" charset="0"/>
              </a:rPr>
              <a:t>“Blessed are those who are invited to the </a:t>
            </a:r>
            <a:r>
              <a:rPr lang="en-US" sz="1800" b="1">
                <a:effectLst>
                  <a:outerShdw blurRad="38100" dist="38100" dir="2700000" algn="tl">
                    <a:srgbClr val="C0C0C0"/>
                  </a:outerShdw>
                </a:effectLst>
                <a:latin typeface="Arial" charset="0"/>
              </a:rPr>
              <a:t>wedding supper</a:t>
            </a:r>
            <a:r>
              <a:rPr lang="en-US" sz="1800">
                <a:latin typeface="Arial" charset="0"/>
              </a:rPr>
              <a:t> of the Lamb”       </a:t>
            </a:r>
            <a:r>
              <a:rPr lang="en-US" sz="1600">
                <a:latin typeface="Arial" charset="0"/>
              </a:rPr>
              <a:t>(Rev. 19:9)</a:t>
            </a:r>
            <a:endParaRPr lang="en-US" sz="1800">
              <a:latin typeface="Arial" charset="0"/>
            </a:endParaRPr>
          </a:p>
          <a:p>
            <a:pPr marL="342900" indent="-342900">
              <a:spcBef>
                <a:spcPct val="20000"/>
              </a:spcBef>
              <a:buClr>
                <a:srgbClr val="ED210B"/>
              </a:buClr>
              <a:buSzPct val="65000"/>
              <a:buFont typeface="Webdings" pitchFamily="18" charset="2"/>
              <a:buChar char="Y"/>
            </a:pPr>
            <a:endParaRPr lang="en-US" sz="800">
              <a:latin typeface="Arial" charset="0"/>
            </a:endParaRPr>
          </a:p>
          <a:p>
            <a:pPr marL="342900" indent="-342900">
              <a:spcBef>
                <a:spcPct val="20000"/>
              </a:spcBef>
              <a:buClr>
                <a:srgbClr val="ED210B"/>
              </a:buClr>
              <a:buSzPct val="65000"/>
              <a:buFont typeface="Webdings" pitchFamily="18" charset="2"/>
              <a:buChar char="Y"/>
            </a:pPr>
            <a:r>
              <a:rPr lang="en-US" sz="1800" b="1">
                <a:effectLst>
                  <a:outerShdw blurRad="38100" dist="38100" dir="2700000" algn="tl">
                    <a:srgbClr val="C0C0C0"/>
                  </a:outerShdw>
                </a:effectLst>
                <a:latin typeface="Arial" charset="0"/>
              </a:rPr>
              <a:t>7 years</a:t>
            </a:r>
            <a:r>
              <a:rPr lang="en-US" sz="1800">
                <a:latin typeface="Arial" charset="0"/>
              </a:rPr>
              <a:t> of Tribulation on earth </a:t>
            </a:r>
            <a:r>
              <a:rPr lang="en-US" sz="1600">
                <a:latin typeface="Arial" charset="0"/>
              </a:rPr>
              <a:t>(after rapture of Church)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1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13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13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1379">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0138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01382">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138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bldLvl="2" autoUpdateAnimBg="0"/>
      <p:bldP spid="101382" grpId="0" uiExpand="1" build="p" bldLvl="2"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04800" y="517525"/>
            <a:ext cx="7467600" cy="701675"/>
          </a:xfrm>
        </p:spPr>
        <p:txBody>
          <a:bodyPr/>
          <a:lstStyle/>
          <a:p>
            <a:r>
              <a:rPr lang="en-US" sz="4000"/>
              <a:t>Intimate Imagery</a:t>
            </a:r>
          </a:p>
        </p:txBody>
      </p:sp>
      <p:sp>
        <p:nvSpPr>
          <p:cNvPr id="47107" name="Rectangle 3"/>
          <p:cNvSpPr>
            <a:spLocks noGrp="1" noChangeArrowheads="1"/>
          </p:cNvSpPr>
          <p:nvPr>
            <p:ph type="body" idx="1"/>
          </p:nvPr>
        </p:nvSpPr>
        <p:spPr>
          <a:xfrm>
            <a:off x="228600" y="1371600"/>
            <a:ext cx="7543800" cy="5105400"/>
          </a:xfrm>
        </p:spPr>
        <p:txBody>
          <a:bodyPr/>
          <a:lstStyle/>
          <a:p>
            <a:pPr>
              <a:lnSpc>
                <a:spcPct val="80000"/>
              </a:lnSpc>
              <a:buFont typeface="Webdings" pitchFamily="18" charset="2"/>
              <a:buNone/>
            </a:pPr>
            <a:r>
              <a:rPr lang="en-US" sz="2600" dirty="0">
                <a:cs typeface="Times New Roman" pitchFamily="18" charset="0"/>
              </a:rPr>
              <a:t>    “The Holy Spirit, through the human authors of Scripture, chose the imagery of a wedding feast for a reason.  It’s not just any kind of party; it is a </a:t>
            </a:r>
            <a:r>
              <a:rPr lang="en-US" sz="2600" i="1" dirty="0">
                <a:cs typeface="Times New Roman" pitchFamily="18" charset="0"/>
              </a:rPr>
              <a:t>wedding </a:t>
            </a:r>
            <a:r>
              <a:rPr lang="en-US" sz="2600" dirty="0">
                <a:cs typeface="Times New Roman" pitchFamily="18" charset="0"/>
              </a:rPr>
              <a:t>feast.  What sets this special feast apart from all others is the unique </a:t>
            </a:r>
            <a:r>
              <a:rPr lang="en-US" sz="2600" b="1" dirty="0">
                <a:effectLst>
                  <a:outerShdw blurRad="38100" dist="38100" dir="2700000" algn="tl">
                    <a:srgbClr val="C0C0C0"/>
                  </a:outerShdw>
                </a:effectLst>
                <a:cs typeface="Times New Roman" pitchFamily="18" charset="0"/>
              </a:rPr>
              <a:t>intimacy</a:t>
            </a:r>
            <a:r>
              <a:rPr lang="en-US" sz="2600" dirty="0">
                <a:cs typeface="Times New Roman" pitchFamily="18" charset="0"/>
              </a:rPr>
              <a:t> of the wedding night.  The Spirit uses the most secret and tender experience on earth—the union of husband and wife—to convey the depth of intimacy that we will partake with our Lord in heaven.  He is the Bridegroom, and the church is His Bride.  In the consummation of love, we shall know Him and be known.  There we shall receive our new name, known only to our Lover, which He shall give us on a white stone” (Rev. 2:17).         	</a:t>
            </a:r>
            <a:r>
              <a:rPr lang="en-US" sz="1600" dirty="0">
                <a:cs typeface="Times New Roman" pitchFamily="18" charset="0"/>
              </a:rPr>
              <a:t>			</a:t>
            </a:r>
          </a:p>
          <a:p>
            <a:pPr>
              <a:lnSpc>
                <a:spcPct val="80000"/>
              </a:lnSpc>
              <a:buFont typeface="Webdings" pitchFamily="18" charset="2"/>
              <a:buNone/>
            </a:pPr>
            <a:endParaRPr lang="en-US" sz="1600" dirty="0">
              <a:cs typeface="Times New Roman" pitchFamily="18" charset="0"/>
            </a:endParaRPr>
          </a:p>
          <a:p>
            <a:pPr>
              <a:lnSpc>
                <a:spcPct val="80000"/>
              </a:lnSpc>
              <a:buFont typeface="Webdings" pitchFamily="18" charset="2"/>
              <a:buNone/>
            </a:pPr>
            <a:r>
              <a:rPr lang="en-US" sz="1600" dirty="0">
                <a:cs typeface="Times New Roman" pitchFamily="18" charset="0"/>
              </a:rPr>
              <a:t>			               </a:t>
            </a:r>
            <a:r>
              <a:rPr lang="en-US" sz="1800" i="1" dirty="0">
                <a:cs typeface="Times New Roman" pitchFamily="18" charset="0"/>
              </a:rPr>
              <a:t>–p.183, </a:t>
            </a:r>
            <a:r>
              <a:rPr lang="en-US" sz="1800" i="1" u="sng" dirty="0">
                <a:cs typeface="Times New Roman" pitchFamily="18" charset="0"/>
              </a:rPr>
              <a:t>The Sacred Romance</a:t>
            </a:r>
            <a:r>
              <a:rPr lang="en-US" sz="1800" i="1" dirty="0">
                <a:cs typeface="Times New Roman" pitchFamily="18" charset="0"/>
              </a:rPr>
              <a:t>, John </a:t>
            </a:r>
            <a:r>
              <a:rPr lang="en-US" sz="1800" i="1" dirty="0" err="1">
                <a:cs typeface="Times New Roman" pitchFamily="18" charset="0"/>
              </a:rPr>
              <a:t>Eldredge</a:t>
            </a:r>
            <a:r>
              <a:rPr lang="en-US" sz="1800" i="1"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81000" y="533400"/>
            <a:ext cx="7467600" cy="701675"/>
          </a:xfrm>
        </p:spPr>
        <p:txBody>
          <a:bodyPr/>
          <a:lstStyle/>
          <a:p>
            <a:r>
              <a:rPr lang="en-US" sz="4000"/>
              <a:t>Named by Your Lover</a:t>
            </a:r>
          </a:p>
        </p:txBody>
      </p:sp>
      <p:sp>
        <p:nvSpPr>
          <p:cNvPr id="48131" name="Rectangle 3"/>
          <p:cNvSpPr>
            <a:spLocks noGrp="1" noChangeArrowheads="1"/>
          </p:cNvSpPr>
          <p:nvPr>
            <p:ph type="body" idx="1"/>
          </p:nvPr>
        </p:nvSpPr>
        <p:spPr>
          <a:xfrm>
            <a:off x="685800" y="1600200"/>
            <a:ext cx="6934200" cy="4114800"/>
          </a:xfrm>
        </p:spPr>
        <p:txBody>
          <a:bodyPr/>
          <a:lstStyle/>
          <a:p>
            <a:pPr>
              <a:spcBef>
                <a:spcPct val="0"/>
              </a:spcBef>
            </a:pPr>
            <a:r>
              <a:rPr lang="en-US" sz="2000" dirty="0"/>
              <a:t>To him who overcomes, I will give some of the hidden manna.  I will also give him a white stone with a </a:t>
            </a:r>
            <a:r>
              <a:rPr lang="en-US" sz="2000" b="1" dirty="0">
                <a:effectLst>
                  <a:outerShdw blurRad="38100" dist="38100" dir="2700000" algn="tl">
                    <a:srgbClr val="C0C0C0"/>
                  </a:outerShdw>
                </a:effectLst>
              </a:rPr>
              <a:t>new name</a:t>
            </a:r>
            <a:r>
              <a:rPr lang="en-US" sz="2000" dirty="0">
                <a:effectLst>
                  <a:outerShdw blurRad="38100" dist="38100" dir="2700000" algn="tl">
                    <a:srgbClr val="C0C0C0"/>
                  </a:outerShdw>
                </a:effectLst>
              </a:rPr>
              <a:t> </a:t>
            </a:r>
            <a:r>
              <a:rPr lang="en-US" sz="2000" dirty="0"/>
              <a:t>written on it, </a:t>
            </a:r>
            <a:r>
              <a:rPr lang="en-US" sz="2000" b="1" dirty="0">
                <a:effectLst>
                  <a:outerShdw blurRad="38100" dist="38100" dir="2700000" algn="tl">
                    <a:srgbClr val="C0C0C0"/>
                  </a:outerShdw>
                </a:effectLst>
              </a:rPr>
              <a:t>known only to him who receives it</a:t>
            </a:r>
            <a:r>
              <a:rPr lang="en-US" sz="2000" dirty="0"/>
              <a:t>” </a:t>
            </a:r>
            <a:r>
              <a:rPr lang="en-US" sz="1600" dirty="0"/>
              <a:t>(Revelation 2:17).</a:t>
            </a:r>
          </a:p>
          <a:p>
            <a:pPr>
              <a:buFont typeface="Webdings" pitchFamily="18" charset="2"/>
              <a:buNone/>
            </a:pPr>
            <a:endParaRPr lang="en-US" sz="1600" dirty="0"/>
          </a:p>
          <a:p>
            <a:pPr lvl="1"/>
            <a:r>
              <a:rPr lang="en-US" sz="1800" dirty="0"/>
              <a:t>The name one Lover calls another in </a:t>
            </a:r>
            <a:r>
              <a:rPr lang="en-US" sz="1800" b="1" dirty="0">
                <a:effectLst>
                  <a:outerShdw blurRad="38100" dist="38100" dir="2700000" algn="tl">
                    <a:srgbClr val="C0C0C0"/>
                  </a:outerShdw>
                </a:effectLst>
              </a:rPr>
              <a:t>private</a:t>
            </a:r>
            <a:r>
              <a:rPr lang="en-US" sz="1800" dirty="0"/>
              <a:t> because it reveals something very personal about their relationship…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uiExpand="1"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685800" y="457200"/>
            <a:ext cx="7239000" cy="701675"/>
          </a:xfrm>
        </p:spPr>
        <p:txBody>
          <a:bodyPr/>
          <a:lstStyle/>
          <a:p>
            <a:r>
              <a:rPr lang="en-US" sz="4000"/>
              <a:t>Communion</a:t>
            </a:r>
          </a:p>
        </p:txBody>
      </p:sp>
      <p:sp>
        <p:nvSpPr>
          <p:cNvPr id="108547" name="Rectangle 3"/>
          <p:cNvSpPr>
            <a:spLocks noGrp="1" noChangeArrowheads="1"/>
          </p:cNvSpPr>
          <p:nvPr>
            <p:ph type="body" idx="1"/>
          </p:nvPr>
        </p:nvSpPr>
        <p:spPr>
          <a:xfrm>
            <a:off x="533400" y="1447800"/>
            <a:ext cx="7086600" cy="4191000"/>
          </a:xfrm>
        </p:spPr>
        <p:txBody>
          <a:bodyPr/>
          <a:lstStyle/>
          <a:p>
            <a:pPr lvl="1">
              <a:buSzPct val="65000"/>
              <a:buFont typeface="Webdings" pitchFamily="18" charset="2"/>
              <a:buNone/>
            </a:pPr>
            <a:r>
              <a:rPr lang="en-US" sz="2400" dirty="0"/>
              <a:t>Intimacy symbolized:</a:t>
            </a:r>
          </a:p>
          <a:p>
            <a:pPr lvl="1">
              <a:buSzPct val="65000"/>
            </a:pPr>
            <a:r>
              <a:rPr lang="en-US" sz="2400" dirty="0"/>
              <a:t>Elements become </a:t>
            </a:r>
            <a:r>
              <a:rPr lang="en-US" sz="2400" b="1" dirty="0">
                <a:effectLst>
                  <a:outerShdw blurRad="38100" dist="38100" dir="2700000" algn="tl">
                    <a:srgbClr val="C0C0C0"/>
                  </a:outerShdw>
                </a:effectLst>
              </a:rPr>
              <a:t>one</a:t>
            </a:r>
            <a:r>
              <a:rPr lang="en-US" sz="2400" dirty="0"/>
              <a:t> with you</a:t>
            </a:r>
          </a:p>
          <a:p>
            <a:pPr lvl="1">
              <a:buSzPct val="65000"/>
            </a:pPr>
            <a:endParaRPr lang="en-US" sz="800" dirty="0"/>
          </a:p>
          <a:p>
            <a:pPr lvl="1">
              <a:buSzPct val="65000"/>
            </a:pPr>
            <a:r>
              <a:rPr lang="en-US" sz="2400" dirty="0"/>
              <a:t>Renewing our covenant promise</a:t>
            </a:r>
          </a:p>
          <a:p>
            <a:pPr lvl="2">
              <a:buClr>
                <a:srgbClr val="ED210B"/>
              </a:buClr>
              <a:buSzPct val="60000"/>
              <a:buFont typeface="Webdings" pitchFamily="18" charset="2"/>
              <a:buChar char="Y"/>
            </a:pPr>
            <a:r>
              <a:rPr lang="en-US" sz="2000" dirty="0"/>
              <a:t>“I love you; I give you my life.  I’ll die for You.”</a:t>
            </a:r>
          </a:p>
          <a:p>
            <a:pPr lvl="2">
              <a:buClr>
                <a:srgbClr val="ED210B"/>
              </a:buClr>
              <a:buSzPct val="60000"/>
              <a:buFont typeface="Webdings" pitchFamily="18" charset="2"/>
              <a:buChar char="Y"/>
            </a:pPr>
            <a:endParaRPr lang="en-US" sz="800" dirty="0"/>
          </a:p>
          <a:p>
            <a:pPr lvl="1">
              <a:buSzPct val="65000"/>
            </a:pPr>
            <a:r>
              <a:rPr lang="en-US" sz="2400" dirty="0"/>
              <a:t>Vulnerability of God (Christ humbling himself) and our vulnerability before Him</a:t>
            </a:r>
          </a:p>
          <a:p>
            <a:pPr lvl="1">
              <a:buSzPct val="65000"/>
            </a:pPr>
            <a:endParaRPr lang="en-US" sz="800" dirty="0"/>
          </a:p>
          <a:p>
            <a:pPr lvl="1">
              <a:buSzPct val="65000"/>
            </a:pPr>
            <a:r>
              <a:rPr lang="en-US" sz="2400" dirty="0"/>
              <a:t>Intimacy = humility on part of both people</a:t>
            </a:r>
          </a:p>
          <a:p>
            <a:pPr lvl="1">
              <a:buSzPct val="65000"/>
              <a:buFont typeface="Webdings" pitchFamily="18" charset="2"/>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85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854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854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854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854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bldLvl="3"/>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457200" y="533400"/>
            <a:ext cx="7467600" cy="701675"/>
          </a:xfrm>
        </p:spPr>
        <p:txBody>
          <a:bodyPr/>
          <a:lstStyle/>
          <a:p>
            <a:r>
              <a:rPr lang="en-US" sz="4000"/>
              <a:t>Communion: Bread</a:t>
            </a:r>
          </a:p>
        </p:txBody>
      </p:sp>
      <p:sp>
        <p:nvSpPr>
          <p:cNvPr id="109571" name="Rectangle 3"/>
          <p:cNvSpPr>
            <a:spLocks noGrp="1" noChangeArrowheads="1"/>
          </p:cNvSpPr>
          <p:nvPr>
            <p:ph type="body" idx="1"/>
          </p:nvPr>
        </p:nvSpPr>
        <p:spPr>
          <a:xfrm>
            <a:off x="838200" y="1600200"/>
            <a:ext cx="6858000" cy="4191000"/>
          </a:xfrm>
        </p:spPr>
        <p:txBody>
          <a:bodyPr/>
          <a:lstStyle/>
          <a:p>
            <a:r>
              <a:rPr lang="en-US" sz="2000" dirty="0"/>
              <a:t>Jesus took bread, gave thanks and broke it, and gave it to them saying, “This is my body given for you; do this in remembrance of me.”  </a:t>
            </a:r>
            <a:r>
              <a:rPr lang="en-US" sz="1800" dirty="0"/>
              <a:t>(Luke 22:19)</a:t>
            </a:r>
            <a:endParaRPr lang="en-US" sz="2000" dirty="0"/>
          </a:p>
          <a:p>
            <a:pPr>
              <a:buFont typeface="Webdings" pitchFamily="18" charset="2"/>
              <a:buNone/>
            </a:pPr>
            <a:endParaRPr lang="en-US" sz="900" dirty="0"/>
          </a:p>
          <a:p>
            <a:pPr lvl="1"/>
            <a:r>
              <a:rPr lang="en-US" sz="1800" dirty="0"/>
              <a:t>In reference to his death, Jesus said:                     “…unless a kernel of wheat falls to the ground and </a:t>
            </a:r>
            <a:r>
              <a:rPr lang="en-US" sz="1800" b="1" dirty="0"/>
              <a:t>dies</a:t>
            </a:r>
            <a:r>
              <a:rPr lang="en-US" sz="1800" dirty="0"/>
              <a:t>, it remains only a single seed.  But if it dies, it produces many seeds.  The man who loves his life will lose it, while the man who hates his life in this world will keep it for eternal life.  Whoever </a:t>
            </a:r>
            <a:r>
              <a:rPr lang="en-US" sz="1800" b="1" dirty="0"/>
              <a:t>serves</a:t>
            </a:r>
            <a:r>
              <a:rPr lang="en-US" sz="1800" dirty="0"/>
              <a:t> me must </a:t>
            </a:r>
            <a:r>
              <a:rPr lang="en-US" sz="1800" b="1" dirty="0">
                <a:effectLst>
                  <a:outerShdw blurRad="38100" dist="38100" dir="2700000" algn="tl">
                    <a:srgbClr val="C0C0C0"/>
                  </a:outerShdw>
                </a:effectLst>
              </a:rPr>
              <a:t>follow</a:t>
            </a:r>
            <a:r>
              <a:rPr lang="en-US" sz="1800" dirty="0"/>
              <a:t> me; and where I am, my servant also will be.  My Father will </a:t>
            </a:r>
            <a:r>
              <a:rPr lang="en-US" sz="1800" b="1" dirty="0">
                <a:effectLst>
                  <a:outerShdw blurRad="38100" dist="38100" dir="2700000" algn="tl">
                    <a:srgbClr val="C0C0C0"/>
                  </a:outerShdw>
                </a:effectLst>
              </a:rPr>
              <a:t>honor</a:t>
            </a:r>
            <a:r>
              <a:rPr lang="en-US" sz="1800" dirty="0"/>
              <a:t> the one who serves me.”   (John 12:24-25)</a:t>
            </a:r>
          </a:p>
          <a:p>
            <a:pPr lvl="1"/>
            <a:endParaRPr lang="en-US" sz="1800" dirty="0"/>
          </a:p>
          <a:p>
            <a:pPr lvl="1"/>
            <a:r>
              <a:rPr lang="en-US" sz="1800" dirty="0"/>
              <a:t>“I died for you; will you </a:t>
            </a:r>
            <a:r>
              <a:rPr lang="en-US" sz="1800" b="1" dirty="0">
                <a:effectLst>
                  <a:outerShdw blurRad="38100" dist="38100" dir="2700000" algn="tl">
                    <a:srgbClr val="C0C0C0"/>
                  </a:outerShdw>
                </a:effectLst>
              </a:rPr>
              <a:t>die</a:t>
            </a:r>
            <a:r>
              <a:rPr lang="en-US" sz="1800" dirty="0"/>
              <a:t> for 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95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957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95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build="p" bldLvl="2"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457200" y="533400"/>
            <a:ext cx="7467600" cy="701675"/>
          </a:xfrm>
        </p:spPr>
        <p:txBody>
          <a:bodyPr/>
          <a:lstStyle/>
          <a:p>
            <a:r>
              <a:rPr lang="en-US" sz="4000"/>
              <a:t>Communion: Wine</a:t>
            </a:r>
          </a:p>
        </p:txBody>
      </p:sp>
      <p:sp>
        <p:nvSpPr>
          <p:cNvPr id="110595" name="Rectangle 3"/>
          <p:cNvSpPr>
            <a:spLocks noGrp="1" noChangeArrowheads="1"/>
          </p:cNvSpPr>
          <p:nvPr>
            <p:ph type="body" idx="1"/>
          </p:nvPr>
        </p:nvSpPr>
        <p:spPr>
          <a:xfrm>
            <a:off x="685800" y="1600200"/>
            <a:ext cx="6934200" cy="4191000"/>
          </a:xfrm>
        </p:spPr>
        <p:txBody>
          <a:bodyPr/>
          <a:lstStyle/>
          <a:p>
            <a:r>
              <a:rPr lang="en-US" sz="2000" dirty="0"/>
              <a:t>After supper he took the cup, saying, “This cup is the new </a:t>
            </a:r>
            <a:r>
              <a:rPr lang="en-US" sz="2000" b="1" dirty="0">
                <a:effectLst>
                  <a:outerShdw blurRad="38100" dist="38100" dir="2700000" algn="tl">
                    <a:srgbClr val="C0C0C0"/>
                  </a:outerShdw>
                </a:effectLst>
              </a:rPr>
              <a:t>covenant</a:t>
            </a:r>
            <a:r>
              <a:rPr lang="en-US" sz="2000" dirty="0"/>
              <a:t> </a:t>
            </a:r>
            <a:r>
              <a:rPr lang="en-US" sz="2000" b="1" dirty="0">
                <a:effectLst>
                  <a:outerShdw blurRad="38100" dist="38100" dir="2700000" algn="tl">
                    <a:srgbClr val="C0C0C0"/>
                  </a:outerShdw>
                </a:effectLst>
              </a:rPr>
              <a:t>in my blood</a:t>
            </a:r>
            <a:r>
              <a:rPr lang="en-US" sz="2000" dirty="0"/>
              <a:t>, which is poured out for you.”  </a:t>
            </a:r>
            <a:r>
              <a:rPr lang="en-US" sz="1800" dirty="0"/>
              <a:t>(Luke 22:20)</a:t>
            </a:r>
          </a:p>
          <a:p>
            <a:endParaRPr lang="en-US" sz="1800" dirty="0"/>
          </a:p>
          <a:p>
            <a:pPr lvl="1"/>
            <a:r>
              <a:rPr lang="en-US" sz="2000" dirty="0"/>
              <a:t>“I love you; I gave my blood to be with you.  Are you still committed to oneness with Me?”</a:t>
            </a:r>
          </a:p>
          <a:p>
            <a:pPr lvl="1"/>
            <a:endParaRPr lang="en-US" sz="2000" dirty="0"/>
          </a:p>
          <a:p>
            <a:endParaRPr lang="en-US" sz="1800" dirty="0"/>
          </a:p>
          <a:p>
            <a:pPr lvl="1">
              <a:buFont typeface="Webdings" pitchFamily="18" charset="2"/>
              <a:buNone/>
            </a:pPr>
            <a:endParaRPr lang="en-US" sz="1800" dirty="0"/>
          </a:p>
          <a:p>
            <a:pPr lvl="1">
              <a:buFont typeface="Webdings" pitchFamily="18" charset="2"/>
              <a:buNone/>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0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05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bldLvl="2"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457200"/>
            <a:ext cx="7239000" cy="2554545"/>
          </a:xfrm>
        </p:spPr>
        <p:txBody>
          <a:bodyPr/>
          <a:lstStyle/>
          <a:p>
            <a:r>
              <a:rPr lang="en-US" sz="4000" dirty="0"/>
              <a:t>Communion: </a:t>
            </a:r>
            <a:r>
              <a:rPr lang="en-US" sz="4000" dirty="0" smtClean="0"/>
              <a:t/>
            </a:r>
            <a:br>
              <a:rPr lang="en-US" sz="4000" dirty="0" smtClean="0"/>
            </a:br>
            <a:r>
              <a:rPr lang="en-US" sz="4000" dirty="0" smtClean="0"/>
              <a:t>Renewing our Vows</a:t>
            </a:r>
            <a:r>
              <a:rPr lang="en-US" sz="4000" dirty="0"/>
              <a:t/>
            </a:r>
            <a:br>
              <a:rPr lang="en-US" sz="4000" dirty="0"/>
            </a:br>
            <a:r>
              <a:rPr lang="en-US" sz="4000" dirty="0" smtClean="0"/>
              <a:t>Awaiting our Bridegroom</a:t>
            </a:r>
            <a:br>
              <a:rPr lang="en-US" sz="4000" dirty="0" smtClean="0"/>
            </a:br>
            <a:endParaRPr lang="en-US" sz="4000" dirty="0"/>
          </a:p>
        </p:txBody>
      </p:sp>
      <p:sp>
        <p:nvSpPr>
          <p:cNvPr id="54275" name="Rectangle 3"/>
          <p:cNvSpPr>
            <a:spLocks noGrp="1" noChangeArrowheads="1"/>
          </p:cNvSpPr>
          <p:nvPr>
            <p:ph type="body" idx="1"/>
          </p:nvPr>
        </p:nvSpPr>
        <p:spPr>
          <a:xfrm>
            <a:off x="533400" y="3048000"/>
            <a:ext cx="7086600" cy="4191000"/>
          </a:xfrm>
        </p:spPr>
        <p:txBody>
          <a:bodyPr/>
          <a:lstStyle/>
          <a:p>
            <a:pPr lvl="2">
              <a:buClr>
                <a:srgbClr val="ED210B"/>
              </a:buClr>
              <a:buSzPct val="75000"/>
              <a:buFont typeface="Webdings" pitchFamily="18" charset="2"/>
              <a:buChar char="Y"/>
            </a:pPr>
            <a:r>
              <a:rPr lang="en-US" sz="3200" dirty="0" smtClean="0"/>
              <a:t>“</a:t>
            </a:r>
            <a:r>
              <a:rPr lang="en-US" sz="3200" dirty="0"/>
              <a:t>For whenever you eat this bread and drink this cup, you proclaim </a:t>
            </a:r>
            <a:r>
              <a:rPr lang="en-US" sz="3200" b="1" dirty="0">
                <a:effectLst>
                  <a:outerShdw blurRad="38100" dist="38100" dir="2700000" algn="tl">
                    <a:srgbClr val="C0C0C0"/>
                  </a:outerShdw>
                </a:effectLst>
              </a:rPr>
              <a:t>the Lord’s death</a:t>
            </a:r>
            <a:r>
              <a:rPr lang="en-US" sz="3200" dirty="0"/>
              <a:t> until he comes”  (1 </a:t>
            </a:r>
            <a:r>
              <a:rPr lang="en-US" sz="3200" dirty="0" err="1"/>
              <a:t>Cor</a:t>
            </a:r>
            <a:r>
              <a:rPr lang="en-US" sz="3200" dirty="0"/>
              <a:t> 11:26)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bldLvl="3"/>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04800" y="593725"/>
            <a:ext cx="7467600" cy="701675"/>
          </a:xfrm>
        </p:spPr>
        <p:txBody>
          <a:bodyPr/>
          <a:lstStyle/>
          <a:p>
            <a:r>
              <a:rPr lang="en-US" sz="4000" dirty="0"/>
              <a:t>Ephesians </a:t>
            </a:r>
            <a:r>
              <a:rPr lang="en-US" sz="4000" dirty="0" smtClean="0"/>
              <a:t>5:22-33</a:t>
            </a:r>
            <a:endParaRPr lang="en-US" sz="4000" dirty="0"/>
          </a:p>
        </p:txBody>
      </p:sp>
      <p:sp>
        <p:nvSpPr>
          <p:cNvPr id="27651" name="Rectangle 3"/>
          <p:cNvSpPr>
            <a:spLocks noGrp="1" noChangeArrowheads="1"/>
          </p:cNvSpPr>
          <p:nvPr>
            <p:ph type="body" idx="1"/>
          </p:nvPr>
        </p:nvSpPr>
        <p:spPr>
          <a:xfrm>
            <a:off x="609600" y="1295400"/>
            <a:ext cx="7162800" cy="4114800"/>
          </a:xfrm>
        </p:spPr>
        <p:txBody>
          <a:bodyPr/>
          <a:lstStyle/>
          <a:p>
            <a:pPr>
              <a:buFont typeface="Webdings" pitchFamily="18" charset="2"/>
              <a:buNone/>
            </a:pPr>
            <a:endParaRPr lang="en-US" sz="2800" dirty="0" smtClean="0"/>
          </a:p>
          <a:p>
            <a:pPr>
              <a:buFont typeface="Webdings" pitchFamily="18" charset="2"/>
              <a:buNone/>
            </a:pPr>
            <a:r>
              <a:rPr lang="en-US" sz="2800" dirty="0" smtClean="0"/>
              <a:t>“…For </a:t>
            </a:r>
            <a:r>
              <a:rPr lang="en-US" sz="2800" dirty="0"/>
              <a:t>this reason a man will leave his father and mother and be </a:t>
            </a:r>
            <a:r>
              <a:rPr lang="en-US" sz="2800" b="1" dirty="0"/>
              <a:t>united</a:t>
            </a:r>
            <a:r>
              <a:rPr lang="en-US" sz="2800" dirty="0"/>
              <a:t> to his wife, and the two will become </a:t>
            </a:r>
            <a:r>
              <a:rPr lang="en-US" sz="2800" b="1" dirty="0"/>
              <a:t>one</a:t>
            </a:r>
            <a:r>
              <a:rPr lang="en-US" sz="2800" dirty="0"/>
              <a:t> flesh.”</a:t>
            </a:r>
            <a:r>
              <a:rPr lang="en-US" sz="2800" baseline="30000" dirty="0"/>
              <a:t> </a:t>
            </a:r>
            <a:r>
              <a:rPr lang="en-US" sz="2800" dirty="0"/>
              <a:t>This is a </a:t>
            </a:r>
            <a:r>
              <a:rPr lang="en-US" sz="2800" b="1" dirty="0">
                <a:effectLst>
                  <a:outerShdw blurRad="38100" dist="38100" dir="2700000" algn="tl">
                    <a:srgbClr val="C0C0C0"/>
                  </a:outerShdw>
                </a:effectLst>
              </a:rPr>
              <a:t>profound mystery</a:t>
            </a:r>
            <a:r>
              <a:rPr lang="en-US" sz="2800" dirty="0"/>
              <a:t>—but I am talking about Christ and the church.</a:t>
            </a:r>
            <a:r>
              <a:rPr lang="en-US"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765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381000" y="381000"/>
            <a:ext cx="7239000" cy="579438"/>
          </a:xfrm>
        </p:spPr>
        <p:txBody>
          <a:bodyPr/>
          <a:lstStyle/>
          <a:p>
            <a:r>
              <a:rPr lang="en-US" sz="3200"/>
              <a:t>Resources Used</a:t>
            </a:r>
          </a:p>
        </p:txBody>
      </p:sp>
      <p:sp>
        <p:nvSpPr>
          <p:cNvPr id="122884" name="Rectangle 4"/>
          <p:cNvSpPr>
            <a:spLocks noChangeArrowheads="1"/>
          </p:cNvSpPr>
          <p:nvPr/>
        </p:nvSpPr>
        <p:spPr bwMode="auto">
          <a:xfrm>
            <a:off x="457200" y="1066800"/>
            <a:ext cx="7543800" cy="5181600"/>
          </a:xfrm>
          <a:prstGeom prst="rect">
            <a:avLst/>
          </a:prstGeom>
          <a:noFill/>
          <a:ln w="9525">
            <a:noFill/>
            <a:miter lim="800000"/>
            <a:headEnd/>
            <a:tailEnd/>
          </a:ln>
          <a:effectLst/>
        </p:spPr>
        <p:txBody>
          <a:bodyPr/>
          <a:lstStyle/>
          <a:p>
            <a:pPr>
              <a:lnSpc>
                <a:spcPct val="80000"/>
              </a:lnSpc>
              <a:spcBef>
                <a:spcPct val="20000"/>
              </a:spcBef>
              <a:buClr>
                <a:srgbClr val="ED210B"/>
              </a:buClr>
              <a:buSzPct val="65000"/>
              <a:buFont typeface="Webdings" pitchFamily="18" charset="2"/>
              <a:buNone/>
            </a:pPr>
            <a:r>
              <a:rPr lang="en-US" sz="1400">
                <a:latin typeface="Arial" charset="0"/>
              </a:rPr>
              <a:t>The majority of the information in the previous slides came from the following sources:</a:t>
            </a:r>
          </a:p>
          <a:p>
            <a:pPr>
              <a:lnSpc>
                <a:spcPct val="80000"/>
              </a:lnSpc>
              <a:spcBef>
                <a:spcPct val="20000"/>
              </a:spcBef>
              <a:buClr>
                <a:srgbClr val="ED210B"/>
              </a:buClr>
              <a:buSzPct val="65000"/>
              <a:buFont typeface="Webdings" pitchFamily="18" charset="2"/>
              <a:buNone/>
            </a:pPr>
            <a:endParaRPr lang="en-US" sz="1400">
              <a:latin typeface="Arial" charset="0"/>
            </a:endParaRPr>
          </a:p>
          <a:p>
            <a:pPr>
              <a:lnSpc>
                <a:spcPct val="80000"/>
              </a:lnSpc>
              <a:spcBef>
                <a:spcPct val="20000"/>
              </a:spcBef>
              <a:buClr>
                <a:srgbClr val="ED210B"/>
              </a:buClr>
              <a:buSzPct val="65000"/>
              <a:buFont typeface="Webdings" pitchFamily="18" charset="2"/>
              <a:buChar char="Y"/>
            </a:pPr>
            <a:r>
              <a:rPr lang="en-US" sz="1200">
                <a:latin typeface="Arial" charset="0"/>
              </a:rPr>
              <a:t>  </a:t>
            </a:r>
            <a:r>
              <a:rPr lang="en-US" sz="1200" u="sng">
                <a:latin typeface="Arial" charset="0"/>
              </a:rPr>
              <a:t>The Bridegroom Cometh</a:t>
            </a:r>
            <a:r>
              <a:rPr lang="en-US" sz="1200">
                <a:latin typeface="Arial" charset="0"/>
              </a:rPr>
              <a:t> VHS video by Pastor Larry Huch, </a:t>
            </a:r>
          </a:p>
          <a:p>
            <a:pPr lvl="1">
              <a:lnSpc>
                <a:spcPct val="80000"/>
              </a:lnSpc>
              <a:spcBef>
                <a:spcPct val="20000"/>
              </a:spcBef>
              <a:buClr>
                <a:srgbClr val="ED210B"/>
              </a:buClr>
              <a:buSzPct val="60000"/>
              <a:buFont typeface="Wingdings" pitchFamily="2" charset="2"/>
              <a:buChar char="à"/>
            </a:pPr>
            <a:r>
              <a:rPr lang="en-US" sz="1200">
                <a:latin typeface="Arial" charset="0"/>
                <a:sym typeface="Wingdings" pitchFamily="2" charset="2"/>
              </a:rPr>
              <a:t>You can find Larry Huch Ministries at </a:t>
            </a:r>
            <a:r>
              <a:rPr lang="en-US" sz="1200">
                <a:latin typeface="Arial" charset="0"/>
                <a:hlinkClick r:id="rId2"/>
              </a:rPr>
              <a:t>www.larryhuchministiries.com</a:t>
            </a:r>
            <a:endParaRPr lang="en-US" sz="1200">
              <a:latin typeface="Arial" charset="0"/>
            </a:endParaRPr>
          </a:p>
          <a:p>
            <a:pPr lvl="1">
              <a:lnSpc>
                <a:spcPct val="80000"/>
              </a:lnSpc>
              <a:spcBef>
                <a:spcPct val="20000"/>
              </a:spcBef>
              <a:buClr>
                <a:srgbClr val="ED210B"/>
              </a:buClr>
              <a:buSzPct val="60000"/>
              <a:buFont typeface="Wingdings" pitchFamily="2" charset="2"/>
              <a:buChar char="à"/>
            </a:pPr>
            <a:r>
              <a:rPr lang="en-US" sz="1200">
                <a:latin typeface="Arial" charset="0"/>
              </a:rPr>
              <a:t>Call 1-503-6050 or write them at P.O. Box 66700. Portland, OR  97290</a:t>
            </a:r>
          </a:p>
          <a:p>
            <a:pPr>
              <a:lnSpc>
                <a:spcPct val="80000"/>
              </a:lnSpc>
              <a:spcBef>
                <a:spcPct val="20000"/>
              </a:spcBef>
              <a:buClr>
                <a:srgbClr val="ED210B"/>
              </a:buClr>
              <a:buSzPct val="65000"/>
              <a:buFont typeface="Webdings" pitchFamily="18" charset="2"/>
              <a:buNone/>
            </a:pPr>
            <a:r>
              <a:rPr lang="en-US" sz="1200">
                <a:latin typeface="Arial" charset="0"/>
              </a:rPr>
              <a:t>   </a:t>
            </a:r>
          </a:p>
          <a:p>
            <a:pPr>
              <a:lnSpc>
                <a:spcPct val="80000"/>
              </a:lnSpc>
              <a:spcBef>
                <a:spcPct val="20000"/>
              </a:spcBef>
              <a:buClr>
                <a:srgbClr val="ED210B"/>
              </a:buClr>
              <a:buSzPct val="65000"/>
              <a:buFont typeface="Webdings" pitchFamily="18" charset="2"/>
              <a:buChar char="Y"/>
            </a:pPr>
            <a:r>
              <a:rPr lang="en-US" sz="1200">
                <a:latin typeface="Arial" charset="0"/>
              </a:rPr>
              <a:t>  </a:t>
            </a:r>
            <a:r>
              <a:rPr lang="en-US" sz="1200" u="sng">
                <a:latin typeface="Arial" charset="0"/>
              </a:rPr>
              <a:t>His Glory Revealed</a:t>
            </a:r>
            <a:r>
              <a:rPr lang="en-US" sz="1200">
                <a:latin typeface="Arial" charset="0"/>
              </a:rPr>
              <a:t> by John Hagee, pp. 114-116.</a:t>
            </a:r>
          </a:p>
          <a:p>
            <a:pPr lvl="1">
              <a:lnSpc>
                <a:spcPct val="80000"/>
              </a:lnSpc>
              <a:spcBef>
                <a:spcPct val="20000"/>
              </a:spcBef>
              <a:buClr>
                <a:srgbClr val="ED210B"/>
              </a:buClr>
              <a:buSzPct val="60000"/>
              <a:buFont typeface="Wingdings" pitchFamily="2" charset="2"/>
              <a:buChar char="à"/>
            </a:pPr>
            <a:r>
              <a:rPr lang="en-US" sz="1200">
                <a:latin typeface="Arial" charset="0"/>
                <a:sym typeface="Wingdings" pitchFamily="2" charset="2"/>
              </a:rPr>
              <a:t>This is an excellent book on the significance major feasts in the Old Testament. </a:t>
            </a:r>
          </a:p>
          <a:p>
            <a:pPr lvl="1">
              <a:lnSpc>
                <a:spcPct val="80000"/>
              </a:lnSpc>
              <a:spcBef>
                <a:spcPct val="20000"/>
              </a:spcBef>
              <a:buClr>
                <a:srgbClr val="ED210B"/>
              </a:buClr>
              <a:buSzPct val="60000"/>
              <a:buFont typeface="Wingdings" pitchFamily="2" charset="2"/>
              <a:buChar char="à"/>
            </a:pPr>
            <a:r>
              <a:rPr lang="en-US" sz="1200">
                <a:latin typeface="Arial" charset="0"/>
                <a:sym typeface="Wingdings" pitchFamily="2" charset="2"/>
              </a:rPr>
              <a:t> Amazon.com has used copies for as little as $1.95.</a:t>
            </a:r>
          </a:p>
          <a:p>
            <a:pPr lvl="1">
              <a:lnSpc>
                <a:spcPct val="80000"/>
              </a:lnSpc>
              <a:spcBef>
                <a:spcPct val="20000"/>
              </a:spcBef>
              <a:buClr>
                <a:srgbClr val="ED210B"/>
              </a:buClr>
              <a:buSzPct val="60000"/>
              <a:buFont typeface="Wingdings" pitchFamily="2" charset="2"/>
              <a:buChar char="à"/>
            </a:pPr>
            <a:endParaRPr lang="en-US" sz="1200">
              <a:latin typeface="Arial" charset="0"/>
            </a:endParaRPr>
          </a:p>
          <a:p>
            <a:pPr>
              <a:lnSpc>
                <a:spcPct val="120000"/>
              </a:lnSpc>
              <a:spcBef>
                <a:spcPct val="20000"/>
              </a:spcBef>
              <a:buClr>
                <a:srgbClr val="ED210B"/>
              </a:buClr>
              <a:buSzPct val="65000"/>
              <a:buFont typeface="Webdings" pitchFamily="18" charset="2"/>
              <a:buChar char="Y"/>
            </a:pPr>
            <a:r>
              <a:rPr lang="en-US" sz="1200" i="1">
                <a:latin typeface="Arial" charset="0"/>
              </a:rPr>
              <a:t>  </a:t>
            </a:r>
            <a:r>
              <a:rPr lang="en-US" sz="1200">
                <a:latin typeface="Arial" charset="0"/>
              </a:rPr>
              <a:t>“His Body, His Blood” article from April 1999 issue of </a:t>
            </a:r>
            <a:r>
              <a:rPr lang="en-US" sz="1200" u="sng">
                <a:latin typeface="Arial" charset="0"/>
              </a:rPr>
              <a:t>Focus on the Family Magazine</a:t>
            </a:r>
          </a:p>
          <a:p>
            <a:pPr>
              <a:lnSpc>
                <a:spcPct val="120000"/>
              </a:lnSpc>
              <a:spcBef>
                <a:spcPct val="20000"/>
              </a:spcBef>
              <a:buClr>
                <a:srgbClr val="ED210B"/>
              </a:buClr>
              <a:buSzPct val="65000"/>
              <a:buFont typeface="Webdings" pitchFamily="18" charset="2"/>
              <a:buChar char="Y"/>
            </a:pPr>
            <a:r>
              <a:rPr lang="en-US" sz="1200">
                <a:latin typeface="Arial" charset="0"/>
              </a:rPr>
              <a:t>  “Weddings of Ancient Israel”   </a:t>
            </a:r>
            <a:r>
              <a:rPr lang="en-US" sz="1200">
                <a:latin typeface="Arial" charset="0"/>
                <a:hlinkClick r:id="rId3"/>
              </a:rPr>
              <a:t>www.raptureready.us/wedding.htm</a:t>
            </a:r>
            <a:endParaRPr lang="en-US" sz="1200">
              <a:latin typeface="Arial" charset="0"/>
            </a:endParaRPr>
          </a:p>
          <a:p>
            <a:pPr>
              <a:lnSpc>
                <a:spcPct val="120000"/>
              </a:lnSpc>
              <a:spcBef>
                <a:spcPct val="20000"/>
              </a:spcBef>
              <a:buClr>
                <a:srgbClr val="ED210B"/>
              </a:buClr>
              <a:buSzPct val="65000"/>
              <a:buFont typeface="Webdings" pitchFamily="18" charset="2"/>
              <a:buChar char="Y"/>
            </a:pPr>
            <a:r>
              <a:rPr lang="en-US" sz="1200">
                <a:latin typeface="Arial" charset="0"/>
              </a:rPr>
              <a:t>  “The Jewish Wedding Ceremony and the Bride of Christ” </a:t>
            </a:r>
            <a:r>
              <a:rPr lang="en-US" sz="1200">
                <a:latin typeface="Arial" charset="0"/>
                <a:hlinkClick r:id="rId4"/>
              </a:rPr>
              <a:t>www.linkjesus.com/rapturewedding.htm</a:t>
            </a:r>
            <a:endParaRPr lang="en-US" sz="1200">
              <a:latin typeface="Arial" charset="0"/>
            </a:endParaRPr>
          </a:p>
          <a:p>
            <a:pPr>
              <a:lnSpc>
                <a:spcPct val="120000"/>
              </a:lnSpc>
              <a:spcBef>
                <a:spcPct val="20000"/>
              </a:spcBef>
              <a:buClr>
                <a:srgbClr val="ED210B"/>
              </a:buClr>
              <a:buSzPct val="65000"/>
              <a:buFont typeface="Webdings" pitchFamily="18" charset="2"/>
              <a:buChar char="Y"/>
            </a:pPr>
            <a:r>
              <a:rPr lang="en-US" sz="1200">
                <a:latin typeface="Arial" charset="0"/>
              </a:rPr>
              <a:t>  “The Ultimate Wedding”  </a:t>
            </a:r>
            <a:r>
              <a:rPr lang="en-US" sz="1200">
                <a:latin typeface="Arial" charset="0"/>
                <a:hlinkClick r:id="rId5"/>
              </a:rPr>
              <a:t>www.ldolphin.org/risk/ult.shtml</a:t>
            </a:r>
            <a:endParaRPr lang="en-US" sz="1200">
              <a:latin typeface="Arial" charset="0"/>
            </a:endParaRPr>
          </a:p>
          <a:p>
            <a:pPr>
              <a:lnSpc>
                <a:spcPct val="120000"/>
              </a:lnSpc>
              <a:spcBef>
                <a:spcPct val="20000"/>
              </a:spcBef>
              <a:buClr>
                <a:srgbClr val="ED210B"/>
              </a:buClr>
              <a:buSzPct val="65000"/>
              <a:buFont typeface="Webdings" pitchFamily="18" charset="2"/>
              <a:buChar char="Y"/>
            </a:pPr>
            <a:r>
              <a:rPr lang="en-US" sz="1200">
                <a:latin typeface="Arial" charset="0"/>
              </a:rPr>
              <a:t>   Excerpts from </a:t>
            </a:r>
            <a:r>
              <a:rPr lang="en-US" sz="1200" u="sng">
                <a:latin typeface="Arial" charset="0"/>
              </a:rPr>
              <a:t>My All For Him</a:t>
            </a:r>
            <a:r>
              <a:rPr lang="en-US" sz="1200">
                <a:latin typeface="Arial" charset="0"/>
              </a:rPr>
              <a:t> by Basilea Schlink  </a:t>
            </a:r>
            <a:r>
              <a:rPr lang="en-US" sz="1200">
                <a:latin typeface="Arial" charset="0"/>
                <a:hlinkClick r:id="rId6"/>
              </a:rPr>
              <a:t>www.watchword.org/schlink/ww33d.html</a:t>
            </a:r>
            <a:endParaRPr lang="en-US" sz="1200">
              <a:latin typeface="Arial" charset="0"/>
            </a:endParaRPr>
          </a:p>
          <a:p>
            <a:pPr>
              <a:lnSpc>
                <a:spcPct val="120000"/>
              </a:lnSpc>
              <a:spcBef>
                <a:spcPct val="20000"/>
              </a:spcBef>
              <a:buClr>
                <a:srgbClr val="ED210B"/>
              </a:buClr>
              <a:buSzPct val="65000"/>
              <a:buFont typeface="Webdings" pitchFamily="18" charset="2"/>
              <a:buChar char="Y"/>
            </a:pPr>
            <a:r>
              <a:rPr lang="en-US" sz="1200">
                <a:latin typeface="Arial" charset="0"/>
              </a:rPr>
              <a:t>  “The Marriage of Jesus”  </a:t>
            </a:r>
            <a:r>
              <a:rPr lang="en-US" sz="1200" u="sng">
                <a:solidFill>
                  <a:srgbClr val="ED210B"/>
                </a:solidFill>
                <a:latin typeface="Arial" charset="0"/>
              </a:rPr>
              <a:t>www.</a:t>
            </a:r>
            <a:r>
              <a:rPr lang="en-US" sz="1200" u="sng">
                <a:solidFill>
                  <a:srgbClr val="ED210B"/>
                </a:solidFill>
                <a:latin typeface="Arial" charset="0"/>
                <a:hlinkClick r:id="rId7"/>
              </a:rPr>
              <a:t>christian-resurrection.org/jesus/jesus-marriage.htm</a:t>
            </a:r>
            <a:endParaRPr lang="en-US" sz="1200" u="sng">
              <a:solidFill>
                <a:srgbClr val="ED210B"/>
              </a:solidFill>
              <a:latin typeface="Arial" charset="0"/>
            </a:endParaRPr>
          </a:p>
          <a:p>
            <a:pPr>
              <a:lnSpc>
                <a:spcPct val="120000"/>
              </a:lnSpc>
              <a:spcBef>
                <a:spcPct val="20000"/>
              </a:spcBef>
              <a:buClr>
                <a:srgbClr val="ED210B"/>
              </a:buClr>
              <a:buSzPct val="65000"/>
              <a:buFont typeface="Webdings" pitchFamily="18" charset="2"/>
              <a:buChar char="Y"/>
            </a:pPr>
            <a:r>
              <a:rPr lang="en-US" sz="1200">
                <a:latin typeface="Arial" charset="0"/>
              </a:rPr>
              <a:t>  “Married to Jesus” </a:t>
            </a:r>
            <a:r>
              <a:rPr lang="en-US" sz="1200">
                <a:latin typeface="Arial" charset="0"/>
                <a:hlinkClick r:id="rId8"/>
              </a:rPr>
              <a:t>http://www.bible-sermons.org/sermons/Married%20to%20Jesus%204-22-01.doc</a:t>
            </a:r>
            <a:endParaRPr lang="en-US" sz="1200">
              <a:latin typeface="Arial" charset="0"/>
            </a:endParaRPr>
          </a:p>
          <a:p>
            <a:pPr>
              <a:lnSpc>
                <a:spcPct val="120000"/>
              </a:lnSpc>
              <a:spcBef>
                <a:spcPct val="20000"/>
              </a:spcBef>
              <a:buClr>
                <a:srgbClr val="ED210B"/>
              </a:buClr>
              <a:buSzPct val="65000"/>
              <a:buFont typeface="Webdings" pitchFamily="18" charset="2"/>
              <a:buChar char="Y"/>
            </a:pPr>
            <a:r>
              <a:rPr lang="en-US" sz="1200">
                <a:latin typeface="Arial" charset="0"/>
              </a:rPr>
              <a:t>  “Married to Jesus, II”  </a:t>
            </a:r>
            <a:r>
              <a:rPr lang="en-US" sz="1200">
                <a:latin typeface="Arial" charset="0"/>
                <a:hlinkClick r:id="rId9"/>
              </a:rPr>
              <a:t>www.bible-sermons.org/sermons/Married%20to%20Jesus%202%204-29-01.doc</a:t>
            </a:r>
            <a:endParaRPr lang="en-US" sz="1200">
              <a:latin typeface="Arial" charset="0"/>
            </a:endParaRPr>
          </a:p>
          <a:p>
            <a:pPr>
              <a:lnSpc>
                <a:spcPct val="120000"/>
              </a:lnSpc>
              <a:spcBef>
                <a:spcPct val="20000"/>
              </a:spcBef>
              <a:buClr>
                <a:srgbClr val="ED210B"/>
              </a:buClr>
              <a:buSzPct val="65000"/>
              <a:buFont typeface="Webdings" pitchFamily="18" charset="2"/>
              <a:buChar char="Y"/>
            </a:pPr>
            <a:r>
              <a:rPr lang="en-US" sz="1200">
                <a:latin typeface="Arial" charset="0"/>
              </a:rPr>
              <a:t>  “Passion for our Bridegroom”  </a:t>
            </a:r>
            <a:r>
              <a:rPr lang="en-US" sz="1200">
                <a:latin typeface="Arial" charset="0"/>
                <a:hlinkClick r:id="rId10"/>
              </a:rPr>
              <a:t>www.</a:t>
            </a:r>
            <a:r>
              <a:rPr lang="en-US" sz="1200" u="sng">
                <a:latin typeface="Arial" charset="0"/>
                <a:hlinkClick r:id="rId10"/>
              </a:rPr>
              <a:t>heartchurch.com/sermons/030406.html</a:t>
            </a:r>
            <a:endParaRPr lang="en-US" sz="1200" u="sng">
              <a:latin typeface="Arial" charset="0"/>
            </a:endParaRPr>
          </a:p>
          <a:p>
            <a:pPr>
              <a:lnSpc>
                <a:spcPct val="120000"/>
              </a:lnSpc>
              <a:spcBef>
                <a:spcPct val="20000"/>
              </a:spcBef>
              <a:buClr>
                <a:srgbClr val="ED210B"/>
              </a:buClr>
              <a:buSzPct val="65000"/>
              <a:buFont typeface="Webdings" pitchFamily="18" charset="2"/>
              <a:buChar char="Y"/>
            </a:pPr>
            <a:r>
              <a:rPr lang="en-US" sz="1200">
                <a:latin typeface="Arial" charset="0"/>
              </a:rPr>
              <a:t>  “Invitation to a Wedding” </a:t>
            </a:r>
            <a:r>
              <a:rPr lang="en-US" sz="1200" u="sng">
                <a:latin typeface="Arial" charset="0"/>
                <a:hlinkClick r:id="rId11"/>
              </a:rPr>
              <a:t>www.biblebell.org/church2.html</a:t>
            </a:r>
            <a:endParaRPr lang="en-US" sz="1200" u="sng">
              <a:latin typeface="Arial" charset="0"/>
            </a:endParaRPr>
          </a:p>
          <a:p>
            <a:pPr>
              <a:lnSpc>
                <a:spcPct val="120000"/>
              </a:lnSpc>
              <a:spcBef>
                <a:spcPct val="20000"/>
              </a:spcBef>
              <a:buClr>
                <a:srgbClr val="ED210B"/>
              </a:buClr>
              <a:buSzPct val="65000"/>
              <a:buFont typeface="Webdings" pitchFamily="18" charset="2"/>
              <a:buChar char="Y"/>
            </a:pPr>
            <a:r>
              <a:rPr lang="en-US" sz="1200">
                <a:latin typeface="Arial" charset="0"/>
              </a:rPr>
              <a:t>  “Christ &amp; His Bride and the Jewish Wedding Ceremony” </a:t>
            </a:r>
            <a:r>
              <a:rPr lang="en-US" sz="1200">
                <a:latin typeface="Arial" charset="0"/>
                <a:hlinkClick r:id="rId12"/>
              </a:rPr>
              <a:t>www.helpforhomeschoolers.com/Article13.htm</a:t>
            </a:r>
            <a:endParaRPr lang="en-US" sz="1200">
              <a:latin typeface="Arial" charset="0"/>
            </a:endParaRPr>
          </a:p>
          <a:p>
            <a:pPr>
              <a:lnSpc>
                <a:spcPct val="120000"/>
              </a:lnSpc>
              <a:spcBef>
                <a:spcPct val="20000"/>
              </a:spcBef>
              <a:buClr>
                <a:srgbClr val="ED210B"/>
              </a:buClr>
              <a:buSzPct val="65000"/>
              <a:buFont typeface="Webdings" pitchFamily="18" charset="2"/>
              <a:buChar char="Y"/>
            </a:pPr>
            <a:r>
              <a:rPr lang="en-US" sz="1200">
                <a:latin typeface="Arial" charset="0"/>
              </a:rPr>
              <a:t>  </a:t>
            </a:r>
            <a:r>
              <a:rPr lang="en-US" sz="1200" u="sng">
                <a:latin typeface="Arial" charset="0"/>
              </a:rPr>
              <a:t>The Life of Christ</a:t>
            </a:r>
            <a:r>
              <a:rPr lang="en-US" sz="1200">
                <a:latin typeface="Arial" charset="0"/>
              </a:rPr>
              <a:t> by M.S. Mills  (specifically the appendix titled “The Doctrine of the Lord’s Supper)</a:t>
            </a:r>
            <a:endParaRPr lang="en-US" sz="1200" u="sng">
              <a:latin typeface="Arial" charset="0"/>
            </a:endParaRPr>
          </a:p>
          <a:p>
            <a:pPr>
              <a:lnSpc>
                <a:spcPct val="80000"/>
              </a:lnSpc>
              <a:spcBef>
                <a:spcPct val="20000"/>
              </a:spcBef>
              <a:buClr>
                <a:srgbClr val="ED210B"/>
              </a:buClr>
              <a:buSzPct val="65000"/>
              <a:buFont typeface="Webdings" pitchFamily="18" charset="2"/>
              <a:buChar char="Y"/>
            </a:pPr>
            <a:endParaRPr lang="en-US" sz="1200">
              <a:latin typeface="Arial" charset="0"/>
            </a:endParaRPr>
          </a:p>
          <a:p>
            <a:pPr>
              <a:lnSpc>
                <a:spcPct val="80000"/>
              </a:lnSpc>
              <a:spcBef>
                <a:spcPct val="20000"/>
              </a:spcBef>
              <a:buClr>
                <a:srgbClr val="ED210B"/>
              </a:buClr>
              <a:buSzPct val="65000"/>
              <a:buFont typeface="Webdings" pitchFamily="18" charset="2"/>
              <a:buNone/>
            </a:pPr>
            <a:endParaRPr lang="en-US" sz="1100">
              <a:latin typeface="Arial" charset="0"/>
            </a:endParaRPr>
          </a:p>
          <a:p>
            <a:pPr>
              <a:lnSpc>
                <a:spcPct val="80000"/>
              </a:lnSpc>
              <a:spcBef>
                <a:spcPct val="20000"/>
              </a:spcBef>
              <a:buClr>
                <a:srgbClr val="ED210B"/>
              </a:buClr>
              <a:buSzPct val="65000"/>
              <a:buFont typeface="Webdings" pitchFamily="18" charset="2"/>
              <a:buNone/>
            </a:pPr>
            <a:endParaRPr lang="en-US" sz="1200">
              <a:latin typeface="Arial"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noChangeArrowheads="1"/>
          </p:cNvSpPr>
          <p:nvPr>
            <p:ph type="ctrTitle"/>
          </p:nvPr>
        </p:nvSpPr>
        <p:spPr>
          <a:xfrm>
            <a:off x="457200" y="381000"/>
            <a:ext cx="6248400" cy="579438"/>
          </a:xfrm>
        </p:spPr>
        <p:txBody>
          <a:bodyPr/>
          <a:lstStyle/>
          <a:p>
            <a:r>
              <a:rPr lang="en-US" sz="3200"/>
              <a:t>Further Reading</a:t>
            </a:r>
          </a:p>
        </p:txBody>
      </p:sp>
      <p:sp>
        <p:nvSpPr>
          <p:cNvPr id="119812" name="Rectangle 4"/>
          <p:cNvSpPr>
            <a:spLocks noGrp="1" noChangeArrowheads="1"/>
          </p:cNvSpPr>
          <p:nvPr>
            <p:ph type="subTitle" idx="1"/>
          </p:nvPr>
        </p:nvSpPr>
        <p:spPr>
          <a:xfrm>
            <a:off x="533400" y="1219200"/>
            <a:ext cx="6248400" cy="5181600"/>
          </a:xfrm>
        </p:spPr>
        <p:txBody>
          <a:bodyPr/>
          <a:lstStyle/>
          <a:p>
            <a:pPr algn="l">
              <a:lnSpc>
                <a:spcPct val="80000"/>
              </a:lnSpc>
              <a:buFont typeface="Webdings" pitchFamily="18" charset="2"/>
              <a:buChar char="Y"/>
            </a:pPr>
            <a:endParaRPr lang="en-US" sz="1600" dirty="0"/>
          </a:p>
          <a:p>
            <a:pPr algn="l">
              <a:lnSpc>
                <a:spcPct val="80000"/>
              </a:lnSpc>
              <a:buFont typeface="Webdings" pitchFamily="18" charset="2"/>
              <a:buChar char="Y"/>
            </a:pPr>
            <a:r>
              <a:rPr lang="en-US" sz="1200" dirty="0"/>
              <a:t>  Song of Solomon—read it in context of Jesus speaking to you</a:t>
            </a:r>
          </a:p>
          <a:p>
            <a:pPr algn="l">
              <a:lnSpc>
                <a:spcPct val="80000"/>
              </a:lnSpc>
              <a:buFont typeface="Webdings" pitchFamily="18" charset="2"/>
              <a:buChar char="Y"/>
            </a:pPr>
            <a:endParaRPr lang="en-US" sz="1200" dirty="0"/>
          </a:p>
          <a:p>
            <a:pPr algn="l">
              <a:lnSpc>
                <a:spcPct val="80000"/>
              </a:lnSpc>
              <a:buFont typeface="Webdings" pitchFamily="18" charset="2"/>
              <a:buChar char="Y"/>
            </a:pPr>
            <a:r>
              <a:rPr lang="en-US" sz="1200" dirty="0"/>
              <a:t>  </a:t>
            </a:r>
            <a:r>
              <a:rPr lang="en-US" sz="1200" u="sng" dirty="0"/>
              <a:t>The Divine Romance</a:t>
            </a:r>
            <a:r>
              <a:rPr lang="en-US" sz="1200" dirty="0"/>
              <a:t>  by Gene Edwards</a:t>
            </a:r>
          </a:p>
          <a:p>
            <a:pPr marL="457200" lvl="1" indent="0">
              <a:lnSpc>
                <a:spcPct val="80000"/>
              </a:lnSpc>
              <a:buFont typeface="Webdings" pitchFamily="18" charset="2"/>
              <a:buNone/>
            </a:pPr>
            <a:r>
              <a:rPr lang="en-US" sz="1200" dirty="0">
                <a:sym typeface="Wingdings" pitchFamily="2" charset="2"/>
              </a:rPr>
              <a:t></a:t>
            </a:r>
            <a:r>
              <a:rPr lang="en-US" sz="1200" dirty="0"/>
              <a:t> This book more than any other helped me understand the Bridegroom concept</a:t>
            </a:r>
          </a:p>
          <a:p>
            <a:pPr algn="l">
              <a:lnSpc>
                <a:spcPct val="80000"/>
              </a:lnSpc>
              <a:buFont typeface="Webdings" pitchFamily="18" charset="2"/>
              <a:buChar char="Y"/>
            </a:pPr>
            <a:endParaRPr lang="en-US" sz="1200" u="sng" dirty="0"/>
          </a:p>
          <a:p>
            <a:pPr algn="l">
              <a:lnSpc>
                <a:spcPct val="80000"/>
              </a:lnSpc>
              <a:buFont typeface="Webdings" pitchFamily="18" charset="2"/>
              <a:buChar char="Y"/>
            </a:pPr>
            <a:r>
              <a:rPr lang="en-US" sz="1200" dirty="0"/>
              <a:t>  </a:t>
            </a:r>
            <a:r>
              <a:rPr lang="en-US" sz="1200" u="sng" dirty="0"/>
              <a:t>The Sacred Romance</a:t>
            </a:r>
            <a:r>
              <a:rPr lang="en-US" sz="1200" dirty="0"/>
              <a:t>  by Brent Curtis &amp; John </a:t>
            </a:r>
            <a:r>
              <a:rPr lang="en-US" sz="1200" dirty="0" err="1"/>
              <a:t>Eldredge</a:t>
            </a:r>
            <a:r>
              <a:rPr lang="en-US" sz="1200" dirty="0"/>
              <a:t>   </a:t>
            </a:r>
          </a:p>
          <a:p>
            <a:pPr algn="l">
              <a:lnSpc>
                <a:spcPct val="80000"/>
              </a:lnSpc>
            </a:pPr>
            <a:r>
              <a:rPr lang="en-US" sz="1200" dirty="0"/>
              <a:t>           </a:t>
            </a:r>
            <a:r>
              <a:rPr lang="en-US" sz="1200" dirty="0">
                <a:sym typeface="Wingdings" pitchFamily="2" charset="2"/>
              </a:rPr>
              <a:t> </a:t>
            </a:r>
            <a:r>
              <a:rPr lang="en-US" sz="1200" dirty="0"/>
              <a:t>Great for understanding divine romance and rekindling old fires with God</a:t>
            </a:r>
          </a:p>
          <a:p>
            <a:pPr algn="l">
              <a:lnSpc>
                <a:spcPct val="80000"/>
              </a:lnSpc>
              <a:buFont typeface="Webdings" pitchFamily="18" charset="2"/>
              <a:buChar char="Y"/>
            </a:pPr>
            <a:endParaRPr lang="en-US" sz="1200" u="sng" dirty="0"/>
          </a:p>
          <a:p>
            <a:pPr algn="l">
              <a:lnSpc>
                <a:spcPct val="80000"/>
              </a:lnSpc>
              <a:buFont typeface="Webdings" pitchFamily="18" charset="2"/>
              <a:buChar char="Y"/>
            </a:pPr>
            <a:r>
              <a:rPr lang="en-US" sz="1200" dirty="0"/>
              <a:t>  </a:t>
            </a:r>
            <a:r>
              <a:rPr lang="en-US" sz="1200" u="sng" dirty="0"/>
              <a:t>Experiencing the Depths of Jesus Christ</a:t>
            </a:r>
            <a:r>
              <a:rPr lang="en-US" sz="1200" dirty="0"/>
              <a:t> by Madame </a:t>
            </a:r>
            <a:r>
              <a:rPr lang="en-US" sz="1200" dirty="0" err="1"/>
              <a:t>Guyon</a:t>
            </a:r>
            <a:endParaRPr lang="en-US" sz="1200" dirty="0"/>
          </a:p>
          <a:p>
            <a:pPr algn="l">
              <a:lnSpc>
                <a:spcPct val="80000"/>
              </a:lnSpc>
            </a:pPr>
            <a:r>
              <a:rPr lang="en-US" sz="1200" dirty="0"/>
              <a:t>            </a:t>
            </a:r>
            <a:r>
              <a:rPr lang="en-US" sz="1200" dirty="0">
                <a:sym typeface="Wingdings" pitchFamily="2" charset="2"/>
              </a:rPr>
              <a:t> </a:t>
            </a:r>
            <a:r>
              <a:rPr lang="en-US" sz="1200" dirty="0"/>
              <a:t>Learning to meet Jesus intimately in prayer </a:t>
            </a:r>
          </a:p>
          <a:p>
            <a:pPr algn="l">
              <a:lnSpc>
                <a:spcPct val="80000"/>
              </a:lnSpc>
            </a:pPr>
            <a:r>
              <a:rPr lang="en-US" sz="1200" dirty="0"/>
              <a:t>            </a:t>
            </a:r>
            <a:r>
              <a:rPr lang="en-US" sz="1200" dirty="0">
                <a:sym typeface="Wingdings" pitchFamily="2" charset="2"/>
              </a:rPr>
              <a:t> </a:t>
            </a:r>
            <a:r>
              <a:rPr lang="en-US" sz="1200" dirty="0"/>
              <a:t>General concepts, not necessarily Bridegroom concepts</a:t>
            </a:r>
          </a:p>
          <a:p>
            <a:pPr algn="l">
              <a:lnSpc>
                <a:spcPct val="80000"/>
              </a:lnSpc>
              <a:buFont typeface="Webdings" pitchFamily="18" charset="2"/>
              <a:buChar char="Y"/>
            </a:pPr>
            <a:endParaRPr lang="en-US" sz="1200" dirty="0">
              <a:hlinkClick r:id="rId3"/>
            </a:endParaRPr>
          </a:p>
          <a:p>
            <a:pPr algn="l">
              <a:lnSpc>
                <a:spcPct val="80000"/>
              </a:lnSpc>
              <a:buFont typeface="Webdings" pitchFamily="18" charset="2"/>
              <a:buChar char="Y"/>
            </a:pPr>
            <a:r>
              <a:rPr lang="en-US" sz="1200" dirty="0"/>
              <a:t>  </a:t>
            </a:r>
            <a:r>
              <a:rPr lang="en-US" sz="1200" u="sng" dirty="0"/>
              <a:t>Knight in Shining Armor</a:t>
            </a:r>
            <a:r>
              <a:rPr lang="en-US" sz="1200" dirty="0"/>
              <a:t> by P.B. Wilson</a:t>
            </a:r>
          </a:p>
          <a:p>
            <a:pPr algn="l">
              <a:lnSpc>
                <a:spcPct val="80000"/>
              </a:lnSpc>
            </a:pPr>
            <a:r>
              <a:rPr lang="en-US" sz="1200" dirty="0"/>
              <a:t>            </a:t>
            </a:r>
            <a:r>
              <a:rPr lang="en-US" sz="1200" dirty="0">
                <a:sym typeface="Wingdings" pitchFamily="2" charset="2"/>
              </a:rPr>
              <a:t> </a:t>
            </a:r>
            <a:r>
              <a:rPr lang="en-US" sz="1200" dirty="0"/>
              <a:t>Best book there is regarding preparation for marriage and  maximizing your 	single years</a:t>
            </a:r>
          </a:p>
          <a:p>
            <a:pPr algn="l">
              <a:lnSpc>
                <a:spcPct val="80000"/>
              </a:lnSpc>
            </a:pPr>
            <a:r>
              <a:rPr lang="en-US" sz="1200" dirty="0"/>
              <a:t>            </a:t>
            </a:r>
            <a:r>
              <a:rPr lang="en-US" sz="1200" dirty="0">
                <a:sym typeface="Wingdings" pitchFamily="2" charset="2"/>
              </a:rPr>
              <a:t> Geared towards women</a:t>
            </a:r>
            <a:endParaRPr lang="en-US" sz="1200" dirty="0"/>
          </a:p>
          <a:p>
            <a:pPr algn="l">
              <a:lnSpc>
                <a:spcPct val="80000"/>
              </a:lnSpc>
            </a:pP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198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04800" y="593725"/>
            <a:ext cx="7467600" cy="701675"/>
          </a:xfrm>
        </p:spPr>
        <p:txBody>
          <a:bodyPr/>
          <a:lstStyle/>
          <a:p>
            <a:r>
              <a:rPr lang="en-US" sz="4000"/>
              <a:t>1 Corinthians 6:16-17</a:t>
            </a:r>
          </a:p>
        </p:txBody>
      </p:sp>
      <p:sp>
        <p:nvSpPr>
          <p:cNvPr id="28675" name="Rectangle 3"/>
          <p:cNvSpPr>
            <a:spLocks noGrp="1" noChangeArrowheads="1"/>
          </p:cNvSpPr>
          <p:nvPr>
            <p:ph type="body" idx="1"/>
          </p:nvPr>
        </p:nvSpPr>
        <p:spPr>
          <a:xfrm>
            <a:off x="533400" y="1524000"/>
            <a:ext cx="7315200" cy="4114800"/>
          </a:xfrm>
        </p:spPr>
        <p:txBody>
          <a:bodyPr/>
          <a:lstStyle/>
          <a:p>
            <a:pPr>
              <a:buFont typeface="Webdings" pitchFamily="18" charset="2"/>
              <a:buNone/>
            </a:pPr>
            <a:r>
              <a:rPr lang="en-US" sz="2800">
                <a:cs typeface="Times New Roman" pitchFamily="18" charset="0"/>
              </a:rPr>
              <a:t>   Do you not know that he who unites himself with a prostitute is one with her in body?  For it is said, “The two  will become one flesh.”</a:t>
            </a:r>
            <a:r>
              <a:rPr lang="en-US" sz="2800" baseline="30000">
                <a:cs typeface="Times New Roman" pitchFamily="18" charset="0"/>
              </a:rPr>
              <a:t>  </a:t>
            </a:r>
            <a:r>
              <a:rPr lang="en-US" sz="2800">
                <a:cs typeface="Times New Roman" pitchFamily="18" charset="0"/>
              </a:rPr>
              <a:t>But he who </a:t>
            </a:r>
            <a:r>
              <a:rPr lang="en-US" sz="2800" b="1">
                <a:effectLst>
                  <a:outerShdw blurRad="38100" dist="38100" dir="2700000" algn="tl">
                    <a:srgbClr val="C0C0C0"/>
                  </a:outerShdw>
                </a:effectLst>
                <a:cs typeface="Times New Roman" pitchFamily="18" charset="0"/>
              </a:rPr>
              <a:t>unites</a:t>
            </a:r>
            <a:r>
              <a:rPr lang="en-US" sz="2800">
                <a:cs typeface="Times New Roman" pitchFamily="18" charset="0"/>
              </a:rPr>
              <a:t> himself with the Lord is </a:t>
            </a:r>
            <a:r>
              <a:rPr lang="en-US" sz="2800" b="1">
                <a:effectLst>
                  <a:outerShdw blurRad="38100" dist="38100" dir="2700000" algn="tl">
                    <a:srgbClr val="C0C0C0"/>
                  </a:outerShdw>
                </a:effectLst>
                <a:cs typeface="Times New Roman" pitchFamily="18" charset="0"/>
              </a:rPr>
              <a:t>one</a:t>
            </a:r>
            <a:r>
              <a:rPr lang="en-US" sz="2800">
                <a:cs typeface="Times New Roman" pitchFamily="18" charset="0"/>
              </a:rPr>
              <a:t> with him in </a:t>
            </a:r>
            <a:r>
              <a:rPr lang="en-US" sz="2800" b="1">
                <a:effectLst>
                  <a:outerShdw blurRad="38100" dist="38100" dir="2700000" algn="tl">
                    <a:srgbClr val="C0C0C0"/>
                  </a:outerShdw>
                </a:effectLst>
                <a:cs typeface="Times New Roman" pitchFamily="18" charset="0"/>
              </a:rPr>
              <a:t>spirit</a:t>
            </a:r>
            <a:r>
              <a:rPr lang="en-US" sz="2800">
                <a:cs typeface="Times New Roman" pitchFamily="18" charset="0"/>
              </a:rPr>
              <a:t>. </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7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04800" y="593725"/>
            <a:ext cx="7467600" cy="701675"/>
          </a:xfrm>
        </p:spPr>
        <p:txBody>
          <a:bodyPr/>
          <a:lstStyle/>
          <a:p>
            <a:r>
              <a:rPr lang="en-US" sz="4000" dirty="0" smtClean="0"/>
              <a:t>Gen. 2:18-24</a:t>
            </a:r>
            <a:endParaRPr lang="en-US" sz="4000" dirty="0"/>
          </a:p>
        </p:txBody>
      </p:sp>
      <p:sp>
        <p:nvSpPr>
          <p:cNvPr id="28675" name="Rectangle 3"/>
          <p:cNvSpPr>
            <a:spLocks noGrp="1" noChangeArrowheads="1"/>
          </p:cNvSpPr>
          <p:nvPr>
            <p:ph type="body" idx="1"/>
          </p:nvPr>
        </p:nvSpPr>
        <p:spPr>
          <a:xfrm>
            <a:off x="533400" y="1524000"/>
            <a:ext cx="7315200" cy="4114800"/>
          </a:xfrm>
        </p:spPr>
        <p:txBody>
          <a:bodyPr/>
          <a:lstStyle/>
          <a:p>
            <a:pPr>
              <a:buFont typeface="Webdings" pitchFamily="18" charset="2"/>
              <a:buNone/>
            </a:pPr>
            <a:r>
              <a:rPr lang="en-US" sz="2800" dirty="0" smtClean="0">
                <a:cs typeface="Times New Roman" pitchFamily="18" charset="0"/>
              </a:rPr>
              <a:t>The Lord God said, “It is not good for the man to be alone.  I will make a helper suitable for him…so the Lord caused the man to fall into a deep sleep; and while he was sleeping, he took one of the man’s ribs and closed up the place with flesh. Then the Lord God made a woman from the rib he had taken out of the man and brought her to the man.”</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7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04800" y="593725"/>
            <a:ext cx="7467600" cy="701675"/>
          </a:xfrm>
        </p:spPr>
        <p:txBody>
          <a:bodyPr/>
          <a:lstStyle/>
          <a:p>
            <a:r>
              <a:rPr lang="en-US" sz="4000" dirty="0" smtClean="0"/>
              <a:t>Gen. 2:18-24</a:t>
            </a:r>
            <a:endParaRPr lang="en-US" sz="4000" dirty="0"/>
          </a:p>
        </p:txBody>
      </p:sp>
      <p:sp>
        <p:nvSpPr>
          <p:cNvPr id="28675" name="Rectangle 3"/>
          <p:cNvSpPr>
            <a:spLocks noGrp="1" noChangeArrowheads="1"/>
          </p:cNvSpPr>
          <p:nvPr>
            <p:ph type="body" idx="1"/>
          </p:nvPr>
        </p:nvSpPr>
        <p:spPr>
          <a:xfrm>
            <a:off x="533400" y="1524000"/>
            <a:ext cx="7315200" cy="4114800"/>
          </a:xfrm>
        </p:spPr>
        <p:txBody>
          <a:bodyPr/>
          <a:lstStyle/>
          <a:p>
            <a:pPr>
              <a:buFont typeface="Webdings" pitchFamily="18" charset="2"/>
              <a:buNone/>
            </a:pPr>
            <a:r>
              <a:rPr lang="en-US" sz="2800" dirty="0" smtClean="0"/>
              <a:t>The man said, </a:t>
            </a:r>
          </a:p>
          <a:p>
            <a:pPr>
              <a:buFont typeface="Webdings" pitchFamily="18" charset="2"/>
              <a:buNone/>
            </a:pPr>
            <a:r>
              <a:rPr lang="en-US" sz="2800" dirty="0" smtClean="0"/>
              <a:t>“This is now bone of my bones and flesh of my flesh; she shall be called woman, for she was taken out of man.”</a:t>
            </a:r>
          </a:p>
          <a:p>
            <a:pPr>
              <a:buFont typeface="Webdings" pitchFamily="18" charset="2"/>
              <a:buNone/>
            </a:pPr>
            <a:r>
              <a:rPr lang="en-US" sz="2800" dirty="0" smtClean="0"/>
              <a:t>For this reason a man will leave his father and mother and be united to his wife, and they will become one flesh.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6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86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28600" y="669925"/>
            <a:ext cx="7467600" cy="701675"/>
          </a:xfrm>
        </p:spPr>
        <p:txBody>
          <a:bodyPr/>
          <a:lstStyle/>
          <a:p>
            <a:r>
              <a:rPr lang="en-US" sz="4000" dirty="0" smtClean="0"/>
              <a:t>John 19:33-34</a:t>
            </a:r>
            <a:endParaRPr lang="en-US" sz="4000" dirty="0"/>
          </a:p>
        </p:txBody>
      </p:sp>
      <p:sp>
        <p:nvSpPr>
          <p:cNvPr id="29699" name="Rectangle 3"/>
          <p:cNvSpPr>
            <a:spLocks noGrp="1" noChangeArrowheads="1"/>
          </p:cNvSpPr>
          <p:nvPr>
            <p:ph type="body" idx="1"/>
          </p:nvPr>
        </p:nvSpPr>
        <p:spPr>
          <a:xfrm>
            <a:off x="762000" y="1600200"/>
            <a:ext cx="7543800" cy="4114800"/>
          </a:xfrm>
        </p:spPr>
        <p:txBody>
          <a:bodyPr/>
          <a:lstStyle/>
          <a:p>
            <a:pPr>
              <a:spcBef>
                <a:spcPct val="0"/>
              </a:spcBef>
              <a:buFont typeface="Webdings" pitchFamily="18" charset="2"/>
              <a:buNone/>
            </a:pPr>
            <a:r>
              <a:rPr lang="en-US" sz="3000" dirty="0" smtClean="0">
                <a:cs typeface="Arial" charset="0"/>
              </a:rPr>
              <a:t>But when they came to Jesus and found that He was already dead, they did not break His legs.  Instead, one of the soldiers pierced Jesus’ side with a  spear, bringing a sudden flow of       blood and water.</a:t>
            </a:r>
            <a:endParaRPr lang="en-US" dirty="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mboo">
  <a:themeElements>
    <a:clrScheme name="Bamboo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fontScheme name="Bambo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amboo 1">
        <a:dk1>
          <a:srgbClr val="000000"/>
        </a:dk1>
        <a:lt1>
          <a:srgbClr val="FFFFFF"/>
        </a:lt1>
        <a:dk2>
          <a:srgbClr val="396F39"/>
        </a:dk2>
        <a:lt2>
          <a:srgbClr val="FFCC00"/>
        </a:lt2>
        <a:accent1>
          <a:srgbClr val="009900"/>
        </a:accent1>
        <a:accent2>
          <a:srgbClr val="CC9900"/>
        </a:accent2>
        <a:accent3>
          <a:srgbClr val="AEBBAE"/>
        </a:accent3>
        <a:accent4>
          <a:srgbClr val="DADADA"/>
        </a:accent4>
        <a:accent5>
          <a:srgbClr val="AACAAA"/>
        </a:accent5>
        <a:accent6>
          <a:srgbClr val="B98A00"/>
        </a:accent6>
        <a:hlink>
          <a:srgbClr val="FF3300"/>
        </a:hlink>
        <a:folHlink>
          <a:srgbClr val="663300"/>
        </a:folHlink>
      </a:clrScheme>
      <a:clrMap bg1="dk2" tx1="lt1" bg2="dk1" tx2="lt2" accent1="accent1" accent2="accent2" accent3="accent3" accent4="accent4" accent5="accent5" accent6="accent6" hlink="hlink" folHlink="folHlink"/>
    </a:extraClrScheme>
    <a:extraClrScheme>
      <a:clrScheme name="Bamboo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clrMap bg1="lt1" tx1="dk1" bg2="lt2" tx2="dk2" accent1="accent1" accent2="accent2" accent3="accent3" accent4="accent4" accent5="accent5" accent6="accent6" hlink="hlink" folHlink="folHlink"/>
    </a:extraClrScheme>
    <a:extraClrScheme>
      <a:clrScheme name="Bambo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Bamboo 4">
        <a:dk1>
          <a:srgbClr val="000000"/>
        </a:dk1>
        <a:lt1>
          <a:srgbClr val="FFFFFF"/>
        </a:lt1>
        <a:dk2>
          <a:srgbClr val="FF0000"/>
        </a:dk2>
        <a:lt2>
          <a:srgbClr val="800000"/>
        </a:lt2>
        <a:accent1>
          <a:srgbClr val="008000"/>
        </a:accent1>
        <a:accent2>
          <a:srgbClr val="FF9900"/>
        </a:accent2>
        <a:accent3>
          <a:srgbClr val="FFFFFF"/>
        </a:accent3>
        <a:accent4>
          <a:srgbClr val="000000"/>
        </a:accent4>
        <a:accent5>
          <a:srgbClr val="AAC0AA"/>
        </a:accent5>
        <a:accent6>
          <a:srgbClr val="E78A00"/>
        </a:accent6>
        <a:hlink>
          <a:srgbClr val="CC3300"/>
        </a:hlink>
        <a:folHlink>
          <a:srgbClr val="66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Designs\Bamboo.pot</Template>
  <TotalTime>2013</TotalTime>
  <Words>3388</Words>
  <Application>Microsoft PowerPoint</Application>
  <PresentationFormat>On-screen Show (4:3)</PresentationFormat>
  <Paragraphs>421</Paragraphs>
  <Slides>51</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51</vt:i4>
      </vt:variant>
    </vt:vector>
  </HeadingPairs>
  <TitlesOfParts>
    <vt:vector size="58" baseType="lpstr">
      <vt:lpstr>Times New Roman</vt:lpstr>
      <vt:lpstr>Arial Black</vt:lpstr>
      <vt:lpstr>Arial</vt:lpstr>
      <vt:lpstr>Webdings</vt:lpstr>
      <vt:lpstr>Wingdings</vt:lpstr>
      <vt:lpstr>Georgia</vt:lpstr>
      <vt:lpstr>Bamboo</vt:lpstr>
      <vt:lpstr>Knowing Jesus as our Bridegroom</vt:lpstr>
      <vt:lpstr>Slide 2</vt:lpstr>
      <vt:lpstr>God Transcends Gender</vt:lpstr>
      <vt:lpstr>Feminine Images of God</vt:lpstr>
      <vt:lpstr>Ephesians 5:22-33</vt:lpstr>
      <vt:lpstr>1 Corinthians 6:16-17</vt:lpstr>
      <vt:lpstr>Gen. 2:18-24</vt:lpstr>
      <vt:lpstr>Gen. 2:18-24</vt:lpstr>
      <vt:lpstr>John 19:33-34</vt:lpstr>
      <vt:lpstr>Isaiah 54:5</vt:lpstr>
      <vt:lpstr>Isaiah 62:5</vt:lpstr>
      <vt:lpstr>Jeremiah 2:2</vt:lpstr>
      <vt:lpstr>Jeremiah 3:14</vt:lpstr>
      <vt:lpstr>Jeremiah 3:20</vt:lpstr>
      <vt:lpstr>Hosea 2:19-20</vt:lpstr>
      <vt:lpstr>Hosea 3:1</vt:lpstr>
      <vt:lpstr>Revelation 19:7</vt:lpstr>
      <vt:lpstr>Revelation 21:2</vt:lpstr>
      <vt:lpstr>Revelation 21:9</vt:lpstr>
      <vt:lpstr>Revelation 22:17</vt:lpstr>
      <vt:lpstr>John 3:29</vt:lpstr>
      <vt:lpstr>Song of Songs 4:8-12</vt:lpstr>
      <vt:lpstr>Scriptural Parallels</vt:lpstr>
      <vt:lpstr>Jewish Marriage Customs  in First Century</vt:lpstr>
      <vt:lpstr>Parallel #1: Arranged Marriages</vt:lpstr>
      <vt:lpstr>Parallel #1: Arranged Marriages</vt:lpstr>
      <vt:lpstr>Parallel #2: Covenant Established</vt:lpstr>
      <vt:lpstr>Parallel #2: Covenant Established</vt:lpstr>
      <vt:lpstr>Parallel #3: Gifts for the Bride</vt:lpstr>
      <vt:lpstr>Parallel #4: Cup of the Covenant</vt:lpstr>
      <vt:lpstr>Parallel #4: Cup of the Covenant</vt:lpstr>
      <vt:lpstr>Parallel #4: Cup of the Covenant</vt:lpstr>
      <vt:lpstr>Parallel #4: Cup of the Covenant</vt:lpstr>
      <vt:lpstr>Parallel #5: Bridegroom Leaves</vt:lpstr>
      <vt:lpstr>Parallel #6: Bride is Baptized</vt:lpstr>
      <vt:lpstr>Parallel #7: Consecration of Bride</vt:lpstr>
      <vt:lpstr>Matthew 9:14-15</vt:lpstr>
      <vt:lpstr>Parallel #8: Preparations of Groom</vt:lpstr>
      <vt:lpstr>Parallel #9: The Bridegroom’s Return</vt:lpstr>
      <vt:lpstr>Parallel #9: The Bridegroom’s Return</vt:lpstr>
      <vt:lpstr>Parallel #9: The Bridegroom’s Return</vt:lpstr>
      <vt:lpstr>Parallel #10: The Wedding!</vt:lpstr>
      <vt:lpstr>Parallel #10: The Wedding!</vt:lpstr>
      <vt:lpstr>Intimate Imagery</vt:lpstr>
      <vt:lpstr>Named by Your Lover</vt:lpstr>
      <vt:lpstr>Communion</vt:lpstr>
      <vt:lpstr>Communion: Bread</vt:lpstr>
      <vt:lpstr>Communion: Wine</vt:lpstr>
      <vt:lpstr>Communion:  Renewing our Vows Awaiting our Bridegroom </vt:lpstr>
      <vt:lpstr>Resources Used</vt:lpstr>
      <vt:lpstr>Further Reading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Knowing Jesus as our Bridegroom</dc:title>
  <dc:creator>Dan Moritz</dc:creator>
  <cp:lastModifiedBy>Linda</cp:lastModifiedBy>
  <cp:revision>188</cp:revision>
  <cp:lastPrinted>1601-01-01T00:00:00Z</cp:lastPrinted>
  <dcterms:created xsi:type="dcterms:W3CDTF">2004-02-01T05:53:40Z</dcterms:created>
  <dcterms:modified xsi:type="dcterms:W3CDTF">2008-02-14T22:47:35Z</dcterms:modified>
</cp:coreProperties>
</file>