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96" r:id="rId19"/>
    <p:sldId id="275" r:id="rId20"/>
    <p:sldId id="301"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00" r:id="rId41"/>
    <p:sldId id="299" r:id="rId42"/>
    <p:sldId id="298" r:id="rId43"/>
    <p:sldId id="295"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4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4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4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400" kern="1200">
        <a:solidFill>
          <a:schemeClr val="tx1"/>
        </a:solidFill>
        <a:latin typeface="Arial"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9" autoAdjust="0"/>
    <p:restoredTop sz="90929"/>
  </p:normalViewPr>
  <p:slideViewPr>
    <p:cSldViewPr>
      <p:cViewPr>
        <p:scale>
          <a:sx n="50" d="100"/>
          <a:sy n="50" d="100"/>
        </p:scale>
        <p:origin x="-1194" y="-4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63E8953-8D05-2C4C-A170-8C921B5F1785}" type="slidenum">
              <a:rPr lang="en-US"/>
              <a:pPr/>
              <a:t>‹#›</a:t>
            </a:fld>
            <a:endParaRPr lang="en-US"/>
          </a:p>
        </p:txBody>
      </p:sp>
    </p:spTree>
    <p:extLst>
      <p:ext uri="{BB962C8B-B14F-4D97-AF65-F5344CB8AC3E}">
        <p14:creationId xmlns:p14="http://schemas.microsoft.com/office/powerpoint/2010/main" val="11861166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fontAlgn="base">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fontAlgn="base">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fontAlgn="base">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fontAlgn="base">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352" name="Picture 16" descr="agusm-logo"/>
          <p:cNvPicPr>
            <a:picLocks noChangeAspect="1" noChangeArrowheads="1"/>
          </p:cNvPicPr>
          <p:nvPr/>
        </p:nvPicPr>
        <p:blipFill>
          <a:blip r:embed="rId2"/>
          <a:srcRect/>
          <a:stretch>
            <a:fillRect/>
          </a:stretch>
        </p:blipFill>
        <p:spPr bwMode="auto">
          <a:xfrm>
            <a:off x="7083425" y="5027613"/>
            <a:ext cx="1581150" cy="1371600"/>
          </a:xfrm>
          <a:prstGeom prst="rect">
            <a:avLst/>
          </a:prstGeom>
          <a:noFill/>
        </p:spPr>
      </p:pic>
      <p:sp>
        <p:nvSpPr>
          <p:cNvPr id="14355" name="Freeform 19"/>
          <p:cNvSpPr>
            <a:spLocks/>
          </p:cNvSpPr>
          <p:nvPr/>
        </p:nvSpPr>
        <p:spPr bwMode="auto">
          <a:xfrm>
            <a:off x="1371600" y="685800"/>
            <a:ext cx="6400800" cy="819150"/>
          </a:xfrm>
          <a:custGeom>
            <a:avLst/>
            <a:gdLst/>
            <a:ahLst/>
            <a:cxnLst>
              <a:cxn ang="0">
                <a:pos x="0" y="0"/>
              </a:cxn>
              <a:cxn ang="0">
                <a:pos x="4896" y="0"/>
              </a:cxn>
              <a:cxn ang="0">
                <a:pos x="4730" y="288"/>
              </a:cxn>
              <a:cxn ang="0">
                <a:pos x="4896" y="576"/>
              </a:cxn>
              <a:cxn ang="0">
                <a:pos x="0" y="576"/>
              </a:cxn>
              <a:cxn ang="0">
                <a:pos x="167" y="288"/>
              </a:cxn>
              <a:cxn ang="0">
                <a:pos x="0" y="0"/>
              </a:cxn>
            </a:cxnLst>
            <a:rect l="0" t="0" r="r" b="b"/>
            <a:pathLst>
              <a:path w="4896" h="576">
                <a:moveTo>
                  <a:pt x="0" y="0"/>
                </a:moveTo>
                <a:lnTo>
                  <a:pt x="4896" y="0"/>
                </a:lnTo>
                <a:lnTo>
                  <a:pt x="4730" y="288"/>
                </a:lnTo>
                <a:lnTo>
                  <a:pt x="4896" y="576"/>
                </a:lnTo>
                <a:lnTo>
                  <a:pt x="0" y="576"/>
                </a:lnTo>
                <a:lnTo>
                  <a:pt x="167" y="288"/>
                </a:lnTo>
                <a:lnTo>
                  <a:pt x="0" y="0"/>
                </a:lnTo>
                <a:close/>
              </a:path>
            </a:pathLst>
          </a:custGeom>
          <a:solidFill>
            <a:schemeClr val="hlink"/>
          </a:solidFill>
          <a:ln w="9525">
            <a:noFill/>
            <a:round/>
            <a:headEnd/>
            <a:tailEnd/>
          </a:ln>
        </p:spPr>
        <p:txBody>
          <a:bodyPr wrap="none" anchor="ctr">
            <a:prstTxWarp prst="textNoShape">
              <a:avLst/>
            </a:prstTxWarp>
          </a:bodyPr>
          <a:lstStyle/>
          <a:p>
            <a:endParaRPr lang="en-US"/>
          </a:p>
        </p:txBody>
      </p:sp>
      <p:sp>
        <p:nvSpPr>
          <p:cNvPr id="14356" name="Rectangle 20"/>
          <p:cNvSpPr>
            <a:spLocks noGrp="1" noChangeArrowheads="1"/>
          </p:cNvSpPr>
          <p:nvPr>
            <p:ph type="ctrTitle"/>
          </p:nvPr>
        </p:nvSpPr>
        <p:spPr>
          <a:xfrm>
            <a:off x="685800" y="2514600"/>
            <a:ext cx="7772400" cy="685800"/>
          </a:xfrm>
        </p:spPr>
        <p:txBody>
          <a:bodyPr/>
          <a:lstStyle>
            <a:lvl1pPr>
              <a:defRPr>
                <a:latin typeface="Calibri" pitchFamily="34" charset="0"/>
                <a:cs typeface="Calibri" pitchFamily="34" charset="0"/>
              </a:defRPr>
            </a:lvl1pPr>
          </a:lstStyle>
          <a:p>
            <a:r>
              <a:rPr lang="en-US" dirty="0"/>
              <a:t>Click to edit Master title style</a:t>
            </a:r>
          </a:p>
        </p:txBody>
      </p:sp>
      <p:pic>
        <p:nvPicPr>
          <p:cNvPr id="14357" name="Picture 21" descr="agusm-wearethere"/>
          <p:cNvPicPr>
            <a:picLocks noChangeAspect="1" noChangeArrowheads="1"/>
          </p:cNvPicPr>
          <p:nvPr/>
        </p:nvPicPr>
        <p:blipFill>
          <a:blip r:embed="rId3"/>
          <a:srcRect/>
          <a:stretch>
            <a:fillRect/>
          </a:stretch>
        </p:blipFill>
        <p:spPr bwMode="auto">
          <a:xfrm>
            <a:off x="2667000" y="762000"/>
            <a:ext cx="3733800" cy="682625"/>
          </a:xfrm>
          <a:prstGeom prst="rect">
            <a:avLst/>
          </a:prstGeom>
          <a:noFill/>
        </p:spPr>
      </p:pic>
      <p:pic>
        <p:nvPicPr>
          <p:cNvPr id="14358" name="Picture 22" descr="agusm-illustrations"/>
          <p:cNvPicPr>
            <a:picLocks noChangeAspect="1" noChangeArrowheads="1"/>
          </p:cNvPicPr>
          <p:nvPr/>
        </p:nvPicPr>
        <p:blipFill>
          <a:blip r:embed="rId4"/>
          <a:srcRect/>
          <a:stretch>
            <a:fillRect/>
          </a:stretch>
        </p:blipFill>
        <p:spPr bwMode="auto">
          <a:xfrm>
            <a:off x="-152400" y="3451225"/>
            <a:ext cx="5562600" cy="3940175"/>
          </a:xfrm>
          <a:prstGeom prst="rect">
            <a:avLst/>
          </a:prstGeom>
          <a:noFill/>
        </p:spPr>
      </p:pic>
      <p:sp>
        <p:nvSpPr>
          <p:cNvPr id="14359" name="Rectangle 23"/>
          <p:cNvSpPr>
            <a:spLocks noGrp="1" noChangeArrowheads="1"/>
          </p:cNvSpPr>
          <p:nvPr>
            <p:ph type="subTitle" idx="1"/>
          </p:nvPr>
        </p:nvSpPr>
        <p:spPr>
          <a:xfrm>
            <a:off x="1371600" y="3429000"/>
            <a:ext cx="6400800" cy="1143000"/>
          </a:xfrm>
        </p:spPr>
        <p:txBody>
          <a:bodyPr/>
          <a:lstStyle>
            <a:lvl1pPr marL="0" indent="0" algn="ctr">
              <a:buFontTx/>
              <a:buNone/>
              <a:defRPr>
                <a:solidFill>
                  <a:schemeClr val="tx2"/>
                </a:solidFill>
              </a:defRPr>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0"/>
            <a:ext cx="77724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5240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pic>
        <p:nvPicPr>
          <p:cNvPr id="1032" name="Picture 8" descr="agusm-logo"/>
          <p:cNvPicPr>
            <a:picLocks noChangeAspect="1" noChangeArrowheads="1"/>
          </p:cNvPicPr>
          <p:nvPr/>
        </p:nvPicPr>
        <p:blipFill>
          <a:blip r:embed="rId13"/>
          <a:srcRect/>
          <a:stretch>
            <a:fillRect/>
          </a:stretch>
        </p:blipFill>
        <p:spPr bwMode="auto">
          <a:xfrm>
            <a:off x="7083425" y="5027613"/>
            <a:ext cx="1581150" cy="13716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Calibri" pitchFamily="34" charset="0"/>
          <a:ea typeface="+mj-ea"/>
          <a:cs typeface="Calibri" pitchFamily="34" charset="0"/>
        </a:defRPr>
      </a:lvl1pPr>
      <a:lvl2pPr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0" indent="0" algn="l" rtl="0" fontAlgn="base">
        <a:spcBef>
          <a:spcPct val="20000"/>
        </a:spcBef>
        <a:spcAft>
          <a:spcPct val="0"/>
        </a:spcAft>
        <a:buNone/>
        <a:defRPr sz="3200">
          <a:solidFill>
            <a:schemeClr val="tx1"/>
          </a:solidFill>
          <a:latin typeface="Calibri" pitchFamily="34" charset="0"/>
          <a:ea typeface="+mn-ea"/>
          <a:cs typeface="Calibri" pitchFamily="34" charset="0"/>
        </a:defRPr>
      </a:lvl1pPr>
      <a:lvl2pPr marL="457200" indent="0" algn="l" rtl="0" fontAlgn="base">
        <a:spcBef>
          <a:spcPct val="20000"/>
        </a:spcBef>
        <a:spcAft>
          <a:spcPct val="0"/>
        </a:spcAft>
        <a:buNone/>
        <a:defRPr sz="2800">
          <a:solidFill>
            <a:schemeClr val="tx1"/>
          </a:solidFill>
          <a:latin typeface="Calibri" pitchFamily="34" charset="0"/>
          <a:ea typeface="+mn-ea"/>
          <a:cs typeface="Calibri" pitchFamily="34" charset="0"/>
        </a:defRPr>
      </a:lvl2pPr>
      <a:lvl3pPr marL="914400" indent="0" algn="l" rtl="0" fontAlgn="base">
        <a:spcBef>
          <a:spcPct val="20000"/>
        </a:spcBef>
        <a:spcAft>
          <a:spcPct val="0"/>
        </a:spcAft>
        <a:buNone/>
        <a:defRPr sz="2400">
          <a:solidFill>
            <a:schemeClr val="tx1"/>
          </a:solidFill>
          <a:latin typeface="Calibri" pitchFamily="34" charset="0"/>
          <a:ea typeface="+mn-ea"/>
          <a:cs typeface="Calibri" pitchFamily="34" charset="0"/>
        </a:defRPr>
      </a:lvl3pPr>
      <a:lvl4pPr marL="1371600" indent="0" algn="l" rtl="0" fontAlgn="base">
        <a:spcBef>
          <a:spcPct val="20000"/>
        </a:spcBef>
        <a:spcAft>
          <a:spcPct val="0"/>
        </a:spcAft>
        <a:buNone/>
        <a:defRPr sz="2000">
          <a:solidFill>
            <a:schemeClr val="tx1"/>
          </a:solidFill>
          <a:latin typeface="Calibri" pitchFamily="34" charset="0"/>
          <a:ea typeface="+mn-ea"/>
          <a:cs typeface="Calibri" pitchFamily="34" charset="0"/>
        </a:defRPr>
      </a:lvl4pPr>
      <a:lvl5pPr marL="1828800" indent="0" algn="l" rtl="0" fontAlgn="base">
        <a:spcBef>
          <a:spcPct val="20000"/>
        </a:spcBef>
        <a:spcAft>
          <a:spcPct val="0"/>
        </a:spcAft>
        <a:buNone/>
        <a:defRPr sz="2000">
          <a:solidFill>
            <a:schemeClr val="tx1"/>
          </a:solidFill>
          <a:latin typeface="Calibri" pitchFamily="34" charset="0"/>
          <a:ea typeface="+mn-ea"/>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linda.ministryhome.org/files/prayerletters/Feb_2011.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685800"/>
          </a:xfrm>
        </p:spPr>
        <p:txBody>
          <a:bodyPr/>
          <a:lstStyle/>
          <a:p>
            <a:r>
              <a:rPr lang="en-US" sz="4000" b="1" dirty="0" smtClean="0"/>
              <a:t>Creating a Monthly Newsletter That People Will Actually </a:t>
            </a:r>
            <a:r>
              <a:rPr lang="en-US" sz="4000" b="1" dirty="0" smtClean="0"/>
              <a:t>Read!</a:t>
            </a:r>
            <a:endParaRPr lang="en-US" sz="4000" b="1" dirty="0"/>
          </a:p>
        </p:txBody>
      </p:sp>
      <p:pic>
        <p:nvPicPr>
          <p:cNvPr id="4" name="Picture 3" descr="Writing letters"/>
          <p:cNvPicPr/>
          <p:nvPr/>
        </p:nvPicPr>
        <p:blipFill>
          <a:blip r:embed="rId2" cstate="print">
            <a:grayscl/>
          </a:blip>
          <a:srcRect/>
          <a:stretch>
            <a:fillRect/>
          </a:stretch>
        </p:blipFill>
        <p:spPr bwMode="auto">
          <a:xfrm flipH="1">
            <a:off x="3276600" y="3505200"/>
            <a:ext cx="2895600" cy="1905000"/>
          </a:xfrm>
          <a:prstGeom prst="rect">
            <a:avLst/>
          </a:prstGeom>
          <a:noFill/>
          <a:ln w="3175" algn="in">
            <a:solidFill>
              <a:srgbClr val="000000"/>
            </a:solidFill>
            <a:miter lim="800000"/>
            <a:headEnd/>
            <a:tailEnd/>
          </a:ln>
          <a:effectLst/>
        </p:spPr>
      </p:pic>
    </p:spTree>
    <p:extLst>
      <p:ext uri="{BB962C8B-B14F-4D97-AF65-F5344CB8AC3E}">
        <p14:creationId xmlns:p14="http://schemas.microsoft.com/office/powerpoint/2010/main" val="3818597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7</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lvl="0" algn="ctr"/>
            <a:r>
              <a:rPr lang="en-US" sz="2800" dirty="0" smtClean="0">
                <a:solidFill>
                  <a:srgbClr val="002060"/>
                </a:solidFill>
              </a:rPr>
              <a:t>Thou </a:t>
            </a:r>
            <a:r>
              <a:rPr lang="en-US" sz="2800" dirty="0">
                <a:solidFill>
                  <a:srgbClr val="002060"/>
                </a:solidFill>
              </a:rPr>
              <a:t>shalt not engage in </a:t>
            </a:r>
            <a:r>
              <a:rPr lang="en-US" sz="2800" b="1" dirty="0">
                <a:solidFill>
                  <a:srgbClr val="FF0000"/>
                </a:solidFill>
              </a:rPr>
              <a:t>BAD PHOTOCOPIES. </a:t>
            </a:r>
          </a:p>
          <a:p>
            <a:endParaRPr lang="en-US" dirty="0">
              <a:solidFill>
                <a:schemeClr val="bg1"/>
              </a:solidFill>
            </a:endParaRPr>
          </a:p>
        </p:txBody>
      </p:sp>
    </p:spTree>
    <p:extLst>
      <p:ext uri="{BB962C8B-B14F-4D97-AF65-F5344CB8AC3E}">
        <p14:creationId xmlns:p14="http://schemas.microsoft.com/office/powerpoint/2010/main" val="3981656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8</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algn="ctr"/>
            <a:r>
              <a:rPr lang="en-US" baseline="0" dirty="0" smtClean="0">
                <a:solidFill>
                  <a:srgbClr val="002060"/>
                </a:solidFill>
              </a:rPr>
              <a:t>Thou </a:t>
            </a:r>
            <a:r>
              <a:rPr lang="en-US" baseline="0" dirty="0" smtClean="0">
                <a:solidFill>
                  <a:srgbClr val="002060"/>
                </a:solidFill>
              </a:rPr>
              <a:t>shalt </a:t>
            </a:r>
            <a:r>
              <a:rPr lang="en-US" b="1" baseline="0" dirty="0" smtClean="0">
                <a:solidFill>
                  <a:srgbClr val="FF0000"/>
                </a:solidFill>
              </a:rPr>
              <a:t>STEAL GOOD IDEAS </a:t>
            </a:r>
            <a:r>
              <a:rPr lang="en-US" b="1" baseline="0" dirty="0" smtClean="0">
                <a:solidFill>
                  <a:srgbClr val="FF0000"/>
                </a:solidFill>
              </a:rPr>
              <a:t>                            </a:t>
            </a:r>
            <a:r>
              <a:rPr lang="en-US" baseline="0" dirty="0" smtClean="0">
                <a:solidFill>
                  <a:srgbClr val="002060"/>
                </a:solidFill>
              </a:rPr>
              <a:t>from </a:t>
            </a:r>
            <a:r>
              <a:rPr lang="en-US" baseline="0" dirty="0" smtClean="0">
                <a:solidFill>
                  <a:srgbClr val="002060"/>
                </a:solidFill>
              </a:rPr>
              <a:t>friends in ministry.</a:t>
            </a:r>
          </a:p>
          <a:p>
            <a:endParaRPr lang="en-US" dirty="0">
              <a:solidFill>
                <a:schemeClr val="bg1"/>
              </a:solidFill>
              <a:latin typeface="Lucida Calligraphy" pitchFamily="66" charset="0"/>
            </a:endParaRPr>
          </a:p>
        </p:txBody>
      </p:sp>
    </p:spTree>
    <p:extLst>
      <p:ext uri="{BB962C8B-B14F-4D97-AF65-F5344CB8AC3E}">
        <p14:creationId xmlns:p14="http://schemas.microsoft.com/office/powerpoint/2010/main" val="1440703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9</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algn="ctr"/>
            <a:r>
              <a:rPr lang="en-US" sz="2800" baseline="0" dirty="0" smtClean="0">
                <a:solidFill>
                  <a:srgbClr val="002060"/>
                </a:solidFill>
              </a:rPr>
              <a:t>Thou </a:t>
            </a:r>
            <a:r>
              <a:rPr lang="en-US" sz="2800" baseline="0" dirty="0" smtClean="0">
                <a:solidFill>
                  <a:srgbClr val="002060"/>
                </a:solidFill>
              </a:rPr>
              <a:t>shalt not give five testimonies and seven updates with six prayer requests and fourteen scriptures.  </a:t>
            </a:r>
            <a:r>
              <a:rPr lang="en-US" sz="2800" baseline="0" dirty="0" smtClean="0">
                <a:solidFill>
                  <a:srgbClr val="002060"/>
                </a:solidFill>
              </a:rPr>
              <a:t>  </a:t>
            </a:r>
            <a:r>
              <a:rPr lang="en-US" sz="2800" b="1" baseline="0" dirty="0" smtClean="0">
                <a:solidFill>
                  <a:srgbClr val="FF0000"/>
                </a:solidFill>
              </a:rPr>
              <a:t>STICK </a:t>
            </a:r>
            <a:r>
              <a:rPr lang="en-US" sz="2800" b="1" baseline="0" dirty="0" smtClean="0">
                <a:solidFill>
                  <a:srgbClr val="FF0000"/>
                </a:solidFill>
              </a:rPr>
              <a:t>TO ONE MAIN THEME </a:t>
            </a:r>
            <a:r>
              <a:rPr lang="en-US" sz="2800" b="1" baseline="0" dirty="0" smtClean="0">
                <a:solidFill>
                  <a:srgbClr val="FF0000"/>
                </a:solidFill>
              </a:rPr>
              <a:t>                                         </a:t>
            </a:r>
            <a:r>
              <a:rPr lang="en-US" sz="2800" baseline="0" dirty="0" smtClean="0">
                <a:solidFill>
                  <a:srgbClr val="002060"/>
                </a:solidFill>
              </a:rPr>
              <a:t>and </a:t>
            </a:r>
            <a:r>
              <a:rPr lang="en-US" sz="2800" baseline="0" dirty="0" smtClean="0">
                <a:solidFill>
                  <a:srgbClr val="002060"/>
                </a:solidFill>
              </a:rPr>
              <a:t>this shalt thou do creatively.</a:t>
            </a:r>
          </a:p>
          <a:p>
            <a:endParaRPr lang="en-US" dirty="0">
              <a:solidFill>
                <a:schemeClr val="bg1"/>
              </a:solidFill>
            </a:endParaRPr>
          </a:p>
        </p:txBody>
      </p:sp>
    </p:spTree>
    <p:extLst>
      <p:ext uri="{BB962C8B-B14F-4D97-AF65-F5344CB8AC3E}">
        <p14:creationId xmlns:p14="http://schemas.microsoft.com/office/powerpoint/2010/main" val="940438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10</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lvl="0" algn="ctr"/>
            <a:r>
              <a:rPr lang="en-US" sz="2800" dirty="0" smtClean="0">
                <a:solidFill>
                  <a:srgbClr val="002060"/>
                </a:solidFill>
              </a:rPr>
              <a:t>Do </a:t>
            </a:r>
            <a:r>
              <a:rPr lang="en-US" sz="2800" dirty="0">
                <a:solidFill>
                  <a:srgbClr val="002060"/>
                </a:solidFill>
              </a:rPr>
              <a:t>covet thy neighbor’s </a:t>
            </a:r>
            <a:r>
              <a:rPr lang="en-US" sz="2800" b="1" dirty="0">
                <a:solidFill>
                  <a:srgbClr val="FF0000"/>
                </a:solidFill>
              </a:rPr>
              <a:t>COLOR INK JET PRINTER.  </a:t>
            </a:r>
            <a:r>
              <a:rPr lang="en-US" sz="2800" dirty="0">
                <a:solidFill>
                  <a:srgbClr val="002060"/>
                </a:solidFill>
              </a:rPr>
              <a:t>Raise your budget and get </a:t>
            </a:r>
            <a:r>
              <a:rPr lang="en-US" sz="2800" dirty="0" err="1">
                <a:solidFill>
                  <a:srgbClr val="002060"/>
                </a:solidFill>
              </a:rPr>
              <a:t>thine</a:t>
            </a:r>
            <a:r>
              <a:rPr lang="en-US" sz="2800" dirty="0">
                <a:solidFill>
                  <a:srgbClr val="002060"/>
                </a:solidFill>
              </a:rPr>
              <a:t> own</a:t>
            </a:r>
            <a:r>
              <a:rPr lang="en-US" sz="2800" dirty="0" smtClean="0">
                <a:solidFill>
                  <a:srgbClr val="002060"/>
                </a:solidFill>
              </a:rPr>
              <a:t>.</a:t>
            </a:r>
            <a:endParaRPr lang="en-US" sz="2800" dirty="0">
              <a:solidFill>
                <a:srgbClr val="002060"/>
              </a:solidFill>
            </a:endParaRPr>
          </a:p>
          <a:p>
            <a:endParaRPr lang="en-US" dirty="0">
              <a:solidFill>
                <a:schemeClr val="bg1"/>
              </a:solidFill>
            </a:endParaRPr>
          </a:p>
        </p:txBody>
      </p:sp>
    </p:spTree>
    <p:extLst>
      <p:ext uri="{BB962C8B-B14F-4D97-AF65-F5344CB8AC3E}">
        <p14:creationId xmlns:p14="http://schemas.microsoft.com/office/powerpoint/2010/main" val="482859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Autofit/>
          </a:bodyPr>
          <a:lstStyle/>
          <a:p>
            <a:r>
              <a:rPr lang="en-US" sz="3600" b="1" dirty="0" smtClean="0"/>
              <a:t>I will mostly likely read your newsletter if…</a:t>
            </a:r>
            <a:endParaRPr lang="en-US" sz="3600" b="1" dirty="0"/>
          </a:p>
        </p:txBody>
      </p:sp>
      <p:sp>
        <p:nvSpPr>
          <p:cNvPr id="3" name="Content Placeholder 2"/>
          <p:cNvSpPr>
            <a:spLocks noGrp="1"/>
          </p:cNvSpPr>
          <p:nvPr>
            <p:ph idx="1"/>
          </p:nvPr>
        </p:nvSpPr>
        <p:spPr>
          <a:xfrm>
            <a:off x="685800" y="1600200"/>
            <a:ext cx="7772400" cy="4572000"/>
          </a:xfrm>
        </p:spPr>
        <p:txBody>
          <a:bodyPr>
            <a:normAutofit fontScale="92500" lnSpcReduction="10000"/>
          </a:bodyPr>
          <a:lstStyle/>
          <a:p>
            <a:pPr marL="514350" indent="-514350">
              <a:buAutoNum type="arabicPeriod"/>
            </a:pPr>
            <a:r>
              <a:rPr lang="en-US" dirty="0" smtClean="0"/>
              <a:t>You </a:t>
            </a:r>
            <a:r>
              <a:rPr lang="en-US" b="1" u="sng" dirty="0" smtClean="0">
                <a:solidFill>
                  <a:srgbClr val="FF0000"/>
                </a:solidFill>
              </a:rPr>
              <a:t>send</a:t>
            </a:r>
            <a:r>
              <a:rPr lang="en-US" b="1" dirty="0" smtClean="0">
                <a:solidFill>
                  <a:srgbClr val="FF0000"/>
                </a:solidFill>
              </a:rPr>
              <a:t> </a:t>
            </a:r>
            <a:r>
              <a:rPr lang="en-US" dirty="0"/>
              <a:t>them to me</a:t>
            </a:r>
            <a:r>
              <a:rPr lang="en-US" dirty="0" smtClean="0"/>
              <a:t>.</a:t>
            </a:r>
          </a:p>
          <a:p>
            <a:pPr marL="514350" indent="-514350"/>
            <a:endParaRPr lang="en-US" dirty="0"/>
          </a:p>
          <a:p>
            <a:pPr marL="971550" lvl="2" indent="-457200">
              <a:buFont typeface="Arial" pitchFamily="34" charset="0"/>
              <a:buChar char="•"/>
            </a:pPr>
            <a:r>
              <a:rPr lang="en-US" sz="3000" dirty="0" smtClean="0"/>
              <a:t>How </a:t>
            </a:r>
            <a:r>
              <a:rPr lang="en-US" sz="3000" b="1" dirty="0">
                <a:solidFill>
                  <a:srgbClr val="FFFF00"/>
                </a:solidFill>
              </a:rPr>
              <a:t> </a:t>
            </a:r>
            <a:r>
              <a:rPr lang="en-US" sz="3000" b="1" u="sng" dirty="0" smtClean="0">
                <a:solidFill>
                  <a:srgbClr val="FF0000"/>
                </a:solidFill>
              </a:rPr>
              <a:t>often</a:t>
            </a:r>
            <a:r>
              <a:rPr lang="en-US" sz="3000" dirty="0" smtClean="0"/>
              <a:t>  </a:t>
            </a:r>
            <a:r>
              <a:rPr lang="en-US" sz="3000" dirty="0"/>
              <a:t>should you send newsletters?  </a:t>
            </a:r>
          </a:p>
          <a:p>
            <a:pPr marL="971550" lvl="2" indent="-457200">
              <a:buFont typeface="Arial" pitchFamily="34" charset="0"/>
              <a:buChar char="•"/>
            </a:pPr>
            <a:endParaRPr lang="en-US" sz="2800" dirty="0"/>
          </a:p>
          <a:p>
            <a:pPr marL="971550" lvl="2" indent="-457200">
              <a:buFont typeface="Arial" pitchFamily="34" charset="0"/>
              <a:buChar char="•"/>
            </a:pPr>
            <a:r>
              <a:rPr lang="en-US" sz="3000" dirty="0"/>
              <a:t>What </a:t>
            </a:r>
            <a:r>
              <a:rPr lang="en-US" sz="3000" dirty="0" smtClean="0"/>
              <a:t> </a:t>
            </a:r>
            <a:r>
              <a:rPr lang="en-US" sz="3000" b="1" u="sng" dirty="0" smtClean="0">
                <a:solidFill>
                  <a:srgbClr val="FF0000"/>
                </a:solidFill>
              </a:rPr>
              <a:t>percentage</a:t>
            </a:r>
            <a:r>
              <a:rPr lang="en-US" sz="3000" b="1" dirty="0" smtClean="0">
                <a:solidFill>
                  <a:srgbClr val="FFFF00"/>
                </a:solidFill>
              </a:rPr>
              <a:t>  </a:t>
            </a:r>
            <a:r>
              <a:rPr lang="en-US" sz="3000" dirty="0" smtClean="0"/>
              <a:t>of </a:t>
            </a:r>
            <a:r>
              <a:rPr lang="en-US" sz="3000" dirty="0"/>
              <a:t>your recipients do you think </a:t>
            </a:r>
            <a:r>
              <a:rPr lang="en-US" sz="3000" i="1" dirty="0"/>
              <a:t>thoroughly</a:t>
            </a:r>
            <a:r>
              <a:rPr lang="en-US" sz="3000" dirty="0"/>
              <a:t> read your letters?</a:t>
            </a:r>
          </a:p>
          <a:p>
            <a:pPr marL="971550" lvl="2" indent="-457200"/>
            <a:r>
              <a:rPr lang="en-US" sz="2800" dirty="0"/>
              <a:t> </a:t>
            </a:r>
          </a:p>
          <a:p>
            <a:pPr marL="971550" lvl="2" indent="-457200">
              <a:buFont typeface="Arial" pitchFamily="34" charset="0"/>
              <a:buChar char="•"/>
            </a:pPr>
            <a:r>
              <a:rPr lang="en-US" sz="3000" dirty="0"/>
              <a:t>What is the best time to </a:t>
            </a:r>
            <a:r>
              <a:rPr lang="en-US" sz="3000" dirty="0" smtClean="0"/>
              <a:t> </a:t>
            </a:r>
            <a:r>
              <a:rPr lang="en-US" sz="3000" b="1" u="sng" dirty="0" smtClean="0">
                <a:solidFill>
                  <a:srgbClr val="FF0000"/>
                </a:solidFill>
              </a:rPr>
              <a:t>send</a:t>
            </a:r>
            <a:r>
              <a:rPr lang="en-US" sz="3000" b="1" dirty="0" smtClean="0">
                <a:solidFill>
                  <a:srgbClr val="FFFF00"/>
                </a:solidFill>
              </a:rPr>
              <a:t>  </a:t>
            </a:r>
            <a:r>
              <a:rPr lang="en-US" sz="3000" dirty="0" smtClean="0"/>
              <a:t>your </a:t>
            </a:r>
            <a:r>
              <a:rPr lang="en-US" sz="3000" dirty="0"/>
              <a:t>newsletters?</a:t>
            </a:r>
          </a:p>
          <a:p>
            <a:pPr marL="514350" indent="-514350"/>
            <a:r>
              <a:rPr lang="en-US" sz="2800" dirty="0" smtClean="0"/>
              <a:t> </a:t>
            </a:r>
            <a:endParaRPr lang="en-US" sz="2800" dirty="0"/>
          </a:p>
          <a:p>
            <a:endParaRPr lang="en-US" dirty="0"/>
          </a:p>
        </p:txBody>
      </p:sp>
    </p:spTree>
    <p:extLst>
      <p:ext uri="{BB962C8B-B14F-4D97-AF65-F5344CB8AC3E}">
        <p14:creationId xmlns:p14="http://schemas.microsoft.com/office/powerpoint/2010/main" val="351412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Something to think about…</a:t>
            </a:r>
            <a:endParaRPr lang="en-US" b="1" dirty="0"/>
          </a:p>
        </p:txBody>
      </p:sp>
      <p:sp>
        <p:nvSpPr>
          <p:cNvPr id="3" name="Content Placeholder 2"/>
          <p:cNvSpPr>
            <a:spLocks noGrp="1"/>
          </p:cNvSpPr>
          <p:nvPr>
            <p:ph idx="1"/>
          </p:nvPr>
        </p:nvSpPr>
        <p:spPr/>
        <p:txBody>
          <a:bodyPr>
            <a:normAutofit/>
          </a:bodyPr>
          <a:lstStyle/>
          <a:p>
            <a:pPr marL="914400" lvl="1" indent="-457200">
              <a:buFont typeface="Arial" pitchFamily="34" charset="0"/>
              <a:buChar char="•"/>
            </a:pPr>
            <a:r>
              <a:rPr lang="en-US" dirty="0"/>
              <a:t>Consider sending your newsletters </a:t>
            </a:r>
            <a:r>
              <a:rPr lang="en-US" b="1" u="sng" dirty="0" smtClean="0">
                <a:solidFill>
                  <a:srgbClr val="FF0000"/>
                </a:solidFill>
              </a:rPr>
              <a:t>every</a:t>
            </a:r>
            <a:r>
              <a:rPr lang="en-US" b="1" dirty="0" smtClean="0">
                <a:solidFill>
                  <a:srgbClr val="FF0000"/>
                </a:solidFill>
              </a:rPr>
              <a:t> </a:t>
            </a:r>
            <a:r>
              <a:rPr lang="en-US" dirty="0" smtClean="0"/>
              <a:t>month </a:t>
            </a:r>
            <a:r>
              <a:rPr lang="en-US" dirty="0"/>
              <a:t>to your donors.  Send them quarterly to others on your list.</a:t>
            </a:r>
          </a:p>
          <a:p>
            <a:pPr marL="742950" lvl="1" indent="-285750">
              <a:buFont typeface="Arial" pitchFamily="34" charset="0"/>
              <a:buChar char="•"/>
            </a:pPr>
            <a:endParaRPr lang="en-US" sz="1400" dirty="0"/>
          </a:p>
          <a:p>
            <a:pPr marL="914400" lvl="1" indent="-457200">
              <a:buFont typeface="Arial" pitchFamily="34" charset="0"/>
              <a:buChar char="•"/>
            </a:pPr>
            <a:r>
              <a:rPr lang="en-US" dirty="0"/>
              <a:t>Set a </a:t>
            </a:r>
            <a:r>
              <a:rPr lang="en-US" b="1" u="sng" dirty="0" smtClean="0">
                <a:solidFill>
                  <a:srgbClr val="FF0000"/>
                </a:solidFill>
              </a:rPr>
              <a:t>deadline</a:t>
            </a:r>
            <a:r>
              <a:rPr lang="en-US" b="1" dirty="0" smtClean="0">
                <a:solidFill>
                  <a:srgbClr val="FF0000"/>
                </a:solidFill>
              </a:rPr>
              <a:t> </a:t>
            </a:r>
            <a:r>
              <a:rPr lang="en-US" dirty="0" smtClean="0"/>
              <a:t>each </a:t>
            </a:r>
            <a:r>
              <a:rPr lang="en-US" dirty="0"/>
              <a:t>month.</a:t>
            </a:r>
          </a:p>
          <a:p>
            <a:pPr marL="914400" lvl="1" indent="-457200">
              <a:buFont typeface="Arial" pitchFamily="34" charset="0"/>
              <a:buChar char="•"/>
            </a:pPr>
            <a:endParaRPr lang="en-US" dirty="0"/>
          </a:p>
          <a:p>
            <a:pPr marL="914400" lvl="1" indent="-457200">
              <a:spcBef>
                <a:spcPts val="0"/>
              </a:spcBef>
              <a:buFont typeface="Arial" pitchFamily="34" charset="0"/>
              <a:buChar char="•"/>
            </a:pPr>
            <a:r>
              <a:rPr lang="en-US" dirty="0"/>
              <a:t>Consider holding 5 -10 back every month to write </a:t>
            </a:r>
            <a:r>
              <a:rPr lang="en-US" b="1" u="sng" dirty="0" smtClean="0">
                <a:solidFill>
                  <a:srgbClr val="FF0000"/>
                </a:solidFill>
              </a:rPr>
              <a:t>personal</a:t>
            </a:r>
            <a:r>
              <a:rPr lang="en-US" b="1" dirty="0" smtClean="0">
                <a:solidFill>
                  <a:srgbClr val="FF0000"/>
                </a:solidFill>
              </a:rPr>
              <a:t> </a:t>
            </a:r>
            <a:r>
              <a:rPr lang="en-US" dirty="0" smtClean="0"/>
              <a:t>notes</a:t>
            </a:r>
            <a:r>
              <a:rPr lang="en-US" dirty="0"/>
              <a:t>.  </a:t>
            </a:r>
          </a:p>
          <a:p>
            <a:pPr marL="457200" indent="-457200">
              <a:buFont typeface="Arial" pitchFamily="34" charset="0"/>
              <a:buChar char="•"/>
            </a:pPr>
            <a:endParaRPr lang="en-US" dirty="0"/>
          </a:p>
        </p:txBody>
      </p:sp>
    </p:spTree>
    <p:extLst>
      <p:ext uri="{BB962C8B-B14F-4D97-AF65-F5344CB8AC3E}">
        <p14:creationId xmlns:p14="http://schemas.microsoft.com/office/powerpoint/2010/main" val="163430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b="1" dirty="0" smtClean="0"/>
              <a:t>I will read your newsletters if…</a:t>
            </a:r>
            <a:endParaRPr lang="en-US" b="1" dirty="0"/>
          </a:p>
        </p:txBody>
      </p:sp>
      <p:sp>
        <p:nvSpPr>
          <p:cNvPr id="3" name="Content Placeholder 2"/>
          <p:cNvSpPr>
            <a:spLocks noGrp="1"/>
          </p:cNvSpPr>
          <p:nvPr>
            <p:ph idx="1"/>
          </p:nvPr>
        </p:nvSpPr>
        <p:spPr>
          <a:xfrm>
            <a:off x="685800" y="1524000"/>
            <a:ext cx="7772400" cy="4114800"/>
          </a:xfrm>
        </p:spPr>
        <p:txBody>
          <a:bodyPr>
            <a:normAutofit fontScale="92500" lnSpcReduction="10000"/>
          </a:bodyPr>
          <a:lstStyle/>
          <a:p>
            <a:pPr marL="514350" indent="-514350">
              <a:buAutoNum type="arabicPeriod" startAt="2"/>
            </a:pPr>
            <a:r>
              <a:rPr lang="en-US" dirty="0" smtClean="0"/>
              <a:t>You tell me </a:t>
            </a:r>
            <a:r>
              <a:rPr lang="en-US" b="1" u="sng" dirty="0" smtClean="0">
                <a:solidFill>
                  <a:srgbClr val="FF0000"/>
                </a:solidFill>
              </a:rPr>
              <a:t>stories</a:t>
            </a:r>
            <a:r>
              <a:rPr lang="en-US" b="1" dirty="0" smtClean="0"/>
              <a:t>.</a:t>
            </a:r>
          </a:p>
          <a:p>
            <a:pPr marL="514350" indent="-514350"/>
            <a:endParaRPr lang="en-US" sz="1100" b="1" dirty="0"/>
          </a:p>
          <a:p>
            <a:pPr marL="514350" indent="-514350"/>
            <a:r>
              <a:rPr lang="en-US" sz="3000" i="1" dirty="0" smtClean="0"/>
              <a:t>	This </a:t>
            </a:r>
            <a:r>
              <a:rPr lang="en-US" sz="3000" i="1" dirty="0"/>
              <a:t>month we had our annual J.E.E.P. (Jesus Evangelistic Excitement Party) put on by our W.E.E.P. (We Evangelize Everything Powerfully) Committee.  It was a great outreach on campus because we brought in guest speaker Ricky P. Anointed.  A lot of students came to hear him. It was a great evening. Sure cost a lot to pay him though.  Please remember to give this month.</a:t>
            </a:r>
            <a:endParaRPr lang="en-US" sz="3000" dirty="0"/>
          </a:p>
          <a:p>
            <a:pPr marL="514350" indent="-514350"/>
            <a:endParaRPr lang="en-US" dirty="0"/>
          </a:p>
        </p:txBody>
      </p:sp>
    </p:spTree>
    <p:extLst>
      <p:ext uri="{BB962C8B-B14F-4D97-AF65-F5344CB8AC3E}">
        <p14:creationId xmlns:p14="http://schemas.microsoft.com/office/powerpoint/2010/main" val="37088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b="1" dirty="0" smtClean="0"/>
              <a:t>How about this instead?</a:t>
            </a:r>
            <a:endParaRPr lang="en-US" b="1" dirty="0"/>
          </a:p>
        </p:txBody>
      </p:sp>
      <p:sp>
        <p:nvSpPr>
          <p:cNvPr id="3" name="Content Placeholder 2"/>
          <p:cNvSpPr>
            <a:spLocks noGrp="1"/>
          </p:cNvSpPr>
          <p:nvPr>
            <p:ph idx="1"/>
          </p:nvPr>
        </p:nvSpPr>
        <p:spPr>
          <a:xfrm>
            <a:off x="685800" y="1752600"/>
            <a:ext cx="7772400" cy="3810000"/>
          </a:xfrm>
        </p:spPr>
        <p:txBody>
          <a:bodyPr>
            <a:normAutofit lnSpcReduction="10000"/>
          </a:bodyPr>
          <a:lstStyle/>
          <a:p>
            <a:r>
              <a:rPr lang="en-US" sz="4000" i="1" dirty="0" smtClean="0"/>
              <a:t>	</a:t>
            </a:r>
            <a:r>
              <a:rPr lang="en-US" sz="3000" i="1" dirty="0" smtClean="0"/>
              <a:t>Sheryl </a:t>
            </a:r>
            <a:r>
              <a:rPr lang="en-US" sz="3000" i="1" dirty="0"/>
              <a:t>had never been to church.  But by the grace of God, the church did come to her.  You see Sheryl has a Christian roommate who also happens to be a Chi Alpha leader at the U of O.  Her name is Joanne and she has been sharing the Gospel with her suite mate every week </a:t>
            </a:r>
            <a:r>
              <a:rPr lang="en-US" sz="3000" i="1" dirty="0" smtClean="0"/>
              <a:t>one- on-one </a:t>
            </a:r>
            <a:r>
              <a:rPr lang="en-US" sz="3000" i="1" dirty="0"/>
              <a:t>since the school year began. </a:t>
            </a:r>
            <a:endParaRPr lang="en-US" sz="3000" dirty="0"/>
          </a:p>
          <a:p>
            <a:r>
              <a:rPr lang="en-US" i="1" dirty="0" smtClean="0"/>
              <a:t>	</a:t>
            </a:r>
          </a:p>
          <a:p>
            <a:endParaRPr lang="en-US" dirty="0"/>
          </a:p>
        </p:txBody>
      </p:sp>
    </p:spTree>
    <p:extLst>
      <p:ext uri="{BB962C8B-B14F-4D97-AF65-F5344CB8AC3E}">
        <p14:creationId xmlns:p14="http://schemas.microsoft.com/office/powerpoint/2010/main" val="161840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7772400" cy="5257800"/>
          </a:xfrm>
        </p:spPr>
        <p:txBody>
          <a:bodyPr>
            <a:normAutofit/>
          </a:bodyPr>
          <a:lstStyle/>
          <a:p>
            <a:r>
              <a:rPr lang="en-US" i="1" dirty="0"/>
              <a:t>	</a:t>
            </a:r>
            <a:r>
              <a:rPr lang="en-US" sz="2800" i="1" dirty="0" smtClean="0"/>
              <a:t>In </a:t>
            </a:r>
            <a:r>
              <a:rPr lang="en-US" sz="2800" i="1" dirty="0"/>
              <a:t>fact the entire fellowship had been praying for her every Wednesday as well.  That is why none of us were too surprised when Sheryl showed up for our meeting during our annual evangelistic outreach last week. Surprised no. Excited to see what God would do…yes.  And He did not let us down.  As the altar call was given Sheryl… </a:t>
            </a:r>
            <a:endParaRPr lang="en-US" sz="2800" dirty="0"/>
          </a:p>
          <a:p>
            <a:endParaRPr lang="en-US" dirty="0"/>
          </a:p>
        </p:txBody>
      </p:sp>
    </p:spTree>
    <p:extLst>
      <p:ext uri="{BB962C8B-B14F-4D97-AF65-F5344CB8AC3E}">
        <p14:creationId xmlns:p14="http://schemas.microsoft.com/office/powerpoint/2010/main" val="3014534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a:t>From “7 Deadly Diseases of Ministry Marketing, Confessions of a Christian Fundraiser</a:t>
            </a:r>
            <a:r>
              <a:rPr lang="en-US" sz="3000" b="1" dirty="0" smtClean="0"/>
              <a:t>”:</a:t>
            </a:r>
            <a:endParaRPr lang="en-US" sz="3000" b="1" dirty="0"/>
          </a:p>
        </p:txBody>
      </p:sp>
      <p:sp>
        <p:nvSpPr>
          <p:cNvPr id="3" name="Content Placeholder 2"/>
          <p:cNvSpPr>
            <a:spLocks noGrp="1"/>
          </p:cNvSpPr>
          <p:nvPr>
            <p:ph idx="1"/>
          </p:nvPr>
        </p:nvSpPr>
        <p:spPr>
          <a:xfrm>
            <a:off x="457200" y="1828800"/>
            <a:ext cx="8229600" cy="3810000"/>
          </a:xfrm>
        </p:spPr>
        <p:txBody>
          <a:bodyPr>
            <a:normAutofit/>
          </a:bodyPr>
          <a:lstStyle/>
          <a:p>
            <a:pPr marL="571500" lvl="0" indent="-571500">
              <a:buFont typeface="Arial" pitchFamily="34" charset="0"/>
              <a:buChar char="•"/>
            </a:pPr>
            <a:r>
              <a:rPr lang="en-US" sz="2800" dirty="0" smtClean="0"/>
              <a:t>“</a:t>
            </a:r>
            <a:r>
              <a:rPr lang="en-US" sz="2800" dirty="0"/>
              <a:t>If the ministry is actually accomplishing something of value, it is somehow </a:t>
            </a:r>
            <a:r>
              <a:rPr lang="en-US" sz="2800" b="1" u="sng" dirty="0">
                <a:solidFill>
                  <a:srgbClr val="FF0000"/>
                </a:solidFill>
              </a:rPr>
              <a:t>helping people</a:t>
            </a:r>
            <a:r>
              <a:rPr lang="en-US" sz="2800" dirty="0"/>
              <a:t>.”</a:t>
            </a:r>
          </a:p>
          <a:p>
            <a:pPr marL="571500" indent="-571500">
              <a:buFont typeface="Arial" pitchFamily="34" charset="0"/>
              <a:buChar char="•"/>
            </a:pPr>
            <a:endParaRPr lang="en-US" sz="1900" dirty="0"/>
          </a:p>
          <a:p>
            <a:pPr marL="571500" lvl="0" indent="-571500">
              <a:buFont typeface="Arial" pitchFamily="34" charset="0"/>
              <a:buChar char="•"/>
            </a:pPr>
            <a:r>
              <a:rPr lang="en-US" sz="2800" dirty="0" smtClean="0"/>
              <a:t>If </a:t>
            </a:r>
            <a:r>
              <a:rPr lang="en-US" sz="2800" dirty="0"/>
              <a:t>no such testimonies can be found, it means one of two horrible things:  either (a) the ministry has no adequate </a:t>
            </a:r>
            <a:r>
              <a:rPr lang="en-US" sz="2800" b="1" u="sng" dirty="0">
                <a:solidFill>
                  <a:srgbClr val="FF0000"/>
                </a:solidFill>
              </a:rPr>
              <a:t>apparatus</a:t>
            </a:r>
            <a:r>
              <a:rPr lang="en-US" sz="2800" dirty="0">
                <a:solidFill>
                  <a:srgbClr val="FF0000"/>
                </a:solidFill>
              </a:rPr>
              <a:t> </a:t>
            </a:r>
            <a:r>
              <a:rPr lang="en-US" sz="2800" dirty="0"/>
              <a:t>for collecting such stories, or (b) the ministry isn’t really </a:t>
            </a:r>
            <a:r>
              <a:rPr lang="en-US" sz="2800" b="1" u="sng" dirty="0">
                <a:solidFill>
                  <a:srgbClr val="FF0000"/>
                </a:solidFill>
              </a:rPr>
              <a:t>accomplishing</a:t>
            </a:r>
            <a:r>
              <a:rPr lang="en-US" sz="2800" dirty="0">
                <a:solidFill>
                  <a:srgbClr val="FF0000"/>
                </a:solidFill>
              </a:rPr>
              <a:t> </a:t>
            </a:r>
            <a:r>
              <a:rPr lang="en-US" sz="2800" dirty="0"/>
              <a:t>anything in people’s lives.</a:t>
            </a:r>
          </a:p>
          <a:p>
            <a:pPr marL="571500" indent="-571500">
              <a:buFont typeface="Arial" pitchFamily="34" charset="0"/>
              <a:buChar char="•"/>
            </a:pPr>
            <a:endParaRPr lang="en-US" sz="5100" dirty="0"/>
          </a:p>
        </p:txBody>
      </p:sp>
    </p:spTree>
    <p:extLst>
      <p:ext uri="{BB962C8B-B14F-4D97-AF65-F5344CB8AC3E}">
        <p14:creationId xmlns:p14="http://schemas.microsoft.com/office/powerpoint/2010/main" val="97319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rrowheads="1"/>
          </p:cNvPicPr>
          <p:nvPr/>
        </p:nvPicPr>
        <p:blipFill>
          <a:blip r:embed="rId2" cstate="print"/>
          <a:srcRect/>
          <a:stretch>
            <a:fillRect/>
          </a:stretch>
        </p:blipFill>
        <p:spPr bwMode="auto">
          <a:xfrm>
            <a:off x="533400" y="152400"/>
            <a:ext cx="8229600" cy="6629400"/>
          </a:xfrm>
          <a:prstGeom prst="rect">
            <a:avLst/>
          </a:prstGeom>
          <a:noFill/>
          <a:ln w="12700" cap="flat">
            <a:noFill/>
            <a:miter lim="800000"/>
            <a:headEnd/>
            <a:tailEnd/>
          </a:ln>
        </p:spPr>
      </p:pic>
    </p:spTree>
    <p:extLst>
      <p:ext uri="{BB962C8B-B14F-4D97-AF65-F5344CB8AC3E}">
        <p14:creationId xmlns:p14="http://schemas.microsoft.com/office/powerpoint/2010/main" val="4288328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a:t>From “7 Deadly Diseases of Ministry Marketing, Confessions of a Christian Fundraiser</a:t>
            </a:r>
            <a:r>
              <a:rPr lang="en-US" sz="3000" b="1" dirty="0" smtClean="0"/>
              <a:t>”:</a:t>
            </a:r>
            <a:endParaRPr lang="en-US" sz="3000" b="1" dirty="0"/>
          </a:p>
        </p:txBody>
      </p:sp>
      <p:sp>
        <p:nvSpPr>
          <p:cNvPr id="3" name="Content Placeholder 2"/>
          <p:cNvSpPr>
            <a:spLocks noGrp="1"/>
          </p:cNvSpPr>
          <p:nvPr>
            <p:ph idx="1"/>
          </p:nvPr>
        </p:nvSpPr>
        <p:spPr>
          <a:xfrm>
            <a:off x="457200" y="1752600"/>
            <a:ext cx="8229600" cy="4876800"/>
          </a:xfrm>
        </p:spPr>
        <p:txBody>
          <a:bodyPr>
            <a:normAutofit/>
          </a:bodyPr>
          <a:lstStyle/>
          <a:p>
            <a:pPr marL="571500" indent="-571500">
              <a:buFont typeface="Arial" pitchFamily="34" charset="0"/>
              <a:buChar char="•"/>
            </a:pPr>
            <a:r>
              <a:rPr lang="en-US" sz="2800" dirty="0" smtClean="0"/>
              <a:t>Please </a:t>
            </a:r>
            <a:r>
              <a:rPr lang="en-US" sz="2800" dirty="0"/>
              <a:t>don’t let (b) be true; the answer must be (a)!</a:t>
            </a:r>
            <a:r>
              <a:rPr lang="en-US" sz="2800" dirty="0" smtClean="0"/>
              <a:t> </a:t>
            </a:r>
          </a:p>
          <a:p>
            <a:pPr marL="571500" indent="-571500">
              <a:buFont typeface="Arial" pitchFamily="34" charset="0"/>
              <a:buChar char="•"/>
            </a:pPr>
            <a:endParaRPr lang="en-US" sz="1800" dirty="0"/>
          </a:p>
          <a:p>
            <a:pPr marL="571500" lvl="0" indent="-571500">
              <a:buFont typeface="Arial" pitchFamily="34" charset="0"/>
              <a:buChar char="•"/>
            </a:pPr>
            <a:r>
              <a:rPr lang="en-US" sz="2800" dirty="0"/>
              <a:t>The vast majority of ministries have no apparatus at all for collecting success stories – I’ll call them “</a:t>
            </a:r>
            <a:r>
              <a:rPr lang="en-US" sz="2800" b="1" u="sng" dirty="0">
                <a:solidFill>
                  <a:srgbClr val="FF0000"/>
                </a:solidFill>
              </a:rPr>
              <a:t>testimonies</a:t>
            </a:r>
            <a:r>
              <a:rPr lang="en-US" sz="2800" dirty="0"/>
              <a:t>” – because they do not understand the crucial importance of sharing them with donors</a:t>
            </a:r>
            <a:r>
              <a:rPr lang="en-US" sz="2800" dirty="0" smtClean="0"/>
              <a:t>.</a:t>
            </a:r>
            <a:endParaRPr lang="en-US" sz="2800" dirty="0"/>
          </a:p>
          <a:p>
            <a:endParaRPr lang="en-US" sz="2800" dirty="0"/>
          </a:p>
        </p:txBody>
      </p:sp>
    </p:spTree>
    <p:extLst>
      <p:ext uri="{BB962C8B-B14F-4D97-AF65-F5344CB8AC3E}">
        <p14:creationId xmlns:p14="http://schemas.microsoft.com/office/powerpoint/2010/main" val="10978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a:t>From “7 Deadly Diseases of Ministry Marketing, Confessions of a Christian Fundraiser</a:t>
            </a:r>
            <a:r>
              <a:rPr lang="en-US" sz="3000" b="1" dirty="0" smtClean="0"/>
              <a:t>”:</a:t>
            </a:r>
            <a:endParaRPr lang="en-US" sz="3000" b="1" dirty="0"/>
          </a:p>
        </p:txBody>
      </p:sp>
      <p:sp>
        <p:nvSpPr>
          <p:cNvPr id="3" name="Content Placeholder 2"/>
          <p:cNvSpPr>
            <a:spLocks noGrp="1"/>
          </p:cNvSpPr>
          <p:nvPr>
            <p:ph idx="1"/>
          </p:nvPr>
        </p:nvSpPr>
        <p:spPr>
          <a:xfrm>
            <a:off x="457200" y="1752600"/>
            <a:ext cx="8229600" cy="4724400"/>
          </a:xfrm>
        </p:spPr>
        <p:txBody>
          <a:bodyPr>
            <a:normAutofit/>
          </a:bodyPr>
          <a:lstStyle/>
          <a:p>
            <a:pPr marL="342900" lvl="0" indent="-342900">
              <a:buFont typeface="Arial" pitchFamily="34" charset="0"/>
              <a:buChar char="•"/>
            </a:pPr>
            <a:r>
              <a:rPr lang="en-US" sz="2800" dirty="0"/>
              <a:t>I can relate to another </a:t>
            </a:r>
            <a:r>
              <a:rPr lang="en-US" sz="2800" b="1" u="sng" dirty="0">
                <a:solidFill>
                  <a:srgbClr val="FF0000"/>
                </a:solidFill>
              </a:rPr>
              <a:t>human being </a:t>
            </a:r>
            <a:r>
              <a:rPr lang="en-US" sz="2800" dirty="0"/>
              <a:t>– better than I can relate to </a:t>
            </a:r>
            <a:r>
              <a:rPr lang="en-US" sz="2800" b="1" u="sng" dirty="0">
                <a:solidFill>
                  <a:srgbClr val="FF0000"/>
                </a:solidFill>
              </a:rPr>
              <a:t>statistics</a:t>
            </a:r>
            <a:r>
              <a:rPr lang="en-US" sz="2800" dirty="0">
                <a:solidFill>
                  <a:srgbClr val="FF0000"/>
                </a:solidFill>
              </a:rPr>
              <a:t> </a:t>
            </a:r>
            <a:r>
              <a:rPr lang="en-US" sz="2800" dirty="0"/>
              <a:t>about thousands of people helped.</a:t>
            </a:r>
          </a:p>
          <a:p>
            <a:r>
              <a:rPr lang="en-US" sz="1800" dirty="0"/>
              <a:t> </a:t>
            </a:r>
            <a:endParaRPr lang="en-US" sz="1800" dirty="0" smtClean="0"/>
          </a:p>
          <a:p>
            <a:pPr marL="342900" lvl="0" indent="-342900">
              <a:buFont typeface="Arial" pitchFamily="34" charset="0"/>
              <a:buChar char="•"/>
            </a:pPr>
            <a:r>
              <a:rPr lang="en-US" sz="2800" dirty="0" smtClean="0"/>
              <a:t>S.O.T.O stands for:  </a:t>
            </a:r>
            <a:r>
              <a:rPr lang="en-US" sz="2800" b="1" u="sng" dirty="0" smtClean="0">
                <a:solidFill>
                  <a:srgbClr val="FF0000"/>
                </a:solidFill>
              </a:rPr>
              <a:t>story of the one.</a:t>
            </a:r>
            <a:endParaRPr lang="en-US" sz="2800" dirty="0" smtClean="0">
              <a:solidFill>
                <a:srgbClr val="FF0000"/>
              </a:solidFill>
            </a:endParaRPr>
          </a:p>
          <a:p>
            <a:r>
              <a:rPr lang="en-US" sz="1800" dirty="0"/>
              <a:t> </a:t>
            </a:r>
          </a:p>
          <a:p>
            <a:pPr marL="342900" indent="-342900">
              <a:buFont typeface="Arial" pitchFamily="34" charset="0"/>
              <a:buChar char="•"/>
            </a:pPr>
            <a:r>
              <a:rPr lang="en-US" sz="2800" dirty="0" smtClean="0"/>
              <a:t>The </a:t>
            </a:r>
            <a:r>
              <a:rPr lang="en-US" sz="2800" dirty="0"/>
              <a:t>average donor is far more interested in what happened to someone than they are in how </a:t>
            </a:r>
            <a:r>
              <a:rPr lang="en-US" sz="2800" dirty="0" smtClean="0"/>
              <a:t>your </a:t>
            </a:r>
            <a:r>
              <a:rPr lang="en-US" sz="2800" b="1" u="sng" dirty="0" smtClean="0">
                <a:solidFill>
                  <a:srgbClr val="FF0000"/>
                </a:solidFill>
              </a:rPr>
              <a:t>program</a:t>
            </a:r>
            <a:r>
              <a:rPr lang="en-US" sz="2800" b="1" dirty="0" smtClean="0">
                <a:solidFill>
                  <a:srgbClr val="FF0000"/>
                </a:solidFill>
              </a:rPr>
              <a:t> </a:t>
            </a:r>
            <a:r>
              <a:rPr lang="en-US" sz="2800" dirty="0" smtClean="0"/>
              <a:t>works</a:t>
            </a:r>
            <a:r>
              <a:rPr lang="en-US" sz="2800" dirty="0"/>
              <a:t>, or why.</a:t>
            </a:r>
          </a:p>
          <a:p>
            <a:pPr marL="457200" indent="-457200">
              <a:buFont typeface="Arial" pitchFamily="34" charset="0"/>
              <a:buChar char="•"/>
            </a:pPr>
            <a:endParaRPr lang="en-US" sz="2800" dirty="0"/>
          </a:p>
        </p:txBody>
      </p:sp>
    </p:spTree>
    <p:extLst>
      <p:ext uri="{BB962C8B-B14F-4D97-AF65-F5344CB8AC3E}">
        <p14:creationId xmlns:p14="http://schemas.microsoft.com/office/powerpoint/2010/main" val="9919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p:txBody>
          <a:bodyPr/>
          <a:lstStyle/>
          <a:p>
            <a:pPr marL="514350" indent="-514350">
              <a:buAutoNum type="arabicPeriod" startAt="3"/>
            </a:pPr>
            <a:r>
              <a:rPr lang="en-US" dirty="0" smtClean="0"/>
              <a:t>They are </a:t>
            </a:r>
            <a:r>
              <a:rPr lang="en-US" b="1" u="sng" dirty="0" smtClean="0">
                <a:solidFill>
                  <a:srgbClr val="FF0000"/>
                </a:solidFill>
              </a:rPr>
              <a:t>interesting</a:t>
            </a:r>
            <a:r>
              <a:rPr lang="en-US" dirty="0" smtClean="0"/>
              <a:t>.</a:t>
            </a:r>
          </a:p>
          <a:p>
            <a:pPr marL="914400" lvl="1" indent="-514350">
              <a:buFont typeface="Arial" pitchFamily="34" charset="0"/>
              <a:buChar char="•"/>
            </a:pPr>
            <a:endParaRPr lang="en-US" dirty="0" smtClean="0"/>
          </a:p>
          <a:p>
            <a:pPr marL="914400" lvl="1" indent="-514350">
              <a:buFont typeface="Arial" pitchFamily="34" charset="0"/>
              <a:buChar char="•"/>
            </a:pPr>
            <a:r>
              <a:rPr lang="en-US" dirty="0" smtClean="0"/>
              <a:t>If </a:t>
            </a:r>
            <a:r>
              <a:rPr lang="en-US" dirty="0"/>
              <a:t>the donor comes to expect boring, low-energy communication from you mailing after mailing, the relationship is doomed.  </a:t>
            </a:r>
          </a:p>
          <a:p>
            <a:pPr marL="914400" lvl="1" indent="-514350"/>
            <a:endParaRPr lang="en-US" b="1" dirty="0"/>
          </a:p>
          <a:p>
            <a:pPr marL="514350" indent="-514350"/>
            <a:endParaRPr lang="en-US" b="1" dirty="0" smtClean="0"/>
          </a:p>
          <a:p>
            <a:pPr marL="514350" indent="-514350"/>
            <a:endParaRPr lang="en-US" b="1" dirty="0"/>
          </a:p>
          <a:p>
            <a:pPr marL="514350" indent="-514350"/>
            <a:endParaRPr lang="en-US" dirty="0"/>
          </a:p>
        </p:txBody>
      </p:sp>
    </p:spTree>
    <p:extLst>
      <p:ext uri="{BB962C8B-B14F-4D97-AF65-F5344CB8AC3E}">
        <p14:creationId xmlns:p14="http://schemas.microsoft.com/office/powerpoint/2010/main" val="86656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p:txBody>
          <a:bodyPr/>
          <a:lstStyle/>
          <a:p>
            <a:pPr marL="514350" indent="-514350">
              <a:buAutoNum type="arabicPeriod" startAt="4"/>
            </a:pPr>
            <a:r>
              <a:rPr lang="en-US" dirty="0" smtClean="0"/>
              <a:t>You </a:t>
            </a:r>
            <a:r>
              <a:rPr lang="en-US" dirty="0"/>
              <a:t>write to </a:t>
            </a:r>
            <a:r>
              <a:rPr lang="en-US" b="1" u="sng" dirty="0" smtClean="0">
                <a:solidFill>
                  <a:srgbClr val="FF0000"/>
                </a:solidFill>
              </a:rPr>
              <a:t>me</a:t>
            </a:r>
            <a:r>
              <a:rPr lang="en-US" b="1" dirty="0" smtClean="0">
                <a:solidFill>
                  <a:srgbClr val="FFFF00"/>
                </a:solidFill>
              </a:rPr>
              <a:t> </a:t>
            </a:r>
            <a:r>
              <a:rPr lang="en-US" dirty="0" smtClean="0"/>
              <a:t>and </a:t>
            </a:r>
            <a:r>
              <a:rPr lang="en-US" dirty="0"/>
              <a:t>not some generic group</a:t>
            </a:r>
            <a:r>
              <a:rPr lang="en-US" dirty="0" smtClean="0"/>
              <a:t>.</a:t>
            </a:r>
          </a:p>
          <a:p>
            <a:endParaRPr lang="en-US" sz="1800" dirty="0"/>
          </a:p>
          <a:p>
            <a:pPr marL="914400" lvl="1" indent="-457200">
              <a:buFont typeface="Arial" pitchFamily="34" charset="0"/>
              <a:buChar char="•"/>
            </a:pPr>
            <a:r>
              <a:rPr lang="en-US" dirty="0"/>
              <a:t>When you write, imagine a real friend sitting across the table from you.  </a:t>
            </a:r>
            <a:endParaRPr lang="en-US" dirty="0"/>
          </a:p>
          <a:p>
            <a:pPr lvl="1"/>
            <a:endParaRPr lang="en-US" sz="1800" dirty="0"/>
          </a:p>
          <a:p>
            <a:pPr marL="914400" lvl="1" indent="-457200">
              <a:buFont typeface="Arial" pitchFamily="34" charset="0"/>
              <a:buChar char="•"/>
            </a:pPr>
            <a:r>
              <a:rPr lang="en-US" dirty="0"/>
              <a:t>Think of a </a:t>
            </a:r>
            <a:r>
              <a:rPr lang="en-US" b="1" u="sng" dirty="0">
                <a:solidFill>
                  <a:srgbClr val="FF0000"/>
                </a:solidFill>
              </a:rPr>
              <a:t>specific donor </a:t>
            </a:r>
            <a:r>
              <a:rPr lang="en-US" dirty="0"/>
              <a:t>and how </a:t>
            </a:r>
            <a:r>
              <a:rPr lang="en-US" b="1" i="1" u="sng" dirty="0">
                <a:solidFill>
                  <a:srgbClr val="FF0000"/>
                </a:solidFill>
              </a:rPr>
              <a:t>they</a:t>
            </a:r>
            <a:r>
              <a:rPr lang="en-US" dirty="0">
                <a:solidFill>
                  <a:srgbClr val="FF0000"/>
                </a:solidFill>
              </a:rPr>
              <a:t> </a:t>
            </a:r>
            <a:r>
              <a:rPr lang="en-US" dirty="0"/>
              <a:t>will read your letter.</a:t>
            </a:r>
          </a:p>
          <a:p>
            <a:endParaRPr lang="en-US" dirty="0"/>
          </a:p>
        </p:txBody>
      </p:sp>
    </p:spTree>
    <p:extLst>
      <p:ext uri="{BB962C8B-B14F-4D97-AF65-F5344CB8AC3E}">
        <p14:creationId xmlns:p14="http://schemas.microsoft.com/office/powerpoint/2010/main" val="10433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a:xfrm>
            <a:off x="457200" y="1600200"/>
            <a:ext cx="8229600" cy="5029200"/>
          </a:xfrm>
        </p:spPr>
        <p:txBody>
          <a:bodyPr>
            <a:normAutofit fontScale="55000" lnSpcReduction="20000"/>
          </a:bodyPr>
          <a:lstStyle/>
          <a:p>
            <a:pPr marL="514350" indent="-514350">
              <a:buAutoNum type="arabicPeriod" startAt="5"/>
            </a:pPr>
            <a:r>
              <a:rPr lang="en-US" sz="5800" dirty="0" smtClean="0"/>
              <a:t>You </a:t>
            </a:r>
            <a:r>
              <a:rPr lang="en-US" sz="5800" dirty="0"/>
              <a:t>remind me over and over again why</a:t>
            </a:r>
            <a:r>
              <a:rPr lang="en-US" sz="5800" b="1" dirty="0"/>
              <a:t> </a:t>
            </a:r>
            <a:r>
              <a:rPr lang="en-US" sz="5800" b="1" u="sng" dirty="0" smtClean="0">
                <a:solidFill>
                  <a:srgbClr val="FF0000"/>
                </a:solidFill>
              </a:rPr>
              <a:t>your</a:t>
            </a:r>
            <a:r>
              <a:rPr lang="en-US" sz="5800" b="1" dirty="0" smtClean="0">
                <a:solidFill>
                  <a:srgbClr val="FF0000"/>
                </a:solidFill>
              </a:rPr>
              <a:t> </a:t>
            </a:r>
            <a:r>
              <a:rPr lang="en-US" sz="5800" dirty="0" smtClean="0"/>
              <a:t>ministry </a:t>
            </a:r>
            <a:r>
              <a:rPr lang="en-US" sz="5800" dirty="0"/>
              <a:t>is unique and important.  </a:t>
            </a:r>
            <a:endParaRPr lang="en-US" sz="5800" dirty="0" smtClean="0"/>
          </a:p>
          <a:p>
            <a:pPr marL="514350" indent="-514350"/>
            <a:endParaRPr lang="en-US" dirty="0"/>
          </a:p>
          <a:p>
            <a:pPr marL="914400" lvl="1" indent="-457200">
              <a:buFont typeface="Arial" pitchFamily="34" charset="0"/>
              <a:buChar char="•"/>
            </a:pPr>
            <a:r>
              <a:rPr lang="en-US" sz="5100" dirty="0"/>
              <a:t>Only </a:t>
            </a:r>
            <a:r>
              <a:rPr lang="en-US" sz="5100" b="1" u="sng" dirty="0">
                <a:solidFill>
                  <a:srgbClr val="FF0000"/>
                </a:solidFill>
              </a:rPr>
              <a:t>you</a:t>
            </a:r>
            <a:r>
              <a:rPr lang="en-US" sz="5100" dirty="0">
                <a:solidFill>
                  <a:srgbClr val="FF0000"/>
                </a:solidFill>
              </a:rPr>
              <a:t> </a:t>
            </a:r>
            <a:r>
              <a:rPr lang="en-US" sz="5100" dirty="0"/>
              <a:t>can tell what God is doing inside your ministry, where He’s leading you, what’s on the horizon.</a:t>
            </a:r>
          </a:p>
          <a:p>
            <a:pPr marL="914400" lvl="1" indent="-457200">
              <a:buFont typeface="Arial" pitchFamily="34" charset="0"/>
              <a:buChar char="•"/>
            </a:pPr>
            <a:endParaRPr lang="en-US" sz="3300" dirty="0"/>
          </a:p>
          <a:p>
            <a:pPr marL="914400" lvl="1" indent="-457200">
              <a:buFont typeface="Arial" pitchFamily="34" charset="0"/>
              <a:buChar char="•"/>
            </a:pPr>
            <a:r>
              <a:rPr lang="en-US" sz="5100" dirty="0"/>
              <a:t>Continually push to reflect the specific </a:t>
            </a:r>
            <a:r>
              <a:rPr lang="en-US" sz="5100" b="1" u="sng" dirty="0">
                <a:solidFill>
                  <a:srgbClr val="FF0000"/>
                </a:solidFill>
              </a:rPr>
              <a:t>accomplishments</a:t>
            </a:r>
            <a:r>
              <a:rPr lang="en-US" sz="5100" dirty="0"/>
              <a:t> of your ministry.</a:t>
            </a:r>
          </a:p>
          <a:p>
            <a:pPr lvl="1"/>
            <a:endParaRPr lang="en-US" sz="3300" dirty="0"/>
          </a:p>
          <a:p>
            <a:pPr marL="914400" lvl="1" indent="-457200">
              <a:buFont typeface="Arial" pitchFamily="34" charset="0"/>
              <a:buChar char="•"/>
            </a:pPr>
            <a:r>
              <a:rPr lang="en-US" sz="5100" dirty="0"/>
              <a:t>Let me meet the </a:t>
            </a:r>
            <a:r>
              <a:rPr lang="en-US" sz="5100" b="1" u="sng" dirty="0">
                <a:solidFill>
                  <a:srgbClr val="FF0000"/>
                </a:solidFill>
              </a:rPr>
              <a:t>individuals </a:t>
            </a:r>
            <a:r>
              <a:rPr lang="en-US" sz="5100" b="1" u="sng" dirty="0" smtClean="0">
                <a:solidFill>
                  <a:srgbClr val="FF0000"/>
                </a:solidFill>
              </a:rPr>
              <a:t>impacted</a:t>
            </a:r>
            <a:r>
              <a:rPr lang="en-US" sz="5100" b="1" dirty="0" smtClean="0">
                <a:solidFill>
                  <a:srgbClr val="FF0000"/>
                </a:solidFill>
              </a:rPr>
              <a:t>                 </a:t>
            </a:r>
            <a:r>
              <a:rPr lang="en-US" sz="5100" dirty="0" smtClean="0"/>
              <a:t>by </a:t>
            </a:r>
            <a:r>
              <a:rPr lang="en-US" sz="5100" dirty="0"/>
              <a:t>the work.</a:t>
            </a:r>
          </a:p>
          <a:p>
            <a:pPr lvl="1"/>
            <a:r>
              <a:rPr lang="en-US" dirty="0"/>
              <a:t> </a:t>
            </a:r>
          </a:p>
          <a:p>
            <a:pPr lvl="1"/>
            <a:r>
              <a:rPr lang="en-US" dirty="0"/>
              <a:t> </a:t>
            </a:r>
          </a:p>
          <a:p>
            <a:endParaRPr lang="en-US" dirty="0"/>
          </a:p>
        </p:txBody>
      </p:sp>
    </p:spTree>
    <p:extLst>
      <p:ext uri="{BB962C8B-B14F-4D97-AF65-F5344CB8AC3E}">
        <p14:creationId xmlns:p14="http://schemas.microsoft.com/office/powerpoint/2010/main" val="34582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p:txBody>
          <a:bodyPr>
            <a:normAutofit/>
          </a:bodyPr>
          <a:lstStyle/>
          <a:p>
            <a:pPr marL="914400" lvl="1" indent="-457200">
              <a:buFont typeface="Arial" pitchFamily="34" charset="0"/>
              <a:buChar char="•"/>
            </a:pPr>
            <a:r>
              <a:rPr lang="en-US" dirty="0" smtClean="0"/>
              <a:t>Let </a:t>
            </a:r>
            <a:r>
              <a:rPr lang="en-US" dirty="0"/>
              <a:t>me see the </a:t>
            </a:r>
            <a:r>
              <a:rPr lang="en-US" b="1" u="sng" dirty="0">
                <a:solidFill>
                  <a:srgbClr val="FF0000"/>
                </a:solidFill>
              </a:rPr>
              <a:t>specific changes</a:t>
            </a:r>
            <a:r>
              <a:rPr lang="en-US" u="sng" dirty="0">
                <a:solidFill>
                  <a:srgbClr val="FF0000"/>
                </a:solidFill>
              </a:rPr>
              <a:t> </a:t>
            </a:r>
            <a:r>
              <a:rPr lang="en-US" dirty="0"/>
              <a:t>that have come about as a result of this ministry.</a:t>
            </a:r>
          </a:p>
          <a:p>
            <a:pPr marL="914400" lvl="1" indent="-457200">
              <a:buFont typeface="Arial" pitchFamily="34" charset="0"/>
              <a:buChar char="•"/>
            </a:pPr>
            <a:endParaRPr lang="en-US" sz="1200" dirty="0"/>
          </a:p>
          <a:p>
            <a:pPr marL="914400" lvl="1" indent="-457200">
              <a:buFont typeface="Arial" pitchFamily="34" charset="0"/>
              <a:buChar char="•"/>
            </a:pPr>
            <a:r>
              <a:rPr lang="en-US" dirty="0"/>
              <a:t>Take me </a:t>
            </a:r>
            <a:r>
              <a:rPr lang="en-US" b="1" u="sng" dirty="0">
                <a:solidFill>
                  <a:srgbClr val="FF0000"/>
                </a:solidFill>
              </a:rPr>
              <a:t>behind the scenes</a:t>
            </a:r>
            <a:r>
              <a:rPr lang="en-US" dirty="0"/>
              <a:t>, into your heart, into the hearts of those whose lives will never be the same because this ministry intersected with them at some wonderful point in time!</a:t>
            </a:r>
          </a:p>
          <a:p>
            <a:pPr marL="457200" indent="-457200">
              <a:buFont typeface="Arial" pitchFamily="34" charset="0"/>
              <a:buChar char="•"/>
            </a:pPr>
            <a:endParaRPr lang="en-US" dirty="0"/>
          </a:p>
        </p:txBody>
      </p:sp>
    </p:spTree>
    <p:extLst>
      <p:ext uri="{BB962C8B-B14F-4D97-AF65-F5344CB8AC3E}">
        <p14:creationId xmlns:p14="http://schemas.microsoft.com/office/powerpoint/2010/main" val="20111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p:txBody>
          <a:bodyPr/>
          <a:lstStyle/>
          <a:p>
            <a:pPr marL="514350" indent="-514350">
              <a:buAutoNum type="arabicPeriod" startAt="6"/>
            </a:pPr>
            <a:r>
              <a:rPr lang="en-US" dirty="0" smtClean="0"/>
              <a:t>They are </a:t>
            </a:r>
            <a:r>
              <a:rPr lang="en-US" b="1" u="sng" dirty="0" smtClean="0">
                <a:solidFill>
                  <a:srgbClr val="FF0000"/>
                </a:solidFill>
              </a:rPr>
              <a:t>short</a:t>
            </a:r>
            <a:r>
              <a:rPr lang="en-US" b="1" dirty="0" smtClean="0"/>
              <a:t>.</a:t>
            </a:r>
          </a:p>
          <a:p>
            <a:pPr marL="514350" indent="-514350"/>
            <a:endParaRPr lang="en-US" b="1" i="1" dirty="0" smtClean="0"/>
          </a:p>
          <a:p>
            <a:pPr marL="514350" indent="-514350" algn="ctr"/>
            <a:r>
              <a:rPr lang="en-US" sz="2800" i="1" dirty="0">
                <a:solidFill>
                  <a:srgbClr val="FF0000"/>
                </a:solidFill>
              </a:rPr>
              <a:t>	</a:t>
            </a:r>
            <a:r>
              <a:rPr lang="en-US" sz="2800" i="1" dirty="0" smtClean="0">
                <a:solidFill>
                  <a:srgbClr val="FF0000"/>
                </a:solidFill>
              </a:rPr>
              <a:t>“</a:t>
            </a:r>
            <a:r>
              <a:rPr lang="en-US" sz="2800" i="1" dirty="0">
                <a:solidFill>
                  <a:srgbClr val="FF0000"/>
                </a:solidFill>
              </a:rPr>
              <a:t>If your newsletter is too wordy, people will read it later or they won’t read it at all!”</a:t>
            </a:r>
            <a:endParaRPr lang="en-US" sz="2800" dirty="0">
              <a:solidFill>
                <a:srgbClr val="FF0000"/>
              </a:solidFill>
            </a:endParaRPr>
          </a:p>
          <a:p>
            <a:pPr marL="514350" indent="-514350">
              <a:buAutoNum type="arabicPeriod" startAt="6"/>
            </a:pPr>
            <a:endParaRPr lang="en-US" dirty="0"/>
          </a:p>
        </p:txBody>
      </p:sp>
    </p:spTree>
    <p:extLst>
      <p:ext uri="{BB962C8B-B14F-4D97-AF65-F5344CB8AC3E}">
        <p14:creationId xmlns:p14="http://schemas.microsoft.com/office/powerpoint/2010/main" val="3023412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February 2005.jpg"/>
          <p:cNvPicPr>
            <a:picLocks noChangeAspect="1"/>
          </p:cNvPicPr>
          <p:nvPr/>
        </p:nvPicPr>
        <p:blipFill>
          <a:blip r:embed="rId2" cstate="print"/>
          <a:stretch>
            <a:fillRect/>
          </a:stretch>
        </p:blipFill>
        <p:spPr>
          <a:xfrm>
            <a:off x="315191" y="609600"/>
            <a:ext cx="4180609" cy="5410200"/>
          </a:xfrm>
          <a:prstGeom prst="rect">
            <a:avLst/>
          </a:prstGeom>
        </p:spPr>
      </p:pic>
      <p:pic>
        <p:nvPicPr>
          <p:cNvPr id="5" name="Picture 4" descr="February 2005_2.jpg"/>
          <p:cNvPicPr>
            <a:picLocks noChangeAspect="1"/>
          </p:cNvPicPr>
          <p:nvPr/>
        </p:nvPicPr>
        <p:blipFill>
          <a:blip r:embed="rId3" cstate="print"/>
          <a:stretch>
            <a:fillRect/>
          </a:stretch>
        </p:blipFill>
        <p:spPr>
          <a:xfrm>
            <a:off x="4648200" y="609600"/>
            <a:ext cx="4191000" cy="5423647"/>
          </a:xfrm>
          <a:prstGeom prst="rect">
            <a:avLst/>
          </a:prstGeom>
        </p:spPr>
      </p:pic>
    </p:spTree>
    <p:extLst>
      <p:ext uri="{BB962C8B-B14F-4D97-AF65-F5344CB8AC3E}">
        <p14:creationId xmlns:p14="http://schemas.microsoft.com/office/powerpoint/2010/main" val="1440376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Keep it short…</a:t>
            </a:r>
            <a:endParaRPr lang="en-US" b="1" dirty="0"/>
          </a:p>
        </p:txBody>
      </p:sp>
      <p:sp>
        <p:nvSpPr>
          <p:cNvPr id="3" name="Content Placeholder 2"/>
          <p:cNvSpPr>
            <a:spLocks noGrp="1"/>
          </p:cNvSpPr>
          <p:nvPr>
            <p:ph idx="1"/>
          </p:nvPr>
        </p:nvSpPr>
        <p:spPr/>
        <p:txBody>
          <a:bodyPr>
            <a:normAutofit/>
          </a:bodyPr>
          <a:lstStyle/>
          <a:p>
            <a:pPr marL="457200" lvl="0" indent="-457200">
              <a:buFont typeface="Arial" pitchFamily="34" charset="0"/>
              <a:buChar char="•"/>
            </a:pPr>
            <a:r>
              <a:rPr lang="en-US" b="1" u="sng" dirty="0" smtClean="0">
                <a:solidFill>
                  <a:srgbClr val="FF0000"/>
                </a:solidFill>
              </a:rPr>
              <a:t>No </a:t>
            </a:r>
            <a:r>
              <a:rPr lang="en-US" b="1" u="sng" dirty="0" err="1">
                <a:solidFill>
                  <a:srgbClr val="FF0000"/>
                </a:solidFill>
              </a:rPr>
              <a:t>sermonettes</a:t>
            </a:r>
            <a:r>
              <a:rPr lang="en-US" b="1" u="sng" dirty="0">
                <a:solidFill>
                  <a:srgbClr val="FF0000"/>
                </a:solidFill>
              </a:rPr>
              <a:t> </a:t>
            </a:r>
            <a:r>
              <a:rPr lang="en-US" dirty="0"/>
              <a:t>from your quiet time that only your mother will read </a:t>
            </a:r>
            <a:r>
              <a:rPr lang="en-US" dirty="0">
                <a:sym typeface="Wingdings"/>
              </a:rPr>
              <a:t></a:t>
            </a:r>
            <a:r>
              <a:rPr lang="en-US" dirty="0"/>
              <a:t> </a:t>
            </a:r>
          </a:p>
          <a:p>
            <a:pPr marL="457200" lvl="0" indent="-457200">
              <a:lnSpc>
                <a:spcPct val="150000"/>
              </a:lnSpc>
              <a:buFont typeface="Arial" pitchFamily="34" charset="0"/>
              <a:buChar char="•"/>
            </a:pPr>
            <a:r>
              <a:rPr lang="en-US" b="1" u="sng" dirty="0" smtClean="0">
                <a:solidFill>
                  <a:srgbClr val="FF0000"/>
                </a:solidFill>
              </a:rPr>
              <a:t>One</a:t>
            </a:r>
            <a:r>
              <a:rPr lang="en-US" dirty="0" smtClean="0">
                <a:solidFill>
                  <a:srgbClr val="FFFF00"/>
                </a:solidFill>
              </a:rPr>
              <a:t> </a:t>
            </a:r>
            <a:r>
              <a:rPr lang="en-US" dirty="0" smtClean="0"/>
              <a:t>topic, one page!</a:t>
            </a:r>
          </a:p>
          <a:p>
            <a:pPr marL="457200" lvl="0" indent="-457200">
              <a:lnSpc>
                <a:spcPct val="150000"/>
              </a:lnSpc>
              <a:buFont typeface="Arial" pitchFamily="34" charset="0"/>
              <a:buChar char="•"/>
            </a:pPr>
            <a:r>
              <a:rPr lang="en-US" dirty="0" smtClean="0"/>
              <a:t>Use </a:t>
            </a:r>
            <a:r>
              <a:rPr lang="en-US" b="1" u="sng" dirty="0">
                <a:solidFill>
                  <a:srgbClr val="FF0000"/>
                </a:solidFill>
              </a:rPr>
              <a:t>email intro </a:t>
            </a:r>
            <a:r>
              <a:rPr lang="en-US" dirty="0"/>
              <a:t>for personal note…</a:t>
            </a:r>
          </a:p>
          <a:p>
            <a:pPr marL="457200" lvl="0" indent="-457200">
              <a:lnSpc>
                <a:spcPct val="150000"/>
              </a:lnSpc>
              <a:buFont typeface="Arial" pitchFamily="34" charset="0"/>
              <a:buChar char="•"/>
            </a:pPr>
            <a:r>
              <a:rPr lang="en-US" b="1" u="sng" dirty="0">
                <a:solidFill>
                  <a:srgbClr val="FF0000"/>
                </a:solidFill>
              </a:rPr>
              <a:t>Focus on ministry</a:t>
            </a:r>
            <a:r>
              <a:rPr lang="en-US" dirty="0"/>
              <a:t>, not personal </a:t>
            </a:r>
            <a:r>
              <a:rPr lang="en-US" dirty="0" smtClean="0"/>
              <a:t>life</a:t>
            </a:r>
            <a:endParaRPr lang="en-US" dirty="0"/>
          </a:p>
          <a:p>
            <a:endParaRPr lang="en-US" dirty="0"/>
          </a:p>
        </p:txBody>
      </p:sp>
    </p:spTree>
    <p:extLst>
      <p:ext uri="{BB962C8B-B14F-4D97-AF65-F5344CB8AC3E}">
        <p14:creationId xmlns:p14="http://schemas.microsoft.com/office/powerpoint/2010/main" val="35278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If will read your newsletters if…</a:t>
            </a:r>
            <a:endParaRPr lang="en-US" b="1" dirty="0"/>
          </a:p>
        </p:txBody>
      </p:sp>
      <p:sp>
        <p:nvSpPr>
          <p:cNvPr id="3" name="Content Placeholder 2"/>
          <p:cNvSpPr>
            <a:spLocks noGrp="1"/>
          </p:cNvSpPr>
          <p:nvPr>
            <p:ph idx="1"/>
          </p:nvPr>
        </p:nvSpPr>
        <p:spPr>
          <a:xfrm>
            <a:off x="457200" y="1600200"/>
            <a:ext cx="8229600" cy="4876800"/>
          </a:xfrm>
        </p:spPr>
        <p:txBody>
          <a:bodyPr>
            <a:normAutofit lnSpcReduction="10000"/>
          </a:bodyPr>
          <a:lstStyle/>
          <a:p>
            <a:pPr marL="514350" indent="-514350">
              <a:buAutoNum type="arabicPeriod" startAt="7"/>
            </a:pPr>
            <a:r>
              <a:rPr lang="en-US" dirty="0" smtClean="0"/>
              <a:t>They are </a:t>
            </a:r>
            <a:r>
              <a:rPr lang="en-US" b="1" u="sng" dirty="0" smtClean="0">
                <a:solidFill>
                  <a:srgbClr val="FF0000"/>
                </a:solidFill>
              </a:rPr>
              <a:t>well-written</a:t>
            </a:r>
            <a:r>
              <a:rPr lang="en-US" b="1" dirty="0" smtClean="0"/>
              <a:t>.</a:t>
            </a:r>
          </a:p>
          <a:p>
            <a:pPr marL="1257300" lvl="2" indent="-342900">
              <a:lnSpc>
                <a:spcPct val="150000"/>
              </a:lnSpc>
              <a:buFont typeface="Arial" pitchFamily="34" charset="0"/>
              <a:buChar char="•"/>
            </a:pPr>
            <a:r>
              <a:rPr lang="en-US" sz="2800" dirty="0"/>
              <a:t>Find </a:t>
            </a:r>
            <a:r>
              <a:rPr lang="en-US" sz="2800" b="1" u="sng" dirty="0">
                <a:solidFill>
                  <a:srgbClr val="FF0000"/>
                </a:solidFill>
              </a:rPr>
              <a:t>proofreader</a:t>
            </a:r>
            <a:r>
              <a:rPr lang="en-US" sz="2800" dirty="0"/>
              <a:t>! </a:t>
            </a:r>
          </a:p>
          <a:p>
            <a:pPr marL="1257300" lvl="2" indent="-342900">
              <a:lnSpc>
                <a:spcPct val="150000"/>
              </a:lnSpc>
              <a:buFont typeface="Arial" pitchFamily="34" charset="0"/>
              <a:buChar char="•"/>
            </a:pPr>
            <a:r>
              <a:rPr lang="en-US" sz="2800" dirty="0"/>
              <a:t>Only </a:t>
            </a:r>
            <a:r>
              <a:rPr lang="en-US" sz="2800" b="1" u="sng" dirty="0">
                <a:solidFill>
                  <a:srgbClr val="FF0000"/>
                </a:solidFill>
              </a:rPr>
              <a:t>two fonts </a:t>
            </a:r>
            <a:r>
              <a:rPr lang="en-US" sz="2800" dirty="0"/>
              <a:t>max!  </a:t>
            </a:r>
          </a:p>
          <a:p>
            <a:pPr marL="1257300" lvl="2" indent="-342900">
              <a:lnSpc>
                <a:spcPct val="150000"/>
              </a:lnSpc>
              <a:buFont typeface="Arial" pitchFamily="34" charset="0"/>
              <a:buChar char="•"/>
            </a:pPr>
            <a:r>
              <a:rPr lang="en-US" sz="2800" b="1" u="sng" dirty="0">
                <a:solidFill>
                  <a:srgbClr val="FF0000"/>
                </a:solidFill>
              </a:rPr>
              <a:t>Serif</a:t>
            </a:r>
            <a:r>
              <a:rPr lang="en-US" sz="2800" dirty="0">
                <a:solidFill>
                  <a:srgbClr val="FF0000"/>
                </a:solidFill>
              </a:rPr>
              <a:t> </a:t>
            </a:r>
            <a:r>
              <a:rPr lang="en-US" sz="2800" dirty="0"/>
              <a:t>is easier to </a:t>
            </a:r>
            <a:r>
              <a:rPr lang="en-US" sz="2800" dirty="0" smtClean="0"/>
              <a:t>read</a:t>
            </a:r>
            <a:endParaRPr lang="en-US" sz="2800" dirty="0"/>
          </a:p>
          <a:p>
            <a:pPr marL="1257300" lvl="2" indent="-342900">
              <a:lnSpc>
                <a:spcPct val="150000"/>
              </a:lnSpc>
              <a:buFont typeface="Arial" pitchFamily="34" charset="0"/>
              <a:buChar char="•"/>
            </a:pPr>
            <a:r>
              <a:rPr lang="en-US" sz="2800" dirty="0"/>
              <a:t>It’s sure been a long time since I’ve written</a:t>
            </a:r>
            <a:r>
              <a:rPr lang="en-US" sz="2800" dirty="0" smtClean="0"/>
              <a:t>…</a:t>
            </a:r>
            <a:endParaRPr lang="en-US" sz="2800" dirty="0"/>
          </a:p>
          <a:p>
            <a:pPr marL="1257300" lvl="2" indent="-342900">
              <a:lnSpc>
                <a:spcPct val="150000"/>
              </a:lnSpc>
              <a:buFont typeface="Arial" pitchFamily="34" charset="0"/>
              <a:buChar char="•"/>
            </a:pPr>
            <a:r>
              <a:rPr lang="en-US" sz="2800" dirty="0"/>
              <a:t>Concise and </a:t>
            </a:r>
            <a:r>
              <a:rPr lang="en-US" sz="2800" b="1" u="sng" dirty="0">
                <a:solidFill>
                  <a:srgbClr val="FF0000"/>
                </a:solidFill>
              </a:rPr>
              <a:t>to the point</a:t>
            </a:r>
          </a:p>
          <a:p>
            <a:pPr marL="1257300" lvl="2" indent="-342900">
              <a:lnSpc>
                <a:spcPct val="150000"/>
              </a:lnSpc>
              <a:buFont typeface="Arial" pitchFamily="34" charset="0"/>
              <a:buChar char="•"/>
            </a:pPr>
            <a:r>
              <a:rPr lang="en-US" sz="2800" dirty="0"/>
              <a:t>Interesting </a:t>
            </a:r>
            <a:r>
              <a:rPr lang="en-US" sz="2800" b="1" u="sng" dirty="0" smtClean="0">
                <a:solidFill>
                  <a:srgbClr val="FF0000"/>
                </a:solidFill>
              </a:rPr>
              <a:t>introduction</a:t>
            </a:r>
            <a:endParaRPr lang="en-US" sz="2800" b="1" u="sng" dirty="0">
              <a:solidFill>
                <a:srgbClr val="FF0000"/>
              </a:solidFill>
            </a:endParaRPr>
          </a:p>
        </p:txBody>
      </p:sp>
    </p:spTree>
    <p:extLst>
      <p:ext uri="{BB962C8B-B14F-4D97-AF65-F5344CB8AC3E}">
        <p14:creationId xmlns:p14="http://schemas.microsoft.com/office/powerpoint/2010/main" val="29034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85800"/>
            <a:ext cx="7772400" cy="1143000"/>
          </a:xfrm>
        </p:spPr>
        <p:txBody>
          <a:bodyPr>
            <a:normAutofit fontScale="90000"/>
          </a:bodyPr>
          <a:lstStyle/>
          <a:p>
            <a:r>
              <a:rPr lang="en-US" sz="4900" b="1" dirty="0">
                <a:solidFill>
                  <a:srgbClr val="002060"/>
                </a:solidFill>
              </a:rPr>
              <a:t>The Ten Commandments </a:t>
            </a:r>
            <a:r>
              <a:rPr lang="en-US" b="1" u="sng" dirty="0">
                <a:solidFill>
                  <a:srgbClr val="002060"/>
                </a:solidFill>
              </a:rPr>
              <a:t/>
            </a:r>
            <a:br>
              <a:rPr lang="en-US" b="1" u="sng" dirty="0">
                <a:solidFill>
                  <a:srgbClr val="002060"/>
                </a:solidFill>
              </a:rPr>
            </a:br>
            <a:r>
              <a:rPr lang="en-US" sz="2400" b="1" dirty="0">
                <a:solidFill>
                  <a:srgbClr val="002060"/>
                </a:solidFill>
              </a:rPr>
              <a:t>of Layout and Design </a:t>
            </a:r>
            <a:r>
              <a:rPr lang="en-US" sz="2400" b="1" dirty="0" smtClean="0">
                <a:solidFill>
                  <a:srgbClr val="002060"/>
                </a:solidFill>
              </a:rPr>
              <a:t>for </a:t>
            </a:r>
            <a:r>
              <a:rPr lang="en-US" sz="2400" b="1" dirty="0">
                <a:solidFill>
                  <a:srgbClr val="002060"/>
                </a:solidFill>
              </a:rPr>
              <a:t>Donor Newsletters</a:t>
            </a:r>
            <a:r>
              <a:rPr lang="en-US" b="1" u="sng" dirty="0">
                <a:solidFill>
                  <a:srgbClr val="002060"/>
                </a:solidFill>
              </a:rPr>
              <a:t/>
            </a:r>
            <a:br>
              <a:rPr lang="en-US" b="1" u="sng" dirty="0">
                <a:solidFill>
                  <a:srgbClr val="002060"/>
                </a:solidFill>
              </a:rPr>
            </a:br>
            <a:endParaRPr lang="en-US" dirty="0">
              <a:solidFill>
                <a:srgbClr val="002060"/>
              </a:solidFill>
            </a:endParaRPr>
          </a:p>
        </p:txBody>
      </p:sp>
      <p:sp>
        <p:nvSpPr>
          <p:cNvPr id="3" name="Content Placeholder 2"/>
          <p:cNvSpPr>
            <a:spLocks noGrp="1"/>
          </p:cNvSpPr>
          <p:nvPr>
            <p:ph idx="1"/>
          </p:nvPr>
        </p:nvSpPr>
        <p:spPr>
          <a:xfrm>
            <a:off x="685800" y="1981200"/>
            <a:ext cx="7772400" cy="4419600"/>
          </a:xfrm>
        </p:spPr>
        <p:txBody>
          <a:bodyPr/>
          <a:lstStyle/>
          <a:p>
            <a:pPr algn="ctr"/>
            <a:r>
              <a:rPr lang="en-US" dirty="0" smtClean="0">
                <a:solidFill>
                  <a:srgbClr val="002060"/>
                </a:solidFill>
              </a:rPr>
              <a:t>And </a:t>
            </a:r>
            <a:r>
              <a:rPr lang="en-US" dirty="0">
                <a:solidFill>
                  <a:srgbClr val="002060"/>
                </a:solidFill>
              </a:rPr>
              <a:t>Curt Harlow, the National Chi Alpha Resource Guy, spoke all these words:</a:t>
            </a:r>
          </a:p>
          <a:p>
            <a:pPr algn="ctr"/>
            <a:r>
              <a:rPr lang="en-US" dirty="0">
                <a:solidFill>
                  <a:srgbClr val="002060"/>
                </a:solidFill>
              </a:rPr>
              <a:t> </a:t>
            </a:r>
          </a:p>
          <a:p>
            <a:pPr algn="ctr"/>
            <a:r>
              <a:rPr lang="en-US" dirty="0" smtClean="0">
                <a:solidFill>
                  <a:srgbClr val="002060"/>
                </a:solidFill>
              </a:rPr>
              <a:t>“</a:t>
            </a:r>
            <a:r>
              <a:rPr lang="en-US" dirty="0">
                <a:solidFill>
                  <a:srgbClr val="002060"/>
                </a:solidFill>
              </a:rPr>
              <a:t>I am married to a great graphic designer and she brought me out of the land of bad newsletters and </a:t>
            </a:r>
            <a:r>
              <a:rPr lang="en-US" dirty="0" err="1">
                <a:solidFill>
                  <a:srgbClr val="002060"/>
                </a:solidFill>
              </a:rPr>
              <a:t>spake</a:t>
            </a:r>
            <a:r>
              <a:rPr lang="en-US" dirty="0">
                <a:solidFill>
                  <a:srgbClr val="002060"/>
                </a:solidFill>
              </a:rPr>
              <a:t> unto me….</a:t>
            </a:r>
          </a:p>
          <a:p>
            <a:endParaRPr lang="en-US" dirty="0">
              <a:solidFill>
                <a:srgbClr val="002060"/>
              </a:solidFill>
            </a:endParaRPr>
          </a:p>
        </p:txBody>
      </p:sp>
    </p:spTree>
    <p:extLst>
      <p:ext uri="{BB962C8B-B14F-4D97-AF65-F5344CB8AC3E}">
        <p14:creationId xmlns:p14="http://schemas.microsoft.com/office/powerpoint/2010/main" val="36198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t 10.jpg"/>
          <p:cNvPicPr>
            <a:picLocks noChangeAspect="1"/>
          </p:cNvPicPr>
          <p:nvPr/>
        </p:nvPicPr>
        <p:blipFill>
          <a:blip r:embed="rId2" cstate="print"/>
          <a:srcRect l="2549" t="3333" r="2549" b="41667"/>
          <a:stretch>
            <a:fillRect/>
          </a:stretch>
        </p:blipFill>
        <p:spPr>
          <a:xfrm>
            <a:off x="0" y="0"/>
            <a:ext cx="9144000" cy="6858000"/>
          </a:xfrm>
          <a:prstGeom prst="rect">
            <a:avLst/>
          </a:prstGeom>
        </p:spPr>
      </p:pic>
    </p:spTree>
    <p:extLst>
      <p:ext uri="{BB962C8B-B14F-4D97-AF65-F5344CB8AC3E}">
        <p14:creationId xmlns:p14="http://schemas.microsoft.com/office/powerpoint/2010/main" val="1499549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If will read your newsletters if…</a:t>
            </a:r>
            <a:endParaRPr lang="en-US" b="1" dirty="0"/>
          </a:p>
        </p:txBody>
      </p:sp>
      <p:sp>
        <p:nvSpPr>
          <p:cNvPr id="3" name="Content Placeholder 2"/>
          <p:cNvSpPr>
            <a:spLocks noGrp="1"/>
          </p:cNvSpPr>
          <p:nvPr>
            <p:ph idx="1"/>
          </p:nvPr>
        </p:nvSpPr>
        <p:spPr>
          <a:xfrm>
            <a:off x="457200" y="1600200"/>
            <a:ext cx="8229600" cy="4876800"/>
          </a:xfrm>
        </p:spPr>
        <p:txBody>
          <a:bodyPr>
            <a:normAutofit/>
          </a:bodyPr>
          <a:lstStyle/>
          <a:p>
            <a:pPr marL="514350" indent="-514350">
              <a:buAutoNum type="arabicPeriod" startAt="7"/>
            </a:pPr>
            <a:r>
              <a:rPr lang="en-US" dirty="0" smtClean="0"/>
              <a:t>They are </a:t>
            </a:r>
            <a:r>
              <a:rPr lang="en-US" b="1" u="sng" dirty="0" smtClean="0">
                <a:solidFill>
                  <a:srgbClr val="FF0000"/>
                </a:solidFill>
              </a:rPr>
              <a:t>well-written</a:t>
            </a:r>
            <a:r>
              <a:rPr lang="en-US" b="1" dirty="0" smtClean="0"/>
              <a:t>.</a:t>
            </a:r>
          </a:p>
          <a:p>
            <a:pPr marL="1257300" lvl="2" indent="-342900">
              <a:lnSpc>
                <a:spcPct val="150000"/>
              </a:lnSpc>
              <a:buFont typeface="Arial" pitchFamily="34" charset="0"/>
              <a:buChar char="•"/>
            </a:pPr>
            <a:r>
              <a:rPr lang="en-US" sz="2800" dirty="0" smtClean="0"/>
              <a:t>Avoid </a:t>
            </a:r>
            <a:r>
              <a:rPr lang="en-US" sz="2800" dirty="0" err="1"/>
              <a:t>Christianese</a:t>
            </a:r>
            <a:r>
              <a:rPr lang="en-US" sz="2800" dirty="0"/>
              <a:t> </a:t>
            </a:r>
            <a:r>
              <a:rPr lang="en-US" sz="2800" b="1" u="sng" dirty="0" smtClean="0">
                <a:solidFill>
                  <a:srgbClr val="FF0000"/>
                </a:solidFill>
              </a:rPr>
              <a:t>jargon</a:t>
            </a:r>
            <a:endParaRPr lang="en-US" sz="2800" b="1" u="sng" dirty="0">
              <a:solidFill>
                <a:srgbClr val="FF0000"/>
              </a:solidFill>
            </a:endParaRPr>
          </a:p>
          <a:p>
            <a:pPr marL="1257300" lvl="2" indent="-342900">
              <a:lnSpc>
                <a:spcPct val="150000"/>
              </a:lnSpc>
              <a:buFont typeface="Arial" pitchFamily="34" charset="0"/>
              <a:buChar char="•"/>
            </a:pPr>
            <a:r>
              <a:rPr lang="en-US" sz="2800" dirty="0"/>
              <a:t>Avoid </a:t>
            </a:r>
            <a:r>
              <a:rPr lang="en-US" sz="2800" b="1" u="sng" dirty="0" smtClean="0">
                <a:solidFill>
                  <a:srgbClr val="FF0000"/>
                </a:solidFill>
              </a:rPr>
              <a:t>generalities</a:t>
            </a:r>
            <a:endParaRPr lang="en-US" sz="2800" b="1" u="sng" dirty="0">
              <a:solidFill>
                <a:srgbClr val="FF0000"/>
              </a:solidFill>
            </a:endParaRPr>
          </a:p>
          <a:p>
            <a:pPr marL="1257300" lvl="2" indent="-342900">
              <a:lnSpc>
                <a:spcPct val="150000"/>
              </a:lnSpc>
              <a:buFont typeface="Arial" pitchFamily="34" charset="0"/>
              <a:buChar char="•"/>
            </a:pPr>
            <a:r>
              <a:rPr lang="en-US" sz="2800" dirty="0"/>
              <a:t>Use </a:t>
            </a:r>
            <a:r>
              <a:rPr lang="en-US" sz="2800" b="1" u="sng" dirty="0">
                <a:solidFill>
                  <a:srgbClr val="FF0000"/>
                </a:solidFill>
              </a:rPr>
              <a:t>specific </a:t>
            </a:r>
            <a:r>
              <a:rPr lang="en-US" sz="2800" b="1" u="sng" dirty="0" smtClean="0">
                <a:solidFill>
                  <a:srgbClr val="FF0000"/>
                </a:solidFill>
              </a:rPr>
              <a:t>date</a:t>
            </a:r>
            <a:endParaRPr lang="en-US" sz="2800" b="1" u="sng" dirty="0">
              <a:solidFill>
                <a:srgbClr val="FF0000"/>
              </a:solidFill>
            </a:endParaRPr>
          </a:p>
          <a:p>
            <a:pPr marL="514350" indent="-514350">
              <a:buAutoNum type="arabicPeriod" startAt="7"/>
            </a:pPr>
            <a:endParaRPr lang="en-US" dirty="0"/>
          </a:p>
        </p:txBody>
      </p:sp>
    </p:spTree>
    <p:extLst>
      <p:ext uri="{BB962C8B-B14F-4D97-AF65-F5344CB8AC3E}">
        <p14:creationId xmlns:p14="http://schemas.microsoft.com/office/powerpoint/2010/main" val="23482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If will read your newsletters if…</a:t>
            </a:r>
            <a:endParaRPr lang="en-US" b="1" dirty="0"/>
          </a:p>
        </p:txBody>
      </p:sp>
      <p:sp>
        <p:nvSpPr>
          <p:cNvPr id="3" name="Content Placeholder 2"/>
          <p:cNvSpPr>
            <a:spLocks noGrp="1"/>
          </p:cNvSpPr>
          <p:nvPr>
            <p:ph idx="1"/>
          </p:nvPr>
        </p:nvSpPr>
        <p:spPr>
          <a:xfrm>
            <a:off x="457200" y="1600200"/>
            <a:ext cx="8229600" cy="4876800"/>
          </a:xfrm>
        </p:spPr>
        <p:txBody>
          <a:bodyPr>
            <a:normAutofit/>
          </a:bodyPr>
          <a:lstStyle/>
          <a:p>
            <a:pPr marL="514350" indent="-514350"/>
            <a:r>
              <a:rPr lang="en-US" dirty="0" smtClean="0"/>
              <a:t>8.  They contain lots of </a:t>
            </a:r>
            <a:r>
              <a:rPr lang="en-US" b="1" u="sng" dirty="0" smtClean="0">
                <a:solidFill>
                  <a:srgbClr val="FF0000"/>
                </a:solidFill>
              </a:rPr>
              <a:t>white</a:t>
            </a:r>
            <a:r>
              <a:rPr lang="en-US" dirty="0" smtClean="0">
                <a:solidFill>
                  <a:srgbClr val="FF0000"/>
                </a:solidFill>
              </a:rPr>
              <a:t> </a:t>
            </a:r>
            <a:r>
              <a:rPr lang="en-US" dirty="0" smtClean="0"/>
              <a:t>space.</a:t>
            </a:r>
            <a:endParaRPr lang="en-US" b="1" dirty="0" smtClean="0"/>
          </a:p>
          <a:p>
            <a:pPr marL="514350" indent="-514350">
              <a:buAutoNum type="arabicPeriod" startAt="7"/>
            </a:pPr>
            <a:endParaRPr lang="en-US" sz="1800" b="1" dirty="0" smtClean="0">
              <a:solidFill>
                <a:srgbClr val="FFFF00"/>
              </a:solidFill>
            </a:endParaRPr>
          </a:p>
          <a:p>
            <a:pPr marL="914400" lvl="1" indent="-457200">
              <a:buFont typeface="Arial" pitchFamily="34" charset="0"/>
              <a:buChar char="•"/>
            </a:pPr>
            <a:r>
              <a:rPr lang="en-US" dirty="0" smtClean="0"/>
              <a:t>It </a:t>
            </a:r>
            <a:r>
              <a:rPr lang="en-US" dirty="0"/>
              <a:t>lets the reader know that the text will not take </a:t>
            </a:r>
            <a:r>
              <a:rPr lang="en-US" b="1" u="sng" dirty="0">
                <a:solidFill>
                  <a:srgbClr val="FF0000"/>
                </a:solidFill>
              </a:rPr>
              <a:t>too much of his time.  </a:t>
            </a:r>
            <a:endParaRPr lang="en-US" b="1" u="sng" dirty="0" smtClean="0">
              <a:solidFill>
                <a:srgbClr val="FF0000"/>
              </a:solidFill>
            </a:endParaRPr>
          </a:p>
          <a:p>
            <a:pPr marL="914400" lvl="1" indent="-457200">
              <a:buFont typeface="Arial" pitchFamily="34" charset="0"/>
              <a:buChar char="•"/>
            </a:pPr>
            <a:endParaRPr lang="en-US" b="1" dirty="0">
              <a:solidFill>
                <a:srgbClr val="FFFF00"/>
              </a:solidFill>
            </a:endParaRPr>
          </a:p>
          <a:p>
            <a:pPr marL="914400" lvl="1" indent="-457200">
              <a:buFont typeface="Arial" pitchFamily="34" charset="0"/>
              <a:buChar char="•"/>
            </a:pPr>
            <a:r>
              <a:rPr lang="en-US" dirty="0"/>
              <a:t>It also can be used to make the letter </a:t>
            </a:r>
            <a:r>
              <a:rPr lang="en-US" b="1" u="sng" dirty="0">
                <a:solidFill>
                  <a:srgbClr val="FF0000"/>
                </a:solidFill>
              </a:rPr>
              <a:t>look creative</a:t>
            </a:r>
            <a:r>
              <a:rPr lang="en-US" dirty="0"/>
              <a:t>.  </a:t>
            </a:r>
          </a:p>
          <a:p>
            <a:pPr marL="457200" indent="-457200">
              <a:buFont typeface="Arial" pitchFamily="34" charset="0"/>
              <a:buChar char="•"/>
            </a:pPr>
            <a:endParaRPr lang="en-US" dirty="0" smtClean="0">
              <a:solidFill>
                <a:srgbClr val="FFFF00"/>
              </a:solidFill>
            </a:endParaRPr>
          </a:p>
          <a:p>
            <a:pPr marL="514350" indent="-514350">
              <a:buAutoNum type="arabicPeriod" startAt="7"/>
            </a:pPr>
            <a:endParaRPr lang="en-US" dirty="0"/>
          </a:p>
        </p:txBody>
      </p:sp>
    </p:spTree>
    <p:extLst>
      <p:ext uri="{BB962C8B-B14F-4D97-AF65-F5344CB8AC3E}">
        <p14:creationId xmlns:p14="http://schemas.microsoft.com/office/powerpoint/2010/main" val="229853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p:txBody>
          <a:bodyPr/>
          <a:lstStyle/>
          <a:p>
            <a:pPr marL="514350" indent="-514350">
              <a:buAutoNum type="arabicPeriod" startAt="9"/>
            </a:pPr>
            <a:r>
              <a:rPr lang="en-US" dirty="0" smtClean="0"/>
              <a:t>You use great </a:t>
            </a:r>
            <a:r>
              <a:rPr lang="en-US" b="1" u="sng" dirty="0" smtClean="0">
                <a:solidFill>
                  <a:srgbClr val="FF0000"/>
                </a:solidFill>
              </a:rPr>
              <a:t>photos</a:t>
            </a:r>
            <a:r>
              <a:rPr lang="en-US" b="1" dirty="0" smtClean="0"/>
              <a:t>.</a:t>
            </a:r>
          </a:p>
          <a:p>
            <a:pPr marL="514350" indent="-514350"/>
            <a:endParaRPr lang="en-US" b="1" dirty="0"/>
          </a:p>
          <a:p>
            <a:pPr marL="514350" indent="-514350"/>
            <a:endParaRPr lang="en-US" dirty="0"/>
          </a:p>
        </p:txBody>
      </p:sp>
    </p:spTree>
    <p:extLst>
      <p:ext uri="{BB962C8B-B14F-4D97-AF65-F5344CB8AC3E}">
        <p14:creationId xmlns:p14="http://schemas.microsoft.com/office/powerpoint/2010/main" val="4220350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2635.JPG"/>
          <p:cNvPicPr>
            <a:picLocks noChangeAspect="1"/>
          </p:cNvPicPr>
          <p:nvPr/>
        </p:nvPicPr>
        <p:blipFill>
          <a:blip r:embed="rId2" cstate="print"/>
          <a:stretch>
            <a:fillRect/>
          </a:stretch>
        </p:blipFill>
        <p:spPr>
          <a:xfrm>
            <a:off x="0" y="0"/>
            <a:ext cx="3657600" cy="2743200"/>
          </a:xfrm>
          <a:prstGeom prst="rect">
            <a:avLst/>
          </a:prstGeom>
        </p:spPr>
      </p:pic>
      <p:pic>
        <p:nvPicPr>
          <p:cNvPr id="6" name="Picture 5" descr="DSC02625.JPG"/>
          <p:cNvPicPr>
            <a:picLocks noChangeAspect="1"/>
          </p:cNvPicPr>
          <p:nvPr/>
        </p:nvPicPr>
        <p:blipFill>
          <a:blip r:embed="rId3" cstate="print"/>
          <a:srcRect t="31250"/>
          <a:stretch>
            <a:fillRect/>
          </a:stretch>
        </p:blipFill>
        <p:spPr>
          <a:xfrm>
            <a:off x="3380509" y="0"/>
            <a:ext cx="5763491" cy="2971800"/>
          </a:xfrm>
          <a:prstGeom prst="rect">
            <a:avLst/>
          </a:prstGeom>
        </p:spPr>
      </p:pic>
      <p:pic>
        <p:nvPicPr>
          <p:cNvPr id="12" name="Picture 11" descr="Picture2.jpg"/>
          <p:cNvPicPr>
            <a:picLocks noChangeAspect="1"/>
          </p:cNvPicPr>
          <p:nvPr/>
        </p:nvPicPr>
        <p:blipFill>
          <a:blip r:embed="rId4" cstate="print"/>
          <a:stretch>
            <a:fillRect/>
          </a:stretch>
        </p:blipFill>
        <p:spPr>
          <a:xfrm>
            <a:off x="2953296" y="2743200"/>
            <a:ext cx="2990303" cy="4114800"/>
          </a:xfrm>
          <a:prstGeom prst="rect">
            <a:avLst/>
          </a:prstGeom>
        </p:spPr>
      </p:pic>
    </p:spTree>
    <p:extLst>
      <p:ext uri="{BB962C8B-B14F-4D97-AF65-F5344CB8AC3E}">
        <p14:creationId xmlns:p14="http://schemas.microsoft.com/office/powerpoint/2010/main" val="4319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ayer.png"/>
          <p:cNvPicPr>
            <a:picLocks noChangeAspect="1"/>
          </p:cNvPicPr>
          <p:nvPr/>
        </p:nvPicPr>
        <p:blipFill>
          <a:blip r:embed="rId2" cstate="print"/>
          <a:stretch>
            <a:fillRect/>
          </a:stretch>
        </p:blipFill>
        <p:spPr>
          <a:xfrm rot="20931616">
            <a:off x="2096" y="-557642"/>
            <a:ext cx="3244961" cy="3493379"/>
          </a:xfrm>
          <a:prstGeom prst="rect">
            <a:avLst/>
          </a:prstGeom>
        </p:spPr>
      </p:pic>
      <p:pic>
        <p:nvPicPr>
          <p:cNvPr id="5" name="Picture 4" descr="Discipleship.png"/>
          <p:cNvPicPr>
            <a:picLocks noChangeAspect="1"/>
          </p:cNvPicPr>
          <p:nvPr/>
        </p:nvPicPr>
        <p:blipFill>
          <a:blip r:embed="rId3" cstate="print"/>
          <a:stretch>
            <a:fillRect/>
          </a:stretch>
        </p:blipFill>
        <p:spPr>
          <a:xfrm rot="21233828">
            <a:off x="5550164" y="4034062"/>
            <a:ext cx="3581400" cy="2823938"/>
          </a:xfrm>
          <a:prstGeom prst="rect">
            <a:avLst/>
          </a:prstGeom>
        </p:spPr>
      </p:pic>
      <p:pic>
        <p:nvPicPr>
          <p:cNvPr id="6" name="Picture 5" descr="Witness.png"/>
          <p:cNvPicPr>
            <a:picLocks noChangeAspect="1"/>
          </p:cNvPicPr>
          <p:nvPr/>
        </p:nvPicPr>
        <p:blipFill>
          <a:blip r:embed="rId4" cstate="print"/>
          <a:stretch>
            <a:fillRect/>
          </a:stretch>
        </p:blipFill>
        <p:spPr>
          <a:xfrm rot="729522">
            <a:off x="5144404" y="143036"/>
            <a:ext cx="3951674" cy="3141006"/>
          </a:xfrm>
          <a:prstGeom prst="rect">
            <a:avLst/>
          </a:prstGeom>
        </p:spPr>
      </p:pic>
      <p:pic>
        <p:nvPicPr>
          <p:cNvPr id="7" name="Picture 6" descr="Worship.png"/>
          <p:cNvPicPr>
            <a:picLocks noChangeAspect="1"/>
          </p:cNvPicPr>
          <p:nvPr/>
        </p:nvPicPr>
        <p:blipFill>
          <a:blip r:embed="rId5" cstate="print"/>
          <a:stretch>
            <a:fillRect/>
          </a:stretch>
        </p:blipFill>
        <p:spPr>
          <a:xfrm rot="21138016">
            <a:off x="126286" y="3583392"/>
            <a:ext cx="2587410" cy="3115319"/>
          </a:xfrm>
          <a:prstGeom prst="rect">
            <a:avLst/>
          </a:prstGeom>
        </p:spPr>
      </p:pic>
      <p:pic>
        <p:nvPicPr>
          <p:cNvPr id="8" name="Picture 7" descr="XA.jpg"/>
          <p:cNvPicPr>
            <a:picLocks noChangeAspect="1"/>
          </p:cNvPicPr>
          <p:nvPr/>
        </p:nvPicPr>
        <p:blipFill>
          <a:blip r:embed="rId6" cstate="print"/>
          <a:stretch>
            <a:fillRect/>
          </a:stretch>
        </p:blipFill>
        <p:spPr>
          <a:xfrm>
            <a:off x="2743200" y="1600200"/>
            <a:ext cx="2819400" cy="2098346"/>
          </a:xfrm>
          <a:prstGeom prst="rect">
            <a:avLst/>
          </a:prstGeom>
          <a:ln>
            <a:noFill/>
          </a:ln>
        </p:spPr>
      </p:pic>
      <p:pic>
        <p:nvPicPr>
          <p:cNvPr id="1026" name="Picture 2" descr="beverly"/>
          <p:cNvPicPr>
            <a:picLocks noChangeAspect="1" noChangeArrowheads="1"/>
          </p:cNvPicPr>
          <p:nvPr/>
        </p:nvPicPr>
        <p:blipFill>
          <a:blip r:embed="rId7" cstate="print"/>
          <a:srcRect t="11993" b="7047"/>
          <a:stretch>
            <a:fillRect/>
          </a:stretch>
        </p:blipFill>
        <p:spPr bwMode="auto">
          <a:xfrm rot="298439">
            <a:off x="2940646" y="3861744"/>
            <a:ext cx="2564870" cy="2819400"/>
          </a:xfrm>
          <a:prstGeom prst="rect">
            <a:avLst/>
          </a:prstGeom>
          <a:noFill/>
          <a:ln w="3175" algn="in">
            <a:solidFill>
              <a:srgbClr val="000000"/>
            </a:solidFill>
            <a:miter lim="800000"/>
            <a:headEnd/>
            <a:tailEnd/>
          </a:ln>
          <a:effectLst/>
        </p:spPr>
      </p:pic>
    </p:spTree>
    <p:extLst>
      <p:ext uri="{BB962C8B-B14F-4D97-AF65-F5344CB8AC3E}">
        <p14:creationId xmlns:p14="http://schemas.microsoft.com/office/powerpoint/2010/main" val="339768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 will read your newsletters if…</a:t>
            </a:r>
            <a:endParaRPr lang="en-US" b="1" dirty="0"/>
          </a:p>
        </p:txBody>
      </p:sp>
      <p:sp>
        <p:nvSpPr>
          <p:cNvPr id="3" name="Content Placeholder 2"/>
          <p:cNvSpPr>
            <a:spLocks noGrp="1"/>
          </p:cNvSpPr>
          <p:nvPr>
            <p:ph idx="1"/>
          </p:nvPr>
        </p:nvSpPr>
        <p:spPr/>
        <p:txBody>
          <a:bodyPr/>
          <a:lstStyle/>
          <a:p>
            <a:pPr marL="514350" indent="-514350">
              <a:buAutoNum type="arabicPeriod" startAt="10"/>
            </a:pPr>
            <a:r>
              <a:rPr lang="en-US" dirty="0" smtClean="0"/>
              <a:t>  You don’t ask for </a:t>
            </a:r>
            <a:r>
              <a:rPr lang="en-US" b="1" u="sng" dirty="0" smtClean="0">
                <a:solidFill>
                  <a:srgbClr val="FF0000"/>
                </a:solidFill>
              </a:rPr>
              <a:t>money</a:t>
            </a:r>
            <a:r>
              <a:rPr lang="en-US" b="1" dirty="0" smtClean="0">
                <a:solidFill>
                  <a:srgbClr val="FF0000"/>
                </a:solidFill>
              </a:rPr>
              <a:t> </a:t>
            </a:r>
            <a:r>
              <a:rPr lang="en-US" dirty="0" smtClean="0"/>
              <a:t>all the time.</a:t>
            </a:r>
          </a:p>
          <a:p>
            <a:pPr marL="914400" lvl="1" indent="-457200">
              <a:lnSpc>
                <a:spcPct val="150000"/>
              </a:lnSpc>
              <a:buFont typeface="Arial" pitchFamily="34" charset="0"/>
              <a:buChar char="•"/>
            </a:pPr>
            <a:r>
              <a:rPr lang="en-US" dirty="0" smtClean="0"/>
              <a:t>Pray </a:t>
            </a:r>
            <a:r>
              <a:rPr lang="en-US" dirty="0"/>
              <a:t>in </a:t>
            </a:r>
            <a:r>
              <a:rPr lang="en-US" b="1" u="sng" dirty="0">
                <a:solidFill>
                  <a:srgbClr val="FF0000"/>
                </a:solidFill>
              </a:rPr>
              <a:t>private</a:t>
            </a:r>
            <a:r>
              <a:rPr lang="en-US" dirty="0"/>
              <a:t>, don’t ask </a:t>
            </a:r>
            <a:r>
              <a:rPr lang="en-US" dirty="0" smtClean="0"/>
              <a:t>for </a:t>
            </a:r>
            <a:r>
              <a:rPr lang="en-US" dirty="0" err="1" smtClean="0"/>
              <a:t>pitty</a:t>
            </a:r>
            <a:r>
              <a:rPr lang="en-US" dirty="0" smtClean="0"/>
              <a:t>.</a:t>
            </a:r>
            <a:endParaRPr lang="en-US" dirty="0"/>
          </a:p>
          <a:p>
            <a:pPr marL="914400" lvl="1" indent="-457200">
              <a:lnSpc>
                <a:spcPct val="150000"/>
              </a:lnSpc>
              <a:buFont typeface="Arial" pitchFamily="34" charset="0"/>
              <a:buChar char="•"/>
            </a:pPr>
            <a:r>
              <a:rPr lang="en-US" dirty="0"/>
              <a:t>When the check isn’t in the </a:t>
            </a:r>
            <a:r>
              <a:rPr lang="en-US" dirty="0" smtClean="0"/>
              <a:t>mail… </a:t>
            </a:r>
            <a:r>
              <a:rPr lang="en-US" b="1" dirty="0" smtClean="0">
                <a:solidFill>
                  <a:srgbClr val="FF0000"/>
                </a:solidFill>
              </a:rPr>
              <a:t>(next</a:t>
            </a:r>
            <a:r>
              <a:rPr lang="en-US" b="1" dirty="0" smtClean="0">
                <a:solidFill>
                  <a:srgbClr val="FF0000"/>
                </a:solidFill>
              </a:rPr>
              <a:t>)</a:t>
            </a:r>
          </a:p>
          <a:p>
            <a:pPr lvl="1">
              <a:buFont typeface="Arial" pitchFamily="34" charset="0"/>
              <a:buChar char="•"/>
            </a:pPr>
            <a:endParaRPr lang="en-US" dirty="0">
              <a:solidFill>
                <a:srgbClr val="FFFF00"/>
              </a:solidFill>
            </a:endParaRPr>
          </a:p>
          <a:p>
            <a:pPr lvl="1" algn="ctr"/>
            <a:r>
              <a:rPr lang="en-US" sz="3200" b="1" i="1" dirty="0" smtClean="0">
                <a:solidFill>
                  <a:srgbClr val="FF0000"/>
                </a:solidFill>
              </a:rPr>
              <a:t>Your </a:t>
            </a:r>
            <a:r>
              <a:rPr lang="en-US" sz="3200" b="1" i="1" dirty="0">
                <a:solidFill>
                  <a:srgbClr val="FF0000"/>
                </a:solidFill>
              </a:rPr>
              <a:t>newsletter is a tool for raising vision, </a:t>
            </a:r>
            <a:r>
              <a:rPr lang="en-US" sz="3200" b="1" i="1" dirty="0" smtClean="0">
                <a:solidFill>
                  <a:srgbClr val="FF0000"/>
                </a:solidFill>
              </a:rPr>
              <a:t>               not </a:t>
            </a:r>
            <a:r>
              <a:rPr lang="en-US" sz="3200" b="1" i="1" dirty="0">
                <a:solidFill>
                  <a:srgbClr val="FF0000"/>
                </a:solidFill>
              </a:rPr>
              <a:t>for raising support.</a:t>
            </a:r>
          </a:p>
          <a:p>
            <a:pPr marL="514350" indent="-514350"/>
            <a:endParaRPr lang="en-US" dirty="0" smtClean="0"/>
          </a:p>
          <a:p>
            <a:pPr marL="514350" indent="-514350"/>
            <a:endParaRPr lang="en-US" b="1" dirty="0" smtClean="0"/>
          </a:p>
          <a:p>
            <a:pPr marL="514350" indent="-514350"/>
            <a:endParaRPr lang="en-US" b="1" dirty="0"/>
          </a:p>
          <a:p>
            <a:pPr marL="514350" indent="-514350"/>
            <a:endParaRPr lang="en-US" dirty="0"/>
          </a:p>
        </p:txBody>
      </p:sp>
    </p:spTree>
    <p:extLst>
      <p:ext uri="{BB962C8B-B14F-4D97-AF65-F5344CB8AC3E}">
        <p14:creationId xmlns:p14="http://schemas.microsoft.com/office/powerpoint/2010/main" val="28150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noAutofit/>
          </a:bodyPr>
          <a:lstStyle/>
          <a:p>
            <a:r>
              <a:rPr lang="en-US" sz="3600" b="1" dirty="0" smtClean="0"/>
              <a:t>What about e-mailing your newsletters?</a:t>
            </a:r>
            <a:endParaRPr lang="en-US" sz="3600" b="1" dirty="0"/>
          </a:p>
        </p:txBody>
      </p:sp>
      <p:sp>
        <p:nvSpPr>
          <p:cNvPr id="3" name="Content Placeholder 2"/>
          <p:cNvSpPr>
            <a:spLocks noGrp="1"/>
          </p:cNvSpPr>
          <p:nvPr>
            <p:ph idx="1"/>
          </p:nvPr>
        </p:nvSpPr>
        <p:spPr/>
        <p:txBody>
          <a:bodyPr/>
          <a:lstStyle/>
          <a:p>
            <a:pPr marL="914400" lvl="1" indent="-457200">
              <a:buFont typeface="Arial" pitchFamily="34" charset="0"/>
              <a:buChar char="•"/>
            </a:pPr>
            <a:r>
              <a:rPr lang="en-US" dirty="0" smtClean="0"/>
              <a:t>Always </a:t>
            </a:r>
            <a:r>
              <a:rPr lang="en-US" dirty="0"/>
              <a:t>send a hard copy to </a:t>
            </a:r>
            <a:r>
              <a:rPr lang="en-US" b="1" u="sng" dirty="0" smtClean="0">
                <a:solidFill>
                  <a:srgbClr val="FF0000"/>
                </a:solidFill>
              </a:rPr>
              <a:t>donors</a:t>
            </a:r>
            <a:r>
              <a:rPr lang="en-US" b="1" dirty="0" smtClean="0">
                <a:solidFill>
                  <a:srgbClr val="FFFF00"/>
                </a:solidFill>
              </a:rPr>
              <a:t> </a:t>
            </a:r>
            <a:r>
              <a:rPr lang="en-US" dirty="0" smtClean="0"/>
              <a:t>unless </a:t>
            </a:r>
            <a:r>
              <a:rPr lang="en-US" dirty="0"/>
              <a:t>they request an email version</a:t>
            </a:r>
          </a:p>
          <a:p>
            <a:endParaRPr lang="en-US" dirty="0"/>
          </a:p>
        </p:txBody>
      </p:sp>
    </p:spTree>
    <p:extLst>
      <p:ext uri="{BB962C8B-B14F-4D97-AF65-F5344CB8AC3E}">
        <p14:creationId xmlns:p14="http://schemas.microsoft.com/office/powerpoint/2010/main" val="4116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t>E-mail intro sample</a:t>
            </a:r>
            <a:endParaRPr lang="en-US" b="1" dirty="0"/>
          </a:p>
        </p:txBody>
      </p:sp>
      <p:sp>
        <p:nvSpPr>
          <p:cNvPr id="3" name="Content Placeholder 2"/>
          <p:cNvSpPr>
            <a:spLocks noGrp="1"/>
          </p:cNvSpPr>
          <p:nvPr>
            <p:ph idx="1"/>
          </p:nvPr>
        </p:nvSpPr>
        <p:spPr>
          <a:xfrm>
            <a:off x="304800" y="1219200"/>
            <a:ext cx="8686800" cy="5257800"/>
          </a:xfrm>
          <a:noFill/>
        </p:spPr>
        <p:txBody>
          <a:bodyPr>
            <a:normAutofit fontScale="40000" lnSpcReduction="20000"/>
          </a:bodyPr>
          <a:lstStyle/>
          <a:p>
            <a:endParaRPr lang="en-US" sz="5000" dirty="0" smtClean="0">
              <a:solidFill>
                <a:srgbClr val="002060"/>
              </a:solidFill>
            </a:endParaRPr>
          </a:p>
          <a:p>
            <a:r>
              <a:rPr lang="en-US" sz="5000" dirty="0" smtClean="0">
                <a:solidFill>
                  <a:srgbClr val="002060"/>
                </a:solidFill>
              </a:rPr>
              <a:t>Dear </a:t>
            </a:r>
            <a:r>
              <a:rPr lang="en-US" sz="5000" dirty="0">
                <a:solidFill>
                  <a:srgbClr val="002060"/>
                </a:solidFill>
              </a:rPr>
              <a:t>Friends &amp; Supporters,</a:t>
            </a:r>
          </a:p>
          <a:p>
            <a:r>
              <a:rPr lang="en-US" sz="5000" dirty="0">
                <a:solidFill>
                  <a:srgbClr val="002060"/>
                </a:solidFill>
              </a:rPr>
              <a:t> </a:t>
            </a:r>
          </a:p>
          <a:p>
            <a:pPr marL="0" indent="0"/>
            <a:r>
              <a:rPr lang="en-US" sz="5000" dirty="0">
                <a:solidFill>
                  <a:srgbClr val="002060"/>
                </a:solidFill>
              </a:rPr>
              <a:t>I’m getting ready to host a bunch of students for the Super Bowl and rooting for the team in yellow!  </a:t>
            </a:r>
            <a:r>
              <a:rPr lang="en-US" sz="5000" dirty="0">
                <a:solidFill>
                  <a:srgbClr val="002060"/>
                </a:solidFill>
                <a:sym typeface="Wingdings"/>
              </a:rPr>
              <a:t></a:t>
            </a:r>
            <a:r>
              <a:rPr lang="en-US" sz="5000" dirty="0">
                <a:solidFill>
                  <a:srgbClr val="002060"/>
                </a:solidFill>
              </a:rPr>
              <a:t>    Some of the students coming tonight are internationals who have never watched a football game before—talk about an American cultural experience!  </a:t>
            </a:r>
          </a:p>
          <a:p>
            <a:pPr marL="0" indent="0"/>
            <a:r>
              <a:rPr lang="en-US" sz="5000" dirty="0">
                <a:solidFill>
                  <a:srgbClr val="002060"/>
                </a:solidFill>
              </a:rPr>
              <a:t> </a:t>
            </a:r>
          </a:p>
          <a:p>
            <a:pPr marL="0" indent="0"/>
            <a:r>
              <a:rPr lang="en-US" sz="5000" dirty="0">
                <a:solidFill>
                  <a:srgbClr val="002060"/>
                </a:solidFill>
              </a:rPr>
              <a:t>Click on </a:t>
            </a:r>
            <a:r>
              <a:rPr lang="en-US" sz="5000" u="sng" dirty="0">
                <a:solidFill>
                  <a:srgbClr val="002060"/>
                </a:solidFill>
                <a:hlinkClick r:id="rId2"/>
              </a:rPr>
              <a:t>http://www.linda.ministryhome.org/files/prayerletters/Feb_2011.pdf</a:t>
            </a:r>
            <a:r>
              <a:rPr lang="en-US" sz="5000" dirty="0">
                <a:solidFill>
                  <a:srgbClr val="002060"/>
                </a:solidFill>
              </a:rPr>
              <a:t> to see pictures and read the latest about Alain, an international student who recently got saved and is now living for Jesus!</a:t>
            </a:r>
          </a:p>
          <a:p>
            <a:pPr marL="0" indent="0"/>
            <a:r>
              <a:rPr lang="en-US" sz="5000" dirty="0">
                <a:solidFill>
                  <a:srgbClr val="002060"/>
                </a:solidFill>
              </a:rPr>
              <a:t> </a:t>
            </a:r>
          </a:p>
          <a:p>
            <a:pPr marL="0" indent="0"/>
            <a:r>
              <a:rPr lang="en-US" sz="5000" dirty="0">
                <a:solidFill>
                  <a:srgbClr val="002060"/>
                </a:solidFill>
              </a:rPr>
              <a:t>As always, thanks for praying and giving so that students like Alain can experience the life-transforming love of Jesus Christ and take the Gospel to the ends of the earth!</a:t>
            </a:r>
          </a:p>
          <a:p>
            <a:pPr marL="0" indent="0"/>
            <a:r>
              <a:rPr lang="en-US" sz="5000" dirty="0">
                <a:solidFill>
                  <a:srgbClr val="002060"/>
                </a:solidFill>
              </a:rPr>
              <a:t> </a:t>
            </a:r>
          </a:p>
          <a:p>
            <a:pPr marL="0" indent="0"/>
            <a:r>
              <a:rPr lang="en-US" sz="5000" dirty="0">
                <a:solidFill>
                  <a:srgbClr val="002060"/>
                </a:solidFill>
              </a:rPr>
              <a:t>Blessings,</a:t>
            </a:r>
          </a:p>
          <a:p>
            <a:pPr marL="0" indent="0"/>
            <a:r>
              <a:rPr lang="en-US" sz="5000" dirty="0" smtClean="0">
                <a:solidFill>
                  <a:srgbClr val="002060"/>
                </a:solidFill>
              </a:rPr>
              <a:t>Linda</a:t>
            </a:r>
          </a:p>
          <a:p>
            <a:pPr marL="0" indent="0"/>
            <a:endParaRPr lang="en-US" dirty="0">
              <a:solidFill>
                <a:srgbClr val="002060"/>
              </a:solidFill>
            </a:endParaRPr>
          </a:p>
        </p:txBody>
      </p:sp>
    </p:spTree>
    <p:extLst>
      <p:ext uri="{BB962C8B-B14F-4D97-AF65-F5344CB8AC3E}">
        <p14:creationId xmlns:p14="http://schemas.microsoft.com/office/powerpoint/2010/main" val="3328997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Feb 11.jpg"/>
          <p:cNvPicPr/>
          <p:nvPr/>
        </p:nvPicPr>
        <p:blipFill>
          <a:blip r:embed="rId2" cstate="print"/>
          <a:srcRect l="2367" t="3153" r="2368" b="4269"/>
          <a:stretch>
            <a:fillRect/>
          </a:stretch>
        </p:blipFill>
        <p:spPr>
          <a:xfrm>
            <a:off x="1905000" y="152400"/>
            <a:ext cx="5257800" cy="6553200"/>
          </a:xfrm>
          <a:prstGeom prst="rect">
            <a:avLst/>
          </a:prstGeom>
          <a:ln w="3175">
            <a:solidFill>
              <a:schemeClr val="tx1"/>
            </a:solidFill>
          </a:ln>
        </p:spPr>
      </p:pic>
    </p:spTree>
    <p:extLst>
      <p:ext uri="{BB962C8B-B14F-4D97-AF65-F5344CB8AC3E}">
        <p14:creationId xmlns:p14="http://schemas.microsoft.com/office/powerpoint/2010/main" val="1040494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b="1" dirty="0" smtClean="0">
                <a:solidFill>
                  <a:srgbClr val="002060"/>
                </a:solidFill>
              </a:rPr>
              <a:t>Commandment 1</a:t>
            </a:r>
            <a:endParaRPr lang="en-US" b="1" dirty="0">
              <a:solidFill>
                <a:srgbClr val="002060"/>
              </a:solidFill>
            </a:endParaRPr>
          </a:p>
        </p:txBody>
      </p:sp>
      <p:sp>
        <p:nvSpPr>
          <p:cNvPr id="3" name="Content Placeholder 2"/>
          <p:cNvSpPr>
            <a:spLocks noGrp="1"/>
          </p:cNvSpPr>
          <p:nvPr>
            <p:ph idx="1"/>
          </p:nvPr>
        </p:nvSpPr>
        <p:spPr>
          <a:xfrm>
            <a:off x="457200" y="1951037"/>
            <a:ext cx="8229600" cy="4525963"/>
          </a:xfrm>
        </p:spPr>
        <p:txBody>
          <a:bodyPr/>
          <a:lstStyle/>
          <a:p>
            <a:pPr lvl="0" algn="ctr"/>
            <a:r>
              <a:rPr lang="en-US" sz="2800" dirty="0" smtClean="0">
                <a:solidFill>
                  <a:srgbClr val="002060"/>
                </a:solidFill>
              </a:rPr>
              <a:t>Thou </a:t>
            </a:r>
            <a:r>
              <a:rPr lang="en-US" sz="2800" dirty="0">
                <a:solidFill>
                  <a:srgbClr val="002060"/>
                </a:solidFill>
              </a:rPr>
              <a:t>shalt clearly display thy </a:t>
            </a:r>
            <a:r>
              <a:rPr lang="en-US" sz="2800" b="1" dirty="0">
                <a:solidFill>
                  <a:srgbClr val="FF0000"/>
                </a:solidFill>
              </a:rPr>
              <a:t>NAME</a:t>
            </a:r>
            <a:r>
              <a:rPr lang="en-US" sz="2800" dirty="0">
                <a:solidFill>
                  <a:srgbClr val="002060"/>
                </a:solidFill>
              </a:rPr>
              <a:t>, picture, and </a:t>
            </a:r>
            <a:r>
              <a:rPr lang="en-US" sz="2800" dirty="0" smtClean="0">
                <a:solidFill>
                  <a:srgbClr val="002060"/>
                </a:solidFill>
              </a:rPr>
              <a:t>    </a:t>
            </a:r>
            <a:r>
              <a:rPr lang="en-US" sz="2800" b="1" dirty="0" smtClean="0">
                <a:solidFill>
                  <a:srgbClr val="FF0000"/>
                </a:solidFill>
              </a:rPr>
              <a:t>FULL</a:t>
            </a:r>
            <a:r>
              <a:rPr lang="en-US" sz="2800" b="1" dirty="0" smtClean="0">
                <a:solidFill>
                  <a:srgbClr val="002060"/>
                </a:solidFill>
              </a:rPr>
              <a:t> </a:t>
            </a:r>
            <a:r>
              <a:rPr lang="en-US" sz="2800" b="1" dirty="0">
                <a:solidFill>
                  <a:srgbClr val="FF0000"/>
                </a:solidFill>
              </a:rPr>
              <a:t>NAME OF THY MINISTRY </a:t>
            </a:r>
            <a:r>
              <a:rPr lang="en-US" sz="2800" dirty="0">
                <a:solidFill>
                  <a:srgbClr val="002060"/>
                </a:solidFill>
              </a:rPr>
              <a:t>at the top of thy newsletter, and thou shalt indicate that thou art an </a:t>
            </a:r>
            <a:r>
              <a:rPr lang="en-US" sz="2800" dirty="0" smtClean="0">
                <a:solidFill>
                  <a:srgbClr val="002060"/>
                </a:solidFill>
              </a:rPr>
              <a:t>                       AG </a:t>
            </a:r>
            <a:r>
              <a:rPr lang="en-US" sz="2800" dirty="0">
                <a:solidFill>
                  <a:srgbClr val="002060"/>
                </a:solidFill>
              </a:rPr>
              <a:t>US missionary and </a:t>
            </a:r>
            <a:r>
              <a:rPr lang="en-US" sz="2800" b="1" dirty="0">
                <a:solidFill>
                  <a:srgbClr val="FF0000"/>
                </a:solidFill>
              </a:rPr>
              <a:t>SEND A COPY </a:t>
            </a:r>
            <a:r>
              <a:rPr lang="en-US" sz="2800" dirty="0">
                <a:solidFill>
                  <a:srgbClr val="002060"/>
                </a:solidFill>
              </a:rPr>
              <a:t>to thy distinguished department head. </a:t>
            </a:r>
          </a:p>
          <a:p>
            <a:endParaRPr lang="en-US" dirty="0"/>
          </a:p>
        </p:txBody>
      </p:sp>
    </p:spTree>
    <p:extLst>
      <p:ext uri="{BB962C8B-B14F-4D97-AF65-F5344CB8AC3E}">
        <p14:creationId xmlns:p14="http://schemas.microsoft.com/office/powerpoint/2010/main" val="2436686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81" t="11250" r="32187" b="13000"/>
          <a:stretch/>
        </p:blipFill>
        <p:spPr bwMode="auto">
          <a:xfrm>
            <a:off x="174656" y="628650"/>
            <a:ext cx="4321144"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37" t="14500" r="32187" b="10000"/>
          <a:stretch/>
        </p:blipFill>
        <p:spPr bwMode="auto">
          <a:xfrm>
            <a:off x="4648200" y="628650"/>
            <a:ext cx="4317159"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906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06" t="11000" r="31406" b="13000"/>
          <a:stretch/>
        </p:blipFill>
        <p:spPr bwMode="auto">
          <a:xfrm>
            <a:off x="2057400" y="152400"/>
            <a:ext cx="5086350" cy="64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314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50" t="11000" r="32188" b="13499"/>
          <a:stretch/>
        </p:blipFill>
        <p:spPr bwMode="auto">
          <a:xfrm>
            <a:off x="2126030" y="128954"/>
            <a:ext cx="5036770" cy="650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327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b="1" dirty="0" smtClean="0"/>
              <a:t>Complete your newsletter                      in less than 30 minutes!</a:t>
            </a:r>
            <a:endParaRPr lang="en-US" b="1" dirty="0"/>
          </a:p>
        </p:txBody>
      </p:sp>
      <p:sp>
        <p:nvSpPr>
          <p:cNvPr id="3" name="Content Placeholder 2"/>
          <p:cNvSpPr>
            <a:spLocks noGrp="1"/>
          </p:cNvSpPr>
          <p:nvPr>
            <p:ph idx="1"/>
          </p:nvPr>
        </p:nvSpPr>
        <p:spPr>
          <a:xfrm>
            <a:off x="457200" y="2438400"/>
            <a:ext cx="8229600" cy="3687763"/>
          </a:xfrm>
        </p:spPr>
        <p:txBody>
          <a:bodyPr/>
          <a:lstStyle/>
          <a:p>
            <a:pPr algn="ctr"/>
            <a:r>
              <a:rPr lang="en-US" sz="3600" b="1" u="sng" dirty="0" smtClean="0">
                <a:solidFill>
                  <a:srgbClr val="0000CC"/>
                </a:solidFill>
              </a:rPr>
              <a:t>www.chalkline.org</a:t>
            </a:r>
            <a:endParaRPr lang="en-US" sz="3600" dirty="0">
              <a:solidFill>
                <a:srgbClr val="0000CC"/>
              </a:solidFill>
            </a:endParaRPr>
          </a:p>
          <a:p>
            <a:r>
              <a:rPr lang="en-US" b="1" i="1" dirty="0"/>
              <a:t> </a:t>
            </a:r>
            <a:endParaRPr lang="en-US" dirty="0"/>
          </a:p>
          <a:p>
            <a:r>
              <a:rPr lang="en-US" dirty="0"/>
              <a:t> </a:t>
            </a:r>
          </a:p>
          <a:p>
            <a:endParaRPr lang="en-US" dirty="0"/>
          </a:p>
        </p:txBody>
      </p:sp>
      <p:sp>
        <p:nvSpPr>
          <p:cNvPr id="4" name="Rectangle 3"/>
          <p:cNvSpPr/>
          <p:nvPr/>
        </p:nvSpPr>
        <p:spPr>
          <a:xfrm>
            <a:off x="3048000" y="3505200"/>
            <a:ext cx="5410200" cy="2554545"/>
          </a:xfrm>
          <a:prstGeom prst="rect">
            <a:avLst/>
          </a:prstGeom>
        </p:spPr>
        <p:txBody>
          <a:bodyPr wrap="square">
            <a:spAutoFit/>
          </a:bodyPr>
          <a:lstStyle/>
          <a:p>
            <a:pPr marL="473075" indent="-473075">
              <a:buFont typeface="Wingdings" pitchFamily="2" charset="2"/>
              <a:buChar char="ü"/>
            </a:pPr>
            <a:r>
              <a:rPr lang="en-US" sz="3200" dirty="0" smtClean="0"/>
              <a:t>Color printing</a:t>
            </a:r>
          </a:p>
          <a:p>
            <a:pPr marL="473075" indent="-473075">
              <a:buFont typeface="Wingdings" pitchFamily="2" charset="2"/>
              <a:buChar char="ü"/>
            </a:pPr>
            <a:r>
              <a:rPr lang="en-US" sz="3200" dirty="0" smtClean="0"/>
              <a:t>Envelopes</a:t>
            </a:r>
          </a:p>
          <a:p>
            <a:pPr marL="473075" indent="-473075">
              <a:buFont typeface="Wingdings" pitchFamily="2" charset="2"/>
              <a:buChar char="ü"/>
            </a:pPr>
            <a:r>
              <a:rPr lang="en-US" sz="3200" dirty="0" smtClean="0"/>
              <a:t>Address labels</a:t>
            </a:r>
          </a:p>
          <a:p>
            <a:pPr marL="473075" indent="-473075">
              <a:buFont typeface="Wingdings" pitchFamily="2" charset="2"/>
              <a:buChar char="ü"/>
            </a:pPr>
            <a:r>
              <a:rPr lang="en-US" sz="3200" dirty="0" smtClean="0"/>
              <a:t>Stamps</a:t>
            </a:r>
          </a:p>
          <a:p>
            <a:pPr marL="473075" indent="-473075">
              <a:buFont typeface="Wingdings" pitchFamily="2" charset="2"/>
              <a:buChar char="ü"/>
            </a:pPr>
            <a:r>
              <a:rPr lang="en-US" sz="3200" b="1" dirty="0" smtClean="0">
                <a:solidFill>
                  <a:srgbClr val="FF0000"/>
                </a:solidFill>
              </a:rPr>
              <a:t>*Time*</a:t>
            </a:r>
            <a:endParaRPr lang="en-US" sz="3200" b="1" dirty="0">
              <a:solidFill>
                <a:srgbClr val="FF0000"/>
              </a:solidFill>
            </a:endParaRPr>
          </a:p>
        </p:txBody>
      </p:sp>
    </p:spTree>
    <p:extLst>
      <p:ext uri="{BB962C8B-B14F-4D97-AF65-F5344CB8AC3E}">
        <p14:creationId xmlns:p14="http://schemas.microsoft.com/office/powerpoint/2010/main" val="388816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7"/>
            <a:ext cx="8229600" cy="1143000"/>
          </a:xfrm>
        </p:spPr>
        <p:txBody>
          <a:bodyPr/>
          <a:lstStyle/>
          <a:p>
            <a:r>
              <a:rPr lang="en-US" b="1" dirty="0" smtClean="0">
                <a:solidFill>
                  <a:srgbClr val="002060"/>
                </a:solidFill>
              </a:rPr>
              <a:t>Commandment 2</a:t>
            </a:r>
            <a:endParaRPr lang="en-US" b="1" dirty="0">
              <a:solidFill>
                <a:srgbClr val="002060"/>
              </a:solidFill>
            </a:endParaRPr>
          </a:p>
        </p:txBody>
      </p:sp>
      <p:sp>
        <p:nvSpPr>
          <p:cNvPr id="3" name="Content Placeholder 2"/>
          <p:cNvSpPr>
            <a:spLocks noGrp="1"/>
          </p:cNvSpPr>
          <p:nvPr>
            <p:ph idx="1"/>
          </p:nvPr>
        </p:nvSpPr>
        <p:spPr>
          <a:xfrm>
            <a:off x="457200" y="1951037"/>
            <a:ext cx="8229600" cy="4525963"/>
          </a:xfrm>
        </p:spPr>
        <p:txBody>
          <a:bodyPr/>
          <a:lstStyle/>
          <a:p>
            <a:pPr lvl="0" algn="ctr"/>
            <a:r>
              <a:rPr lang="en-US" sz="2800" dirty="0" smtClean="0">
                <a:solidFill>
                  <a:srgbClr val="002060"/>
                </a:solidFill>
              </a:rPr>
              <a:t>Thou </a:t>
            </a:r>
            <a:r>
              <a:rPr lang="en-US" sz="2800" dirty="0">
                <a:solidFill>
                  <a:srgbClr val="002060"/>
                </a:solidFill>
              </a:rPr>
              <a:t>shalt not make for thyself a newsletter that is </a:t>
            </a:r>
            <a:r>
              <a:rPr lang="en-US" sz="2800" b="1" dirty="0">
                <a:solidFill>
                  <a:srgbClr val="FF0000"/>
                </a:solidFill>
              </a:rPr>
              <a:t>OVER CROWDED</a:t>
            </a:r>
            <a:r>
              <a:rPr lang="en-US" sz="2800" dirty="0">
                <a:solidFill>
                  <a:srgbClr val="002060"/>
                </a:solidFill>
              </a:rPr>
              <a:t>.  Nor shall it have small text, and a cacophony of images or thou wilt not receive support for a thousand generations.</a:t>
            </a:r>
          </a:p>
          <a:p>
            <a:endParaRPr lang="en-US" dirty="0">
              <a:solidFill>
                <a:srgbClr val="002060"/>
              </a:solidFill>
            </a:endParaRPr>
          </a:p>
        </p:txBody>
      </p:sp>
    </p:spTree>
    <p:extLst>
      <p:ext uri="{BB962C8B-B14F-4D97-AF65-F5344CB8AC3E}">
        <p14:creationId xmlns:p14="http://schemas.microsoft.com/office/powerpoint/2010/main" val="1881951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3</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lvl="0" algn="ctr"/>
            <a:r>
              <a:rPr lang="en-US" sz="2800" dirty="0" smtClean="0">
                <a:solidFill>
                  <a:srgbClr val="002060"/>
                </a:solidFill>
              </a:rPr>
              <a:t>Thou </a:t>
            </a:r>
            <a:r>
              <a:rPr lang="en-US" sz="2800" dirty="0">
                <a:solidFill>
                  <a:srgbClr val="002060"/>
                </a:solidFill>
              </a:rPr>
              <a:t>shalt not use </a:t>
            </a:r>
            <a:r>
              <a:rPr lang="en-US" sz="2800" b="1" dirty="0">
                <a:solidFill>
                  <a:srgbClr val="FF0000"/>
                </a:solidFill>
              </a:rPr>
              <a:t>THE COLOR BURNT ORANGE </a:t>
            </a:r>
            <a:r>
              <a:rPr lang="en-US" sz="2800" b="1" dirty="0" smtClean="0">
                <a:solidFill>
                  <a:srgbClr val="FF0000"/>
                </a:solidFill>
              </a:rPr>
              <a:t>         </a:t>
            </a:r>
            <a:r>
              <a:rPr lang="en-US" sz="2800" dirty="0" smtClean="0">
                <a:solidFill>
                  <a:srgbClr val="002060"/>
                </a:solidFill>
              </a:rPr>
              <a:t>(</a:t>
            </a:r>
            <a:r>
              <a:rPr lang="en-US" sz="2800" dirty="0">
                <a:solidFill>
                  <a:srgbClr val="002060"/>
                </a:solidFill>
              </a:rPr>
              <a:t>or similar </a:t>
            </a:r>
            <a:r>
              <a:rPr lang="en-US" sz="2800" dirty="0" smtClean="0">
                <a:solidFill>
                  <a:srgbClr val="002060"/>
                </a:solidFill>
              </a:rPr>
              <a:t>Kinko’s </a:t>
            </a:r>
            <a:r>
              <a:rPr lang="en-US" sz="2800" dirty="0">
                <a:solidFill>
                  <a:srgbClr val="002060"/>
                </a:solidFill>
              </a:rPr>
              <a:t>discount paper colors) </a:t>
            </a:r>
            <a:r>
              <a:rPr lang="en-US" sz="2800" dirty="0" smtClean="0">
                <a:solidFill>
                  <a:srgbClr val="002060"/>
                </a:solidFill>
              </a:rPr>
              <a:t>                             on </a:t>
            </a:r>
            <a:r>
              <a:rPr lang="en-US" sz="2800" dirty="0">
                <a:solidFill>
                  <a:srgbClr val="002060"/>
                </a:solidFill>
              </a:rPr>
              <a:t>your newsletter.</a:t>
            </a:r>
          </a:p>
          <a:p>
            <a:endParaRPr lang="en-US" dirty="0">
              <a:solidFill>
                <a:srgbClr val="002060"/>
              </a:solidFill>
            </a:endParaRPr>
          </a:p>
        </p:txBody>
      </p:sp>
    </p:spTree>
    <p:extLst>
      <p:ext uri="{BB962C8B-B14F-4D97-AF65-F5344CB8AC3E}">
        <p14:creationId xmlns:p14="http://schemas.microsoft.com/office/powerpoint/2010/main" val="364872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b="1" dirty="0" smtClean="0">
                <a:solidFill>
                  <a:srgbClr val="002060"/>
                </a:solidFill>
              </a:rPr>
              <a:t>Commandment 4</a:t>
            </a:r>
            <a:endParaRPr lang="en-US" b="1" dirty="0">
              <a:solidFill>
                <a:srgbClr val="002060"/>
              </a:solidFill>
            </a:endParaRPr>
          </a:p>
        </p:txBody>
      </p:sp>
      <p:sp>
        <p:nvSpPr>
          <p:cNvPr id="3" name="Content Placeholder 2"/>
          <p:cNvSpPr>
            <a:spLocks noGrp="1"/>
          </p:cNvSpPr>
          <p:nvPr>
            <p:ph idx="1"/>
          </p:nvPr>
        </p:nvSpPr>
        <p:spPr>
          <a:xfrm>
            <a:off x="457200" y="2011362"/>
            <a:ext cx="8229600" cy="3687763"/>
          </a:xfrm>
        </p:spPr>
        <p:txBody>
          <a:bodyPr/>
          <a:lstStyle/>
          <a:p>
            <a:pPr lvl="0" algn="ctr"/>
            <a:r>
              <a:rPr lang="en-US" sz="2800" dirty="0" smtClean="0">
                <a:solidFill>
                  <a:srgbClr val="002060"/>
                </a:solidFill>
              </a:rPr>
              <a:t>Remember </a:t>
            </a:r>
            <a:r>
              <a:rPr lang="en-US" sz="2800" dirty="0">
                <a:solidFill>
                  <a:srgbClr val="002060"/>
                </a:solidFill>
              </a:rPr>
              <a:t>the Sabbath and actually </a:t>
            </a:r>
            <a:r>
              <a:rPr lang="en-US" sz="2800" b="1" dirty="0">
                <a:solidFill>
                  <a:srgbClr val="FF0000"/>
                </a:solidFill>
              </a:rPr>
              <a:t>SCHEDULE TIME </a:t>
            </a:r>
            <a:r>
              <a:rPr lang="en-US" sz="2800" dirty="0">
                <a:solidFill>
                  <a:srgbClr val="002060"/>
                </a:solidFill>
              </a:rPr>
              <a:t>every month to do the job with excellence.  If thou doeth it at the last minute, thy supporters shall </a:t>
            </a:r>
            <a:r>
              <a:rPr lang="en-US" sz="2800" dirty="0" err="1">
                <a:solidFill>
                  <a:srgbClr val="002060"/>
                </a:solidFill>
              </a:rPr>
              <a:t>thinketh</a:t>
            </a:r>
            <a:r>
              <a:rPr lang="en-US" sz="2800" dirty="0">
                <a:solidFill>
                  <a:srgbClr val="002060"/>
                </a:solidFill>
              </a:rPr>
              <a:t>, “This is a sloppy ministry and I shall find another place to invest my coin.”</a:t>
            </a:r>
          </a:p>
          <a:p>
            <a:endParaRPr lang="en-US" dirty="0">
              <a:solidFill>
                <a:schemeClr val="bg1"/>
              </a:solidFill>
            </a:endParaRPr>
          </a:p>
        </p:txBody>
      </p:sp>
    </p:spTree>
    <p:extLst>
      <p:ext uri="{BB962C8B-B14F-4D97-AF65-F5344CB8AC3E}">
        <p14:creationId xmlns:p14="http://schemas.microsoft.com/office/powerpoint/2010/main" val="3841714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5</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lvl="0" algn="ctr"/>
            <a:r>
              <a:rPr lang="en-US" sz="2800" dirty="0" smtClean="0">
                <a:solidFill>
                  <a:srgbClr val="002060"/>
                </a:solidFill>
              </a:rPr>
              <a:t>Thou </a:t>
            </a:r>
            <a:r>
              <a:rPr lang="en-US" sz="2800" dirty="0">
                <a:solidFill>
                  <a:srgbClr val="002060"/>
                </a:solidFill>
              </a:rPr>
              <a:t>shalt </a:t>
            </a:r>
            <a:r>
              <a:rPr lang="en-US" sz="2800" b="1" dirty="0">
                <a:solidFill>
                  <a:srgbClr val="FF0000"/>
                </a:solidFill>
              </a:rPr>
              <a:t>HONOR THY SUPPORTERS </a:t>
            </a:r>
            <a:r>
              <a:rPr lang="en-US" sz="2800" dirty="0">
                <a:solidFill>
                  <a:srgbClr val="002060"/>
                </a:solidFill>
              </a:rPr>
              <a:t>in every letter and it will go well with you.  Tell them thanks, yet avoid financial appeal (as it will fall wistfully on barren ground) and never use “poor” talk. </a:t>
            </a:r>
          </a:p>
          <a:p>
            <a:endParaRPr lang="en-US" dirty="0">
              <a:solidFill>
                <a:schemeClr val="bg1"/>
              </a:solidFill>
              <a:latin typeface="Lucida Calligraphy" pitchFamily="66" charset="0"/>
            </a:endParaRPr>
          </a:p>
        </p:txBody>
      </p:sp>
    </p:spTree>
    <p:extLst>
      <p:ext uri="{BB962C8B-B14F-4D97-AF65-F5344CB8AC3E}">
        <p14:creationId xmlns:p14="http://schemas.microsoft.com/office/powerpoint/2010/main" val="3279925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675"/>
            <a:ext cx="8229600" cy="1143000"/>
          </a:xfrm>
        </p:spPr>
        <p:txBody>
          <a:bodyPr/>
          <a:lstStyle/>
          <a:p>
            <a:r>
              <a:rPr lang="en-US" b="1" dirty="0" smtClean="0">
                <a:solidFill>
                  <a:srgbClr val="002060"/>
                </a:solidFill>
              </a:rPr>
              <a:t>Commandment 6</a:t>
            </a:r>
            <a:endParaRPr lang="en-US" b="1" dirty="0">
              <a:solidFill>
                <a:srgbClr val="002060"/>
              </a:solidFill>
            </a:endParaRPr>
          </a:p>
        </p:txBody>
      </p:sp>
      <p:sp>
        <p:nvSpPr>
          <p:cNvPr id="3" name="Content Placeholder 2"/>
          <p:cNvSpPr>
            <a:spLocks noGrp="1"/>
          </p:cNvSpPr>
          <p:nvPr>
            <p:ph idx="1"/>
          </p:nvPr>
        </p:nvSpPr>
        <p:spPr>
          <a:xfrm>
            <a:off x="457200" y="2027237"/>
            <a:ext cx="8229600" cy="4525963"/>
          </a:xfrm>
        </p:spPr>
        <p:txBody>
          <a:bodyPr/>
          <a:lstStyle/>
          <a:p>
            <a:pPr lvl="0" algn="ctr"/>
            <a:r>
              <a:rPr lang="en-US" sz="2800" dirty="0" smtClean="0">
                <a:solidFill>
                  <a:srgbClr val="002060"/>
                </a:solidFill>
              </a:rPr>
              <a:t>Thou </a:t>
            </a:r>
            <a:r>
              <a:rPr lang="en-US" sz="2800" dirty="0">
                <a:solidFill>
                  <a:srgbClr val="002060"/>
                </a:solidFill>
              </a:rPr>
              <a:t>shalt not murder the English language.  </a:t>
            </a:r>
            <a:endParaRPr lang="en-US" sz="2800" dirty="0" smtClean="0">
              <a:solidFill>
                <a:srgbClr val="002060"/>
              </a:solidFill>
            </a:endParaRPr>
          </a:p>
          <a:p>
            <a:pPr lvl="0" algn="ctr"/>
            <a:r>
              <a:rPr lang="en-US" sz="2800" b="1" dirty="0" smtClean="0">
                <a:solidFill>
                  <a:srgbClr val="FF0000"/>
                </a:solidFill>
              </a:rPr>
              <a:t>FIND </a:t>
            </a:r>
            <a:r>
              <a:rPr lang="en-US" sz="2800" b="1" dirty="0">
                <a:solidFill>
                  <a:srgbClr val="FF0000"/>
                </a:solidFill>
              </a:rPr>
              <a:t>A PROOFREADER.  </a:t>
            </a:r>
            <a:endParaRPr lang="en-US" sz="2800" b="1" dirty="0" smtClean="0">
              <a:solidFill>
                <a:srgbClr val="FF0000"/>
              </a:solidFill>
            </a:endParaRPr>
          </a:p>
          <a:p>
            <a:pPr lvl="0" algn="ctr"/>
            <a:r>
              <a:rPr lang="en-US" sz="2800" dirty="0" smtClean="0">
                <a:solidFill>
                  <a:srgbClr val="002060"/>
                </a:solidFill>
              </a:rPr>
              <a:t>(</a:t>
            </a:r>
            <a:r>
              <a:rPr lang="en-US" sz="2800" dirty="0">
                <a:solidFill>
                  <a:srgbClr val="002060"/>
                </a:solidFill>
              </a:rPr>
              <a:t>And no, spell check does not count.)</a:t>
            </a:r>
          </a:p>
          <a:p>
            <a:endParaRPr lang="en-US" dirty="0">
              <a:solidFill>
                <a:schemeClr val="bg1"/>
              </a:solidFill>
            </a:endParaRPr>
          </a:p>
        </p:txBody>
      </p:sp>
    </p:spTree>
    <p:extLst>
      <p:ext uri="{BB962C8B-B14F-4D97-AF65-F5344CB8AC3E}">
        <p14:creationId xmlns:p14="http://schemas.microsoft.com/office/powerpoint/2010/main" val="3788116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agusm-powerpoint(2)">
  <a:themeElements>
    <a:clrScheme name="Office Theme 13">
      <a:dk1>
        <a:srgbClr val="002B54"/>
      </a:dk1>
      <a:lt1>
        <a:srgbClr val="EDE7DD"/>
      </a:lt1>
      <a:dk2>
        <a:srgbClr val="002B54"/>
      </a:dk2>
      <a:lt2>
        <a:srgbClr val="B9AB97"/>
      </a:lt2>
      <a:accent1>
        <a:srgbClr val="00467F"/>
      </a:accent1>
      <a:accent2>
        <a:srgbClr val="C1311A"/>
      </a:accent2>
      <a:accent3>
        <a:srgbClr val="F4F1EB"/>
      </a:accent3>
      <a:accent4>
        <a:srgbClr val="002346"/>
      </a:accent4>
      <a:accent5>
        <a:srgbClr val="AAB0C0"/>
      </a:accent5>
      <a:accent6>
        <a:srgbClr val="AF2B16"/>
      </a:accent6>
      <a:hlink>
        <a:srgbClr val="8A1F03"/>
      </a:hlink>
      <a:folHlink>
        <a:srgbClr val="B9AB97"/>
      </a:folHlink>
    </a:clrScheme>
    <a:fontScheme name="Office Theme">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2B54"/>
        </a:dk1>
        <a:lt1>
          <a:srgbClr val="EDE7DD"/>
        </a:lt1>
        <a:dk2>
          <a:srgbClr val="002B54"/>
        </a:dk2>
        <a:lt2>
          <a:srgbClr val="B9AB97"/>
        </a:lt2>
        <a:accent1>
          <a:srgbClr val="00467F"/>
        </a:accent1>
        <a:accent2>
          <a:srgbClr val="C1311A"/>
        </a:accent2>
        <a:accent3>
          <a:srgbClr val="F4F1EB"/>
        </a:accent3>
        <a:accent4>
          <a:srgbClr val="002346"/>
        </a:accent4>
        <a:accent5>
          <a:srgbClr val="AAB0C0"/>
        </a:accent5>
        <a:accent6>
          <a:srgbClr val="AF2B16"/>
        </a:accent6>
        <a:hlink>
          <a:srgbClr val="8A1F03"/>
        </a:hlink>
        <a:folHlink>
          <a:srgbClr val="B9AB9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agusm-powerpoint(2).pot</Template>
  <TotalTime>129</TotalTime>
  <Words>1018</Words>
  <Application>Microsoft Office PowerPoint</Application>
  <PresentationFormat>On-screen Show (4:3)</PresentationFormat>
  <Paragraphs>151</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agusm-powerpoint(2)</vt:lpstr>
      <vt:lpstr>Creating a Monthly Newsletter That People Will Actually Read!</vt:lpstr>
      <vt:lpstr>PowerPoint Presentation</vt:lpstr>
      <vt:lpstr>The Ten Commandments  of Layout and Design for Donor Newsletters </vt:lpstr>
      <vt:lpstr>Commandment 1</vt:lpstr>
      <vt:lpstr>Commandment 2</vt:lpstr>
      <vt:lpstr>Commandment 3</vt:lpstr>
      <vt:lpstr>Commandment 4</vt:lpstr>
      <vt:lpstr>Commandment 5</vt:lpstr>
      <vt:lpstr>Commandment 6</vt:lpstr>
      <vt:lpstr>Commandment 7</vt:lpstr>
      <vt:lpstr>Commandment 8</vt:lpstr>
      <vt:lpstr>Commandment 9</vt:lpstr>
      <vt:lpstr>Commandment 10</vt:lpstr>
      <vt:lpstr>I will mostly likely read your newsletter if…</vt:lpstr>
      <vt:lpstr>Something to think about…</vt:lpstr>
      <vt:lpstr>I will read your newsletters if…</vt:lpstr>
      <vt:lpstr>How about this instead?</vt:lpstr>
      <vt:lpstr>PowerPoint Presentation</vt:lpstr>
      <vt:lpstr>From “7 Deadly Diseases of Ministry Marketing, Confessions of a Christian Fundraiser”:</vt:lpstr>
      <vt:lpstr>From “7 Deadly Diseases of Ministry Marketing, Confessions of a Christian Fundraiser”:</vt:lpstr>
      <vt:lpstr>From “7 Deadly Diseases of Ministry Marketing, Confessions of a Christian Fundraiser”:</vt:lpstr>
      <vt:lpstr>I will read your newsletters if…</vt:lpstr>
      <vt:lpstr>I will read your newsletters if…</vt:lpstr>
      <vt:lpstr>I will read your newsletters if…</vt:lpstr>
      <vt:lpstr>I will read your newsletters if…</vt:lpstr>
      <vt:lpstr>I will read your newsletters if…</vt:lpstr>
      <vt:lpstr>PowerPoint Presentation</vt:lpstr>
      <vt:lpstr>Keep it short…</vt:lpstr>
      <vt:lpstr>If will read your newsletters if…</vt:lpstr>
      <vt:lpstr>PowerPoint Presentation</vt:lpstr>
      <vt:lpstr>If will read your newsletters if…</vt:lpstr>
      <vt:lpstr>If will read your newsletters if…</vt:lpstr>
      <vt:lpstr>I will read your newsletters if…</vt:lpstr>
      <vt:lpstr>PowerPoint Presentation</vt:lpstr>
      <vt:lpstr>PowerPoint Presentation</vt:lpstr>
      <vt:lpstr>I will read your newsletters if…</vt:lpstr>
      <vt:lpstr>What about e-mailing your newsletters?</vt:lpstr>
      <vt:lpstr>E-mail intro sample</vt:lpstr>
      <vt:lpstr>PowerPoint Presentation</vt:lpstr>
      <vt:lpstr>PowerPoint Presentation</vt:lpstr>
      <vt:lpstr>PowerPoint Presentation</vt:lpstr>
      <vt:lpstr>PowerPoint Presentation</vt:lpstr>
      <vt:lpstr>Complete your newsletter                      in less than 30 minutes!</vt:lpstr>
    </vt:vector>
  </TitlesOfParts>
  <Company>GCAG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Megan Bernardy</dc:creator>
  <cp:lastModifiedBy>Linda</cp:lastModifiedBy>
  <cp:revision>26</cp:revision>
  <dcterms:created xsi:type="dcterms:W3CDTF">2011-02-28T21:12:47Z</dcterms:created>
  <dcterms:modified xsi:type="dcterms:W3CDTF">2011-09-22T04:04:30Z</dcterms:modified>
</cp:coreProperties>
</file>