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8" r:id="rId3"/>
    <p:sldId id="261" r:id="rId4"/>
    <p:sldId id="302" r:id="rId5"/>
    <p:sldId id="268" r:id="rId6"/>
    <p:sldId id="269" r:id="rId7"/>
    <p:sldId id="263" r:id="rId8"/>
    <p:sldId id="303" r:id="rId9"/>
    <p:sldId id="270" r:id="rId10"/>
    <p:sldId id="271" r:id="rId11"/>
    <p:sldId id="274" r:id="rId12"/>
    <p:sldId id="304" r:id="rId13"/>
    <p:sldId id="305" r:id="rId14"/>
    <p:sldId id="278" r:id="rId15"/>
    <p:sldId id="306" r:id="rId16"/>
    <p:sldId id="296" r:id="rId17"/>
    <p:sldId id="297" r:id="rId18"/>
    <p:sldId id="298" r:id="rId19"/>
    <p:sldId id="309" r:id="rId20"/>
    <p:sldId id="310" r:id="rId21"/>
    <p:sldId id="307" r:id="rId22"/>
    <p:sldId id="291" r:id="rId23"/>
    <p:sldId id="295" r:id="rId24"/>
    <p:sldId id="312" r:id="rId25"/>
    <p:sldId id="313" r:id="rId26"/>
    <p:sldId id="314" r:id="rId27"/>
    <p:sldId id="315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C3600"/>
    <a:srgbClr val="180C00"/>
    <a:srgbClr val="48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1838C-75B2-4814-A37B-9669E36547FF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AC45-F6FB-48C0-9A09-3EFB00E4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23388-EE04-437D-AAC8-2E846461C38C}" type="slidenum">
              <a:rPr lang="en-US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773B6-A3D6-4294-AAAA-39C1D99F6C45}" type="slidenum">
              <a:rPr lang="en-US"/>
              <a:pPr/>
              <a:t>12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773B6-A3D6-4294-AAAA-39C1D99F6C45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23388-EE04-437D-AAC8-2E846461C38C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773B6-A3D6-4294-AAAA-39C1D99F6C45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FA36F-1B08-4F60-B057-BAA2DB8CBC91}" type="slidenum">
              <a:rPr lang="en-US"/>
              <a:pPr/>
              <a:t>16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EE54C-46A9-4473-B938-4CD1DC184186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19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20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11C1B-B958-460B-84FF-9CE642C03A43}" type="slidenum">
              <a:rPr lang="en-US"/>
              <a:pPr/>
              <a:t>21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B30C7-008C-402C-9FC0-BE28AA265846}" type="slidenum">
              <a:rPr lang="en-US"/>
              <a:pPr/>
              <a:t>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6802D-47ED-4BF4-BAAF-9A820CB4AA16}" type="slidenum">
              <a:rPr lang="en-US"/>
              <a:pPr/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6F3DC-FDF9-418D-8D2D-47D62A9E178B}" type="slidenum">
              <a:rPr lang="en-US"/>
              <a:pPr/>
              <a:t>23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25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26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25A6-9AE8-4033-8301-7FEB0D064074}" type="slidenum">
              <a:rPr lang="en-US"/>
              <a:pPr/>
              <a:t>27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C492E-E6EE-4DB8-973C-F747CF5D5CA6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2523F-280E-470C-A189-B8C6A4F0578E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268D1-0996-40D2-A784-831D37EEFB18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D6F6E-2ECD-4918-9861-034FDC0F5FCA}" type="slidenum">
              <a:rPr lang="en-US"/>
              <a:pPr/>
              <a:t>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D6F6E-2ECD-4918-9861-034FDC0F5FCA}" type="slidenum">
              <a:rPr lang="en-US"/>
              <a:pPr/>
              <a:t>8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3675F-0F0A-4F20-A015-F43C514A237E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58A89-C0E9-4568-BA51-95C2B0BD5AE4}" type="slidenum">
              <a:rPr lang="en-US"/>
              <a:pPr/>
              <a:t>10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773B6-A3D6-4294-AAAA-39C1D99F6C45}" type="slidenum">
              <a:rPr lang="en-US"/>
              <a:pPr/>
              <a:t>11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Abyssinica SIL" pitchFamily="2" charset="0"/>
                <a:cs typeface="Abyssinica SI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  <a:ea typeface="Abyssinica SIL" pitchFamily="2" charset="0"/>
                <a:cs typeface="Abyssinica SIL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6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+mn-lt"/>
                <a:ea typeface="Abyssinica SIL" pitchFamily="2" charset="0"/>
                <a:cs typeface="Abyssinica SI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effectLst/>
                <a:latin typeface="+mn-lt"/>
                <a:ea typeface="Abyssinica SIL" pitchFamily="2" charset="0"/>
                <a:cs typeface="Abyssinica SIL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2pPr>
            <a:lvl3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3pPr>
            <a:lvl4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4pPr>
            <a:lvl5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" pitchFamily="2" charset="0"/>
                <a:ea typeface="Abyssinica SIL" pitchFamily="2" charset="0"/>
                <a:cs typeface="Abyssinica SI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4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4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20F3-DBD5-4617-AB77-490856C47D21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84C9-D052-4367-8A1A-1375250E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16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/>
        </p:blipFill>
        <p:spPr>
          <a:xfrm>
            <a:off x="-34636" y="0"/>
            <a:ext cx="917863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9582" y="838200"/>
            <a:ext cx="54864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 smtClean="0">
                <a:latin typeface="Abyssinica SIL" pitchFamily="2" charset="0"/>
                <a:ea typeface="Abyssinica SIL" pitchFamily="2" charset="0"/>
                <a:cs typeface="Abyssinica SIL" pitchFamily="2" charset="0"/>
              </a:rPr>
              <a:t>The Healer of My</a:t>
            </a:r>
            <a:endParaRPr lang="en-US" sz="5400" dirty="0">
              <a:latin typeface="Abyssinica SIL" pitchFamily="2" charset="0"/>
              <a:ea typeface="Abyssinica SIL" pitchFamily="2" charset="0"/>
              <a:cs typeface="Abyssinica SI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6167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yssinica SIL" pitchFamily="2" charset="0"/>
                <a:ea typeface="Abyssinica SIL" pitchFamily="2" charset="0"/>
                <a:cs typeface="Abyssinica SIL" pitchFamily="2" charset="0"/>
              </a:rPr>
              <a:t>b</a:t>
            </a:r>
            <a:r>
              <a:rPr lang="en-US" sz="2000" dirty="0" smtClean="0">
                <a:latin typeface="Abyssinica SIL" pitchFamily="2" charset="0"/>
                <a:ea typeface="Abyssinica SIL" pitchFamily="2" charset="0"/>
                <a:cs typeface="Abyssinica SIL" pitchFamily="2" charset="0"/>
              </a:rPr>
              <a:t>asic step towards inner healing</a:t>
            </a:r>
            <a:endParaRPr lang="en-US" sz="2000" dirty="0">
              <a:latin typeface="Abyssinica SIL" pitchFamily="2" charset="0"/>
              <a:ea typeface="Abyssinica SIL" pitchFamily="2" charset="0"/>
              <a:cs typeface="Abyssinica S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59" y="0"/>
            <a:ext cx="4563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3742" y="88404"/>
            <a:ext cx="4504458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Genesis </a:t>
            </a:r>
            <a:r>
              <a:rPr lang="en-US" sz="2600" b="1" dirty="0" smtClean="0"/>
              <a:t>3:7-10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baseline="30000" dirty="0" smtClean="0"/>
              <a:t>7 </a:t>
            </a:r>
            <a:r>
              <a:rPr lang="en-US" sz="2400" dirty="0"/>
              <a:t>Then the eyes of both of them were opened, and they realized they were naked; so they sewed fig leaves together and made </a:t>
            </a:r>
            <a:r>
              <a:rPr lang="en-US" sz="2400" dirty="0">
                <a:solidFill>
                  <a:srgbClr val="FFFF00"/>
                </a:solidFill>
              </a:rPr>
              <a:t>coverings</a:t>
            </a:r>
            <a:r>
              <a:rPr lang="en-US" sz="2400" dirty="0"/>
              <a:t> for themselves. </a:t>
            </a:r>
            <a:r>
              <a:rPr lang="en-US" sz="2400" baseline="30000" dirty="0"/>
              <a:t>8 </a:t>
            </a:r>
            <a:r>
              <a:rPr lang="en-US" sz="2400" dirty="0"/>
              <a:t>Then the man and his wife heard the sound of the Lord God as he was walking in the garden in the cool of the day, and they </a:t>
            </a:r>
            <a:r>
              <a:rPr lang="en-US" sz="2400" dirty="0">
                <a:solidFill>
                  <a:srgbClr val="FFFF00"/>
                </a:solidFill>
              </a:rPr>
              <a:t>hid</a:t>
            </a:r>
            <a:r>
              <a:rPr lang="en-US" sz="2400" dirty="0"/>
              <a:t> from the Lord God among the trees of the garden. </a:t>
            </a:r>
            <a:r>
              <a:rPr lang="en-US" sz="2400" baseline="30000" dirty="0"/>
              <a:t>9 </a:t>
            </a:r>
            <a:r>
              <a:rPr lang="en-US" sz="2400" dirty="0"/>
              <a:t>But the Lord God called to the man, “Where are you?” </a:t>
            </a:r>
            <a:r>
              <a:rPr lang="en-US" sz="2400" baseline="30000" dirty="0"/>
              <a:t>10 </a:t>
            </a:r>
            <a:r>
              <a:rPr lang="en-US" sz="2400" dirty="0"/>
              <a:t>He answered, “I heard you in the garden, and I was </a:t>
            </a:r>
            <a:r>
              <a:rPr lang="en-US" sz="2400" dirty="0">
                <a:solidFill>
                  <a:srgbClr val="FFFF00"/>
                </a:solidFill>
              </a:rPr>
              <a:t>afraid</a:t>
            </a:r>
            <a:r>
              <a:rPr lang="en-US" sz="2400" dirty="0"/>
              <a:t> because I was naked; so I </a:t>
            </a:r>
            <a:r>
              <a:rPr lang="en-US" sz="2400" dirty="0">
                <a:solidFill>
                  <a:srgbClr val="FFFF00"/>
                </a:solidFill>
              </a:rPr>
              <a:t>hid</a:t>
            </a:r>
            <a:r>
              <a:rPr lang="en-US" sz="2400" dirty="0"/>
              <a:t>.”</a:t>
            </a:r>
          </a:p>
          <a:p>
            <a:endParaRPr lang="en-US" sz="2200" dirty="0"/>
          </a:p>
          <a:p>
            <a:pPr lvl="1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3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68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42672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Ephesians </a:t>
            </a:r>
            <a:r>
              <a:rPr lang="en-US" sz="2600" b="1" dirty="0" smtClean="0"/>
              <a:t>5:11</a:t>
            </a:r>
            <a:endParaRPr lang="en-US" sz="2600" b="1" dirty="0"/>
          </a:p>
          <a:p>
            <a:r>
              <a:rPr lang="en-US" sz="2400" dirty="0" smtClean="0"/>
              <a:t>Have </a:t>
            </a:r>
            <a:r>
              <a:rPr lang="en-US" sz="2400" dirty="0"/>
              <a:t>nothing to do with the fruitless deeds of darkness, but rather </a:t>
            </a:r>
            <a:r>
              <a:rPr lang="en-US" sz="2400" dirty="0">
                <a:solidFill>
                  <a:srgbClr val="FFFF00"/>
                </a:solidFill>
              </a:rPr>
              <a:t>expose</a:t>
            </a:r>
            <a:r>
              <a:rPr lang="en-US" sz="2400" dirty="0"/>
              <a:t> them.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68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42672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smtClean="0"/>
              <a:t>James </a:t>
            </a:r>
            <a:r>
              <a:rPr lang="en-US" sz="2600" b="1" dirty="0"/>
              <a:t>5:16 </a:t>
            </a:r>
            <a:endParaRPr lang="en-US" sz="2600" b="1" dirty="0" smtClean="0"/>
          </a:p>
          <a:p>
            <a:r>
              <a:rPr lang="en-US" sz="2400" dirty="0" smtClean="0"/>
              <a:t>Therefore </a:t>
            </a:r>
            <a:r>
              <a:rPr lang="en-US" sz="2400" dirty="0">
                <a:solidFill>
                  <a:srgbClr val="FFFF00"/>
                </a:solidFill>
              </a:rPr>
              <a:t>confess</a:t>
            </a:r>
            <a:r>
              <a:rPr lang="en-US" sz="2400" dirty="0"/>
              <a:t> your sins to each other and </a:t>
            </a:r>
            <a:r>
              <a:rPr lang="en-US" sz="2400" dirty="0">
                <a:solidFill>
                  <a:srgbClr val="FFFF00"/>
                </a:solidFill>
              </a:rPr>
              <a:t>pray</a:t>
            </a:r>
            <a:r>
              <a:rPr lang="en-US" sz="2400" dirty="0"/>
              <a:t> for each other so that you may be </a:t>
            </a:r>
            <a:r>
              <a:rPr lang="en-US" sz="2400" dirty="0">
                <a:solidFill>
                  <a:srgbClr val="FFFF00"/>
                </a:solidFill>
              </a:rPr>
              <a:t>healed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1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68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42672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Ephesians </a:t>
            </a:r>
            <a:r>
              <a:rPr lang="en-US" sz="2600" b="1" dirty="0" smtClean="0"/>
              <a:t>4:26-27</a:t>
            </a:r>
          </a:p>
          <a:p>
            <a:r>
              <a:rPr lang="en-US" sz="2400" dirty="0" smtClean="0"/>
              <a:t>“In </a:t>
            </a:r>
            <a:r>
              <a:rPr lang="en-US" sz="2400" dirty="0"/>
              <a:t>your anger do not sin”: Do not let the sun go down while you are still angry, </a:t>
            </a:r>
            <a:r>
              <a:rPr lang="en-US" sz="2400" baseline="30000" dirty="0" smtClean="0"/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FF00"/>
                </a:solidFill>
              </a:rPr>
              <a:t>do not give the devil a foothold.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9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905000" y="1524000"/>
            <a:ext cx="5257800" cy="5029200"/>
          </a:xfrm>
          <a:prstGeom prst="ellipse">
            <a:avLst/>
          </a:prstGeom>
          <a:solidFill>
            <a:srgbClr val="33ED49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enemy’s tactic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743200" y="2362200"/>
            <a:ext cx="3581400" cy="34290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810000" y="3352800"/>
            <a:ext cx="14478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38600" y="3657600"/>
            <a:ext cx="1371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Spirit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14800" y="2438400"/>
            <a:ext cx="106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Soul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038600" y="1660525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05200" y="2895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(mind, emotions, will)</a:t>
            </a:r>
          </a:p>
        </p:txBody>
      </p:sp>
    </p:spTree>
    <p:extLst>
      <p:ext uri="{BB962C8B-B14F-4D97-AF65-F5344CB8AC3E}">
        <p14:creationId xmlns:p14="http://schemas.microsoft.com/office/powerpoint/2010/main" val="3877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68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-304800" y="99298"/>
            <a:ext cx="48006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600" b="1" dirty="0"/>
              <a:t>Hebrews 12:15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See </a:t>
            </a:r>
            <a:r>
              <a:rPr lang="en-US" sz="2400" dirty="0"/>
              <a:t>to it that no one misses the </a:t>
            </a:r>
            <a:r>
              <a:rPr lang="en-US" sz="2400" dirty="0">
                <a:solidFill>
                  <a:srgbClr val="FFFF00"/>
                </a:solidFill>
              </a:rPr>
              <a:t>grace</a:t>
            </a:r>
            <a:r>
              <a:rPr lang="en-US" sz="2400" dirty="0"/>
              <a:t> of God and that no </a:t>
            </a:r>
            <a:r>
              <a:rPr lang="en-US" sz="2400" dirty="0">
                <a:solidFill>
                  <a:srgbClr val="FFFF00"/>
                </a:solidFill>
              </a:rPr>
              <a:t>bitter root </a:t>
            </a:r>
            <a:r>
              <a:rPr lang="en-US" sz="2400" dirty="0"/>
              <a:t>grows up to cause trouble and </a:t>
            </a:r>
            <a:r>
              <a:rPr lang="en-US" sz="2400" dirty="0">
                <a:solidFill>
                  <a:srgbClr val="FFFF00"/>
                </a:solidFill>
              </a:rPr>
              <a:t>defile</a:t>
            </a:r>
            <a:r>
              <a:rPr lang="en-US" sz="2400" dirty="0"/>
              <a:t> many.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0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4</a:t>
            </a:r>
            <a:r>
              <a:rPr lang="en-US" sz="3200" dirty="0" smtClean="0"/>
              <a:t>.  God’s </a:t>
            </a:r>
            <a:r>
              <a:rPr lang="en-US" sz="3200" dirty="0"/>
              <a:t>Laws </a:t>
            </a:r>
            <a:r>
              <a:rPr lang="en-US" sz="3200" dirty="0" smtClean="0"/>
              <a:t>always work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ym typeface="Wingdings" pitchFamily="2" charset="2"/>
              </a:rPr>
              <a:t>onor your mother &amp; </a:t>
            </a:r>
            <a:r>
              <a:rPr lang="en-US" sz="2400" dirty="0" smtClean="0">
                <a:sym typeface="Wingdings" pitchFamily="2" charset="2"/>
              </a:rPr>
              <a:t>father and life will </a:t>
            </a:r>
          </a:p>
          <a:p>
            <a:r>
              <a:rPr lang="en-US" sz="2400" dirty="0" smtClean="0">
                <a:sym typeface="Wingdings" pitchFamily="2" charset="2"/>
              </a:rPr>
              <a:t>go well for you </a:t>
            </a:r>
            <a:r>
              <a:rPr lang="en-US" sz="2000" dirty="0" smtClean="0">
                <a:sym typeface="Wingdings" pitchFamily="2" charset="2"/>
              </a:rPr>
              <a:t>(Eph. 6:2)</a:t>
            </a:r>
          </a:p>
          <a:p>
            <a:endParaRPr lang="en-US" sz="20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dirty="0" err="1" smtClean="0">
                <a:sym typeface="Wingdings" pitchFamily="2" charset="2"/>
              </a:rPr>
              <a:t>Unforgiveness</a:t>
            </a:r>
            <a:r>
              <a:rPr lang="en-US" sz="2400" dirty="0" smtClean="0">
                <a:sym typeface="Wingdings" pitchFamily="2" charset="2"/>
              </a:rPr>
              <a:t> = open door for enemy </a:t>
            </a:r>
            <a:r>
              <a:rPr lang="en-US" sz="2000" dirty="0" smtClean="0">
                <a:sym typeface="Wingdings" pitchFamily="2" charset="2"/>
              </a:rPr>
              <a:t>(Eph. 4:26-27)</a:t>
            </a:r>
          </a:p>
          <a:p>
            <a:pPr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dirty="0" smtClean="0">
                <a:sym typeface="Wingdings" pitchFamily="2" charset="2"/>
              </a:rPr>
              <a:t>You </a:t>
            </a:r>
            <a:r>
              <a:rPr lang="en-US" sz="2400" dirty="0">
                <a:sym typeface="Wingdings" pitchFamily="2" charset="2"/>
              </a:rPr>
              <a:t>will reap what you sow </a:t>
            </a:r>
            <a:r>
              <a:rPr lang="en-US" sz="2000" dirty="0">
                <a:sym typeface="Wingdings" pitchFamily="2" charset="2"/>
              </a:rPr>
              <a:t>(Gal. 6:7-8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>
              <a:buFontTx/>
              <a:buNone/>
            </a:pPr>
            <a:endParaRPr lang="en-US" sz="20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dirty="0" smtClean="0">
                <a:sym typeface="Wingdings" pitchFamily="2" charset="2"/>
              </a:rPr>
              <a:t>Life &amp; death are in the power of your tongue </a:t>
            </a:r>
            <a:r>
              <a:rPr lang="en-US" sz="2000" dirty="0" smtClean="0">
                <a:sym typeface="Wingdings" pitchFamily="2" charset="2"/>
              </a:rPr>
              <a:t>(Proverbs 18:21)</a:t>
            </a:r>
            <a:endParaRPr lang="en-US" sz="2000" dirty="0">
              <a:sym typeface="Wingdings" pitchFamily="2" charset="2"/>
            </a:endParaRPr>
          </a:p>
          <a:p>
            <a:pPr>
              <a:buFontTx/>
              <a:buNone/>
            </a:pPr>
            <a:endParaRPr lang="en-US" sz="28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800" dirty="0">
                <a:sym typeface="Wingdings" pitchFamily="2" charset="2"/>
              </a:rPr>
              <a:t>	</a:t>
            </a:r>
            <a:endParaRPr lang="en-US" sz="2800" dirty="0"/>
          </a:p>
        </p:txBody>
      </p:sp>
      <p:pic>
        <p:nvPicPr>
          <p:cNvPr id="4098" name="Picture 2" descr="http://mikemilton.files.wordpress.com/2010/11/justice-symb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52400"/>
            <a:ext cx="3389312" cy="25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algn="l"/>
            <a:r>
              <a:rPr lang="en-US" sz="3200" dirty="0"/>
              <a:t>5</a:t>
            </a:r>
            <a:r>
              <a:rPr lang="en-US" sz="3200" dirty="0" smtClean="0"/>
              <a:t>.  </a:t>
            </a:r>
            <a:r>
              <a:rPr lang="en-US" sz="3200" dirty="0"/>
              <a:t>Inner healing is a </a:t>
            </a:r>
            <a:r>
              <a:rPr lang="en-US" sz="3200" dirty="0">
                <a:solidFill>
                  <a:srgbClr val="FFFF00"/>
                </a:solidFill>
              </a:rPr>
              <a:t>process</a:t>
            </a:r>
            <a:r>
              <a:rPr lang="en-US" sz="3200" dirty="0"/>
              <a:t>, </a:t>
            </a:r>
            <a:r>
              <a:rPr lang="en-US" sz="3200" dirty="0" smtClean="0"/>
              <a:t>not </a:t>
            </a:r>
            <a:r>
              <a:rPr lang="en-US" sz="3200" dirty="0"/>
              <a:t>a one-time event.  </a:t>
            </a:r>
          </a:p>
        </p:txBody>
      </p:sp>
      <p:pic>
        <p:nvPicPr>
          <p:cNvPr id="4" name="Picture 2" descr="http://www.stayfitbug.com/wp-content/uploads/2010/09/fat-loss-onion-lay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8887"/>
            <a:ext cx="6781800" cy="56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Practical Steps to Freedom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600" dirty="0">
                <a:sym typeface="Wingdings" pitchFamily="2" charset="2"/>
              </a:rPr>
              <a:t>Be willing to do </a:t>
            </a:r>
            <a:r>
              <a:rPr lang="en-US" sz="2600" dirty="0">
                <a:solidFill>
                  <a:srgbClr val="FFFF00"/>
                </a:solidFill>
                <a:sym typeface="Wingdings" pitchFamily="2" charset="2"/>
              </a:rPr>
              <a:t>anything</a:t>
            </a:r>
            <a:r>
              <a:rPr lang="en-US" sz="2600" dirty="0">
                <a:sym typeface="Wingdings" pitchFamily="2" charset="2"/>
              </a:rPr>
              <a:t> God asks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>
              <a:sym typeface="Wingdings" pitchFamily="2" charset="2"/>
            </a:endParaRPr>
          </a:p>
        </p:txBody>
      </p:sp>
      <p:pic>
        <p:nvPicPr>
          <p:cNvPr id="4" name="Picture 4" descr="Jordan_River_by_Bethany_beyond_Jordan,_tb060303268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1"/>
          <a:stretch>
            <a:fillRect/>
          </a:stretch>
        </p:blipFill>
        <p:spPr bwMode="auto">
          <a:xfrm>
            <a:off x="0" y="2133600"/>
            <a:ext cx="916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381000"/>
            <a:ext cx="4191001" cy="6477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2"/>
            </a:pPr>
            <a:r>
              <a:rPr lang="en-US" sz="2600" dirty="0" smtClean="0">
                <a:sym typeface="Wingdings" pitchFamily="2" charset="2"/>
              </a:rPr>
              <a:t>Find </a:t>
            </a:r>
            <a:r>
              <a:rPr lang="en-US" sz="2600" dirty="0">
                <a:sym typeface="Wingdings" pitchFamily="2" charset="2"/>
              </a:rPr>
              <a:t>a trusted </a:t>
            </a:r>
            <a:r>
              <a:rPr lang="en-US" sz="2600" dirty="0" smtClean="0">
                <a:solidFill>
                  <a:srgbClr val="FFFF00"/>
                </a:solidFill>
                <a:sym typeface="Wingdings" pitchFamily="2" charset="2"/>
              </a:rPr>
              <a:t>leader</a:t>
            </a:r>
            <a:r>
              <a:rPr lang="en-US" sz="2600" dirty="0" smtClean="0">
                <a:solidFill>
                  <a:srgbClr val="FFFF00"/>
                </a:solidFill>
                <a:sym typeface="Wingdings" pitchFamily="2" charset="2"/>
              </a:rPr>
              <a:t>/ </a:t>
            </a:r>
            <a:r>
              <a:rPr lang="en-US" sz="2600" dirty="0" smtClean="0">
                <a:solidFill>
                  <a:srgbClr val="FFFF00"/>
                </a:solidFill>
                <a:sym typeface="Wingdings" pitchFamily="2" charset="2"/>
              </a:rPr>
              <a:t>authority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>
                <a:sym typeface="Wingdings" pitchFamily="2" charset="2"/>
              </a:rPr>
              <a:t>&amp; confess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sins </a:t>
            </a:r>
            <a:r>
              <a:rPr lang="en-US" sz="26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you’ve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committed</a:t>
            </a:r>
            <a:endParaRPr lang="en-US" sz="26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sins </a:t>
            </a:r>
            <a:r>
              <a:rPr lang="en-US" sz="26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done to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you</a:t>
            </a:r>
            <a:endParaRPr lang="en-US" sz="26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4" name="Picture 2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68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905000" y="1524000"/>
            <a:ext cx="5257800" cy="5029200"/>
          </a:xfrm>
          <a:prstGeom prst="ellipse">
            <a:avLst/>
          </a:prstGeom>
          <a:solidFill>
            <a:srgbClr val="33ED49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 are triune beings</a:t>
            </a:r>
            <a:endParaRPr lang="en-US" sz="3600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743200" y="2362200"/>
            <a:ext cx="3581400" cy="34290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810000" y="3352800"/>
            <a:ext cx="14478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38600" y="3657600"/>
            <a:ext cx="1371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Spirit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14800" y="2438400"/>
            <a:ext cx="106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</a:rPr>
              <a:t>Soul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038600" y="1660525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05200" y="2895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(mind, emotions, will)</a:t>
            </a:r>
          </a:p>
        </p:txBody>
      </p:sp>
    </p:spTree>
    <p:extLst>
      <p:ext uri="{BB962C8B-B14F-4D97-AF65-F5344CB8AC3E}">
        <p14:creationId xmlns:p14="http://schemas.microsoft.com/office/powerpoint/2010/main" val="30714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0" grpId="0" animBg="1"/>
      <p:bldP spid="11269" grpId="0" animBg="1"/>
      <p:bldP spid="11272" grpId="0"/>
      <p:bldP spid="11273" grpId="0"/>
      <p:bldP spid="11274" grpId="0"/>
      <p:bldP spid="112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810000" cy="6553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en-US" sz="2600" dirty="0" smtClean="0">
                <a:sym typeface="Wingdings" pitchFamily="2" charset="2"/>
              </a:rPr>
              <a:t>As </a:t>
            </a:r>
            <a:r>
              <a:rPr lang="en-US" sz="2600" dirty="0">
                <a:sym typeface="Wingdings" pitchFamily="2" charset="2"/>
              </a:rPr>
              <a:t>an act of your will, </a:t>
            </a:r>
            <a:r>
              <a:rPr lang="en-US" sz="2600" dirty="0">
                <a:solidFill>
                  <a:srgbClr val="FFFF00"/>
                </a:solidFill>
                <a:sym typeface="Wingdings" pitchFamily="2" charset="2"/>
              </a:rPr>
              <a:t>forgive</a:t>
            </a:r>
            <a:r>
              <a:rPr lang="en-US" sz="2600" dirty="0">
                <a:sym typeface="Wingdings" pitchFamily="2" charset="2"/>
              </a:rPr>
              <a:t> those who hurt </a:t>
            </a:r>
            <a:r>
              <a:rPr lang="en-US" sz="2600" dirty="0" smtClean="0">
                <a:sym typeface="Wingdings" pitchFamily="2" charset="2"/>
              </a:rPr>
              <a:t>you</a:t>
            </a:r>
            <a:endParaRPr lang="en-US" sz="2600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ym typeface="Wingdings" pitchFamily="2" charset="2"/>
              </a:rPr>
              <a:t>                        </a:t>
            </a:r>
            <a:endParaRPr lang="en-US" sz="2600" dirty="0">
              <a:sym typeface="Wingdings" pitchFamily="2" charset="2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>
              <a:sym typeface="Wingdings" pitchFamily="2" charset="2"/>
            </a:endParaRPr>
          </a:p>
        </p:txBody>
      </p:sp>
      <p:pic>
        <p:nvPicPr>
          <p:cNvPr id="4" name="Picture 5" descr="forg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-1"/>
            <a:ext cx="4724400" cy="69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org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-1"/>
            <a:ext cx="4724400" cy="69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11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Luke 17:3-6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So </a:t>
            </a:r>
            <a:r>
              <a:rPr lang="en-US" sz="2400" dirty="0"/>
              <a:t>watch yourselves. “If your brother sins, rebuke him, and if he repents, forgive him. </a:t>
            </a:r>
            <a:r>
              <a:rPr lang="en-US" sz="2400" baseline="30000" dirty="0"/>
              <a:t>4 </a:t>
            </a:r>
            <a:r>
              <a:rPr lang="en-US" sz="2400" dirty="0"/>
              <a:t>If he sins against you seven times in a day, and seven times comes back to you and says, ‘I repent,’ forgive him.” </a:t>
            </a:r>
            <a:r>
              <a:rPr lang="en-US" sz="2400" baseline="30000" dirty="0"/>
              <a:t>5 </a:t>
            </a:r>
            <a:r>
              <a:rPr lang="en-US" sz="2400" dirty="0"/>
              <a:t>The apostles said to the Lord, “</a:t>
            </a:r>
            <a:r>
              <a:rPr lang="en-US" sz="2400" dirty="0">
                <a:solidFill>
                  <a:srgbClr val="FFFF00"/>
                </a:solidFill>
              </a:rPr>
              <a:t>Increase our faith!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7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 </a:t>
            </a:r>
            <a:r>
              <a:rPr lang="en-US" sz="2800" dirty="0">
                <a:solidFill>
                  <a:srgbClr val="FFFF00"/>
                </a:solidFill>
              </a:rPr>
              <a:t>Repent</a:t>
            </a:r>
            <a:r>
              <a:rPr lang="en-US" sz="2800" dirty="0"/>
              <a:t> for your wrong responses to sin</a:t>
            </a:r>
          </a:p>
        </p:txBody>
      </p:sp>
      <p:pic>
        <p:nvPicPr>
          <p:cNvPr id="8199" name="Picture 7" descr="Pr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>
                <a:solidFill>
                  <a:srgbClr val="FFFF00"/>
                </a:solidFill>
              </a:rPr>
              <a:t>Renounce</a:t>
            </a:r>
            <a:r>
              <a:rPr lang="en-US" sz="2800" dirty="0"/>
              <a:t> Inner Vows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52400" y="1143000"/>
            <a:ext cx="6172200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never be like mom/dad</a:t>
            </a:r>
            <a:r>
              <a:rPr lang="en-US" sz="2600" dirty="0" smtClean="0">
                <a:sym typeface="Wingdings" pitchFamily="2" charset="2"/>
              </a:rPr>
              <a:t>…</a:t>
            </a:r>
          </a:p>
          <a:p>
            <a:pPr lvl="1"/>
            <a:endParaRPr lang="en-US" sz="800" dirty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never be emotional or show </a:t>
            </a:r>
            <a:r>
              <a:rPr lang="en-US" sz="2600" dirty="0" smtClean="0">
                <a:sym typeface="Wingdings" pitchFamily="2" charset="2"/>
              </a:rPr>
              <a:t>weakness</a:t>
            </a:r>
            <a:endParaRPr lang="en-US" sz="2600" dirty="0">
              <a:sym typeface="Wingdings" pitchFamily="2" charset="2"/>
            </a:endParaRPr>
          </a:p>
          <a:p>
            <a:pPr lvl="1"/>
            <a:endParaRPr lang="en-US" sz="800" dirty="0" smtClean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never open up or trust anyone </a:t>
            </a:r>
            <a:endParaRPr lang="en-US" sz="2600" dirty="0" smtClean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like </a:t>
            </a:r>
            <a:r>
              <a:rPr lang="en-US" sz="2600" dirty="0">
                <a:sym typeface="Wingdings" pitchFamily="2" charset="2"/>
              </a:rPr>
              <a:t>that </a:t>
            </a:r>
            <a:r>
              <a:rPr lang="en-US" sz="2600" dirty="0" smtClean="0">
                <a:sym typeface="Wingdings" pitchFamily="2" charset="2"/>
              </a:rPr>
              <a:t>again</a:t>
            </a:r>
            <a:endParaRPr lang="en-US" sz="2600" dirty="0">
              <a:sym typeface="Wingdings" pitchFamily="2" charset="2"/>
            </a:endParaRPr>
          </a:p>
          <a:p>
            <a:pPr lvl="1"/>
            <a:endParaRPr lang="en-US" sz="800" dirty="0" smtClean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never let a man/woman do </a:t>
            </a:r>
            <a:endParaRPr lang="en-US" sz="2600" dirty="0" smtClean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that </a:t>
            </a:r>
            <a:r>
              <a:rPr lang="en-US" sz="2600" dirty="0">
                <a:sym typeface="Wingdings" pitchFamily="2" charset="2"/>
              </a:rPr>
              <a:t>to </a:t>
            </a:r>
            <a:r>
              <a:rPr lang="en-US" sz="2600" dirty="0" smtClean="0">
                <a:sym typeface="Wingdings" pitchFamily="2" charset="2"/>
              </a:rPr>
              <a:t>me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again</a:t>
            </a:r>
            <a:endParaRPr lang="en-US" sz="2600" dirty="0">
              <a:sym typeface="Wingdings" pitchFamily="2" charset="2"/>
            </a:endParaRPr>
          </a:p>
          <a:p>
            <a:pPr lvl="1"/>
            <a:endParaRPr lang="en-US" sz="800" dirty="0" smtClean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always be in </a:t>
            </a:r>
            <a:r>
              <a:rPr lang="en-US" sz="2600" dirty="0" smtClean="0">
                <a:sym typeface="Wingdings" pitchFamily="2" charset="2"/>
              </a:rPr>
              <a:t>control</a:t>
            </a:r>
          </a:p>
          <a:p>
            <a:pPr lvl="1"/>
            <a:endParaRPr lang="en-US" sz="800" dirty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never get angry like </a:t>
            </a:r>
            <a:r>
              <a:rPr lang="en-US" sz="2600" dirty="0" smtClean="0">
                <a:sym typeface="Wingdings" pitchFamily="2" charset="2"/>
              </a:rPr>
              <a:t>that</a:t>
            </a:r>
          </a:p>
          <a:p>
            <a:pPr lvl="1"/>
            <a:endParaRPr lang="en-US" sz="800" dirty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I’ll </a:t>
            </a:r>
            <a:r>
              <a:rPr lang="en-US" sz="2600" dirty="0">
                <a:sym typeface="Wingdings" pitchFamily="2" charset="2"/>
              </a:rPr>
              <a:t>meet my own </a:t>
            </a:r>
            <a:r>
              <a:rPr lang="en-US" sz="2600" dirty="0" smtClean="0">
                <a:sym typeface="Wingdings" pitchFamily="2" charset="2"/>
              </a:rPr>
              <a:t>needs</a:t>
            </a:r>
          </a:p>
          <a:p>
            <a:pPr lvl="1"/>
            <a:endParaRPr lang="en-US" sz="800" dirty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I’m </a:t>
            </a:r>
            <a:r>
              <a:rPr lang="en-US" sz="2600" dirty="0">
                <a:sym typeface="Wingdings" pitchFamily="2" charset="2"/>
              </a:rPr>
              <a:t>not worth spending time </a:t>
            </a:r>
            <a:r>
              <a:rPr lang="en-US" sz="2600" dirty="0" smtClean="0">
                <a:sym typeface="Wingdings" pitchFamily="2" charset="2"/>
              </a:rPr>
              <a:t>with</a:t>
            </a:r>
            <a:endParaRPr lang="en-US" sz="26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		 	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3074" name="Picture 2" descr="http://positiveparentingskills.com/wp-content/uploads/2011/09/mad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46" y="0"/>
            <a:ext cx="40524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4267200" cy="6553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6"/>
            </a:pPr>
            <a:r>
              <a:rPr lang="en-US" sz="2600" dirty="0" smtClean="0">
                <a:sym typeface="Wingdings" pitchFamily="2" charset="2"/>
              </a:rPr>
              <a:t>Bring </a:t>
            </a:r>
            <a:r>
              <a:rPr lang="en-US" sz="2600" dirty="0">
                <a:sym typeface="Wingdings" pitchFamily="2" charset="2"/>
              </a:rPr>
              <a:t>it all to death on </a:t>
            </a:r>
            <a:r>
              <a:rPr lang="en-US" sz="2600" dirty="0">
                <a:solidFill>
                  <a:srgbClr val="FFFF00"/>
                </a:solidFill>
                <a:sym typeface="Wingdings" pitchFamily="2" charset="2"/>
              </a:rPr>
              <a:t>Cross</a:t>
            </a:r>
            <a:r>
              <a:rPr lang="en-US" sz="2600" dirty="0">
                <a:sym typeface="Wingdings" pitchFamily="2" charset="2"/>
              </a:rPr>
              <a:t>  </a:t>
            </a:r>
            <a:r>
              <a:rPr lang="en-US" sz="2600" dirty="0" smtClean="0">
                <a:sym typeface="Wingdings" pitchFamily="2" charset="2"/>
              </a:rPr>
              <a:t>(let </a:t>
            </a:r>
            <a:r>
              <a:rPr lang="en-US" sz="2600" dirty="0">
                <a:sym typeface="Wingdings" pitchFamily="2" charset="2"/>
              </a:rPr>
              <a:t>hurt pain go up and out of you and into </a:t>
            </a:r>
            <a:r>
              <a:rPr lang="en-US" sz="2600" dirty="0" smtClean="0">
                <a:sym typeface="Wingdings" pitchFamily="2" charset="2"/>
              </a:rPr>
              <a:t>Jesus)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6"/>
            </a:pPr>
            <a:endParaRPr lang="en-US" sz="2400" dirty="0">
              <a:sym typeface="Wingdings" pitchFamily="2" charset="2"/>
            </a:endParaRPr>
          </a:p>
        </p:txBody>
      </p:sp>
      <p:pic>
        <p:nvPicPr>
          <p:cNvPr id="5122" name="Picture 2" descr="http://www.riveroflifehamilton.com/dotnetnuke/Portals/0/Christian-Cross-Background-Wallpap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68800" y="0"/>
            <a:ext cx="477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3962400" cy="6477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7"/>
            </a:pPr>
            <a:r>
              <a:rPr lang="en-US" sz="2600" dirty="0" smtClean="0">
                <a:sym typeface="Wingdings" pitchFamily="2" charset="2"/>
              </a:rPr>
              <a:t>Ask </a:t>
            </a:r>
            <a:r>
              <a:rPr lang="en-US" sz="2600" dirty="0">
                <a:sym typeface="Wingdings" pitchFamily="2" charset="2"/>
              </a:rPr>
              <a:t>Jesus what </a:t>
            </a:r>
            <a:r>
              <a:rPr lang="en-US" sz="2600" dirty="0">
                <a:solidFill>
                  <a:srgbClr val="FFFF00"/>
                </a:solidFill>
                <a:sym typeface="Wingdings" pitchFamily="2" charset="2"/>
              </a:rPr>
              <a:t>lie</a:t>
            </a:r>
            <a:r>
              <a:rPr lang="en-US" sz="2600" dirty="0">
                <a:sym typeface="Wingdings" pitchFamily="2" charset="2"/>
              </a:rPr>
              <a:t> you believe because of that </a:t>
            </a:r>
            <a:r>
              <a:rPr lang="en-US" sz="2600" dirty="0" smtClean="0">
                <a:sym typeface="Wingdings" pitchFamily="2" charset="2"/>
              </a:rPr>
              <a:t>wound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7"/>
            </a:pPr>
            <a:endParaRPr lang="en-US" sz="2400" dirty="0">
              <a:sym typeface="Wingdings" pitchFamily="2" charset="2"/>
            </a:endParaRPr>
          </a:p>
        </p:txBody>
      </p:sp>
      <p:pic>
        <p:nvPicPr>
          <p:cNvPr id="5" name="Picture 2" descr="http://www.riveroflifehamilton.com/dotnetnuke/Portals/0/Christian-Cross-Background-Wallpap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68800" y="0"/>
            <a:ext cx="477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3352800" cy="6629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8"/>
            </a:pPr>
            <a:r>
              <a:rPr lang="en-US" sz="2600" dirty="0" smtClean="0">
                <a:sym typeface="Wingdings" pitchFamily="2" charset="2"/>
              </a:rPr>
              <a:t>Ask </a:t>
            </a:r>
            <a:r>
              <a:rPr lang="en-US" sz="2600" dirty="0">
                <a:sym typeface="Wingdings" pitchFamily="2" charset="2"/>
              </a:rPr>
              <a:t>Jesus what His </a:t>
            </a:r>
            <a:r>
              <a:rPr lang="en-US" sz="2600" dirty="0">
                <a:solidFill>
                  <a:srgbClr val="FFFF00"/>
                </a:solidFill>
                <a:sym typeface="Wingdings" pitchFamily="2" charset="2"/>
              </a:rPr>
              <a:t>truth</a:t>
            </a:r>
            <a:r>
              <a:rPr lang="en-US" sz="2600" dirty="0">
                <a:sym typeface="Wingdings" pitchFamily="2" charset="2"/>
              </a:rPr>
              <a:t> is to replace that </a:t>
            </a:r>
            <a:r>
              <a:rPr lang="en-US" sz="2600" dirty="0" smtClean="0">
                <a:sym typeface="Wingdings" pitchFamily="2" charset="2"/>
              </a:rPr>
              <a:t>lie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8"/>
            </a:pPr>
            <a:endParaRPr lang="en-US" sz="2400" dirty="0">
              <a:sym typeface="Wingdings" pitchFamily="2" charset="2"/>
            </a:endParaRPr>
          </a:p>
        </p:txBody>
      </p:sp>
      <p:pic>
        <p:nvPicPr>
          <p:cNvPr id="5" name="Picture 2" descr="http://www.riveroflifehamilton.com/dotnetnuke/Portals/0/Christian-Cross-Background-Wallpap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68800" y="0"/>
            <a:ext cx="477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9"/>
            </a:pPr>
            <a:r>
              <a:rPr lang="en-US" sz="2600" dirty="0" smtClean="0">
                <a:sym typeface="Wingdings" pitchFamily="2" charset="2"/>
              </a:rPr>
              <a:t>Ask </a:t>
            </a:r>
            <a:r>
              <a:rPr lang="en-US" sz="2600" dirty="0">
                <a:sym typeface="Wingdings" pitchFamily="2" charset="2"/>
              </a:rPr>
              <a:t>for a greater revelation of the </a:t>
            </a:r>
            <a:r>
              <a:rPr lang="en-US" sz="2600" dirty="0">
                <a:solidFill>
                  <a:srgbClr val="FFFF00"/>
                </a:solidFill>
                <a:sym typeface="Wingdings" pitchFamily="2" charset="2"/>
              </a:rPr>
              <a:t>Father’s</a:t>
            </a:r>
            <a:r>
              <a:rPr lang="en-US" sz="2600" dirty="0">
                <a:sym typeface="Wingdings" pitchFamily="2" charset="2"/>
              </a:rPr>
              <a:t> love                           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9"/>
            </a:pPr>
            <a:endParaRPr lang="en-US" sz="2400" dirty="0">
              <a:sym typeface="Wingdings" pitchFamily="2" charset="2"/>
            </a:endParaRPr>
          </a:p>
        </p:txBody>
      </p:sp>
      <p:pic>
        <p:nvPicPr>
          <p:cNvPr id="6146" name="Picture 2" descr="http://3.bp.blogspot.com/-_5Tt-I32Dd8/TxsB0kTxEsI/AAAAAAAAAGg/hNGmoKV3B5I/s640/father-and-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0000">
                <a:latin typeface="Palace Script MT" pitchFamily="66" charset="0"/>
              </a:rPr>
              <a:t>Father’s Love Letter</a:t>
            </a:r>
          </a:p>
        </p:txBody>
      </p:sp>
    </p:spTree>
    <p:extLst>
      <p:ext uri="{BB962C8B-B14F-4D97-AF65-F5344CB8AC3E}">
        <p14:creationId xmlns:p14="http://schemas.microsoft.com/office/powerpoint/2010/main" val="37874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nImrM9zjyo4/TsGcU9wAx1I/AAAAAAAABcE/-JLHUDrh34s/s1600/work.6770365.1.flat%252C550x550%252C075%252Cf.free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562600"/>
            <a:ext cx="8686800" cy="1295400"/>
          </a:xfrm>
        </p:spPr>
        <p:txBody>
          <a:bodyPr>
            <a:normAutofit/>
          </a:bodyPr>
          <a:lstStyle/>
          <a:p>
            <a:r>
              <a:rPr lang="en-US" sz="3200" dirty="0"/>
              <a:t>What is your </a:t>
            </a:r>
            <a:r>
              <a:rPr lang="en-US" sz="3200" b="1" i="1" dirty="0">
                <a:solidFill>
                  <a:srgbClr val="FFFF00"/>
                </a:solidFill>
              </a:rPr>
              <a:t>motive</a:t>
            </a:r>
            <a:r>
              <a:rPr lang="en-US" sz="3200" dirty="0"/>
              <a:t> </a:t>
            </a:r>
            <a:r>
              <a:rPr lang="en-US" sz="3200" dirty="0" smtClean="0"/>
              <a:t>for </a:t>
            </a:r>
            <a:r>
              <a:rPr lang="en-US" sz="3200" dirty="0"/>
              <a:t>wanting </a:t>
            </a:r>
            <a:r>
              <a:rPr lang="en-US" sz="3200" dirty="0" smtClean="0"/>
              <a:t>healing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28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/>
        </p:blipFill>
        <p:spPr>
          <a:xfrm>
            <a:off x="-34636" y="0"/>
            <a:ext cx="917863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byssinica SIL" pitchFamily="2" charset="0"/>
                <a:ea typeface="Abyssinica SIL" pitchFamily="2" charset="0"/>
                <a:cs typeface="Abyssinica SIL" pitchFamily="2" charset="0"/>
              </a:rPr>
              <a:t>Principles of Inner Healing</a:t>
            </a:r>
            <a:endParaRPr lang="en-US" sz="3600" dirty="0">
              <a:latin typeface="Abyssinica SIL" pitchFamily="2" charset="0"/>
              <a:ea typeface="Abyssinica SIL" pitchFamily="2" charset="0"/>
              <a:cs typeface="Abyssinica S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             </a:t>
            </a:r>
            <a:r>
              <a:rPr lang="en-US" sz="3200" dirty="0" smtClean="0"/>
              <a:t>	   1</a:t>
            </a:r>
            <a:r>
              <a:rPr lang="en-US" sz="3200" dirty="0" smtClean="0"/>
              <a:t>.  </a:t>
            </a:r>
            <a:r>
              <a:rPr lang="en-US" sz="3200" dirty="0"/>
              <a:t>Bad fruit =         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pic>
        <p:nvPicPr>
          <p:cNvPr id="20484" name="Picture 4" descr="apple-bite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130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</a:t>
            </a:r>
            <a:r>
              <a:rPr lang="en-US" sz="3200" dirty="0" smtClean="0"/>
              <a:t>.  </a:t>
            </a:r>
            <a:r>
              <a:rPr lang="en-US" sz="3200" dirty="0"/>
              <a:t>Bad fruit = </a:t>
            </a:r>
            <a:r>
              <a:rPr lang="en-US" sz="3200" dirty="0">
                <a:solidFill>
                  <a:srgbClr val="FFFF00"/>
                </a:solidFill>
              </a:rPr>
              <a:t>bad root</a:t>
            </a:r>
          </a:p>
        </p:txBody>
      </p:sp>
      <p:pic>
        <p:nvPicPr>
          <p:cNvPr id="28675" name="Picture 3" descr="DSCN0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752600"/>
            <a:ext cx="53435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apple-bite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130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 </a:t>
            </a:r>
            <a:r>
              <a:rPr lang="en-US" sz="3200" dirty="0"/>
              <a:t>Healing may not come the way you </a:t>
            </a:r>
            <a:r>
              <a:rPr lang="en-US" sz="3200" dirty="0">
                <a:solidFill>
                  <a:srgbClr val="FFFF00"/>
                </a:solidFill>
              </a:rPr>
              <a:t>expect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686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ym typeface="Wingdings" pitchFamily="2" charset="2"/>
              </a:rPr>
              <a:t>  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2 </a:t>
            </a:r>
            <a:r>
              <a:rPr lang="en-US" sz="2800" dirty="0"/>
              <a:t>Kings </a:t>
            </a:r>
            <a:r>
              <a:rPr lang="en-US" sz="2800" dirty="0" smtClean="0"/>
              <a:t>5:1-14 </a:t>
            </a:r>
            <a:r>
              <a:rPr lang="en-US" sz="2400" dirty="0" smtClean="0"/>
              <a:t>(around p. 258 in visitor Bible)</a:t>
            </a:r>
            <a:endParaRPr lang="en-US" sz="24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0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686800" cy="4724400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22532" name="Picture 4" descr="Jordan_River_by_Bethany_beyond_Jordan,_tb060303268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1"/>
          <a:stretch>
            <a:fillRect/>
          </a:stretch>
        </p:blipFill>
        <p:spPr bwMode="auto">
          <a:xfrm>
            <a:off x="0" y="685800"/>
            <a:ext cx="916551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58762"/>
            <a:ext cx="4191000" cy="193516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3</a:t>
            </a:r>
            <a:r>
              <a:rPr lang="en-US" sz="3200" dirty="0"/>
              <a:t>.  </a:t>
            </a:r>
            <a:r>
              <a:rPr lang="en-US" sz="3200" dirty="0" smtClean="0"/>
              <a:t>The enemy works in </a:t>
            </a:r>
            <a:r>
              <a:rPr lang="en-US" sz="3200" dirty="0" smtClean="0">
                <a:solidFill>
                  <a:srgbClr val="FFFF00"/>
                </a:solidFill>
              </a:rPr>
              <a:t>darkness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3012" name="Picture 4" descr="light_through_bathroom_door-75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425</Words>
  <Application>Microsoft Office PowerPoint</Application>
  <PresentationFormat>On-screen Show (4:3)</PresentationFormat>
  <Paragraphs>102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We are triune beings</vt:lpstr>
      <vt:lpstr>What is your motive for wanting healing?</vt:lpstr>
      <vt:lpstr>PowerPoint Presentation</vt:lpstr>
      <vt:lpstr>                 1.  Bad fruit =         </vt:lpstr>
      <vt:lpstr>1.  Bad fruit = bad root</vt:lpstr>
      <vt:lpstr>2.  Healing may not come the way you expect</vt:lpstr>
      <vt:lpstr>PowerPoint Presentation</vt:lpstr>
      <vt:lpstr>3.  The enemy works in darkness</vt:lpstr>
      <vt:lpstr>PowerPoint Presentation</vt:lpstr>
      <vt:lpstr>PowerPoint Presentation</vt:lpstr>
      <vt:lpstr>PowerPoint Presentation</vt:lpstr>
      <vt:lpstr>PowerPoint Presentation</vt:lpstr>
      <vt:lpstr>The enemy’s tactic</vt:lpstr>
      <vt:lpstr>PowerPoint Presentation</vt:lpstr>
      <vt:lpstr>4.  God’s Laws always work</vt:lpstr>
      <vt:lpstr>5.  Inner healing is a process, not a one-time event.  </vt:lpstr>
      <vt:lpstr>Practical Steps to Freedom</vt:lpstr>
      <vt:lpstr>PowerPoint Presentation</vt:lpstr>
      <vt:lpstr>PowerPoint Presentation</vt:lpstr>
      <vt:lpstr>PowerPoint Presentation</vt:lpstr>
      <vt:lpstr>4.  Repent for your wrong responses to sin</vt:lpstr>
      <vt:lpstr>5. Renounce Inner Vows</vt:lpstr>
      <vt:lpstr>PowerPoint Presentation</vt:lpstr>
      <vt:lpstr>PowerPoint Presentation</vt:lpstr>
      <vt:lpstr>PowerPoint Presentation</vt:lpstr>
      <vt:lpstr>PowerPoint Presentation</vt:lpstr>
      <vt:lpstr>Father’s Love Letter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Linda</cp:lastModifiedBy>
  <cp:revision>27</cp:revision>
  <dcterms:created xsi:type="dcterms:W3CDTF">2012-03-28T21:58:36Z</dcterms:created>
  <dcterms:modified xsi:type="dcterms:W3CDTF">2012-03-30T22:26:50Z</dcterms:modified>
</cp:coreProperties>
</file>