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4" r:id="rId2"/>
    <p:sldId id="308" r:id="rId3"/>
    <p:sldId id="257" r:id="rId4"/>
    <p:sldId id="306" r:id="rId5"/>
    <p:sldId id="319" r:id="rId6"/>
    <p:sldId id="312" r:id="rId7"/>
    <p:sldId id="311" r:id="rId8"/>
    <p:sldId id="313" r:id="rId9"/>
    <p:sldId id="327" r:id="rId10"/>
    <p:sldId id="328" r:id="rId11"/>
    <p:sldId id="320" r:id="rId12"/>
    <p:sldId id="329" r:id="rId13"/>
    <p:sldId id="330" r:id="rId14"/>
    <p:sldId id="331" r:id="rId15"/>
    <p:sldId id="321" r:id="rId16"/>
    <p:sldId id="325" r:id="rId17"/>
    <p:sldId id="332" r:id="rId18"/>
    <p:sldId id="326" r:id="rId19"/>
    <p:sldId id="333" r:id="rId20"/>
    <p:sldId id="315" r:id="rId21"/>
    <p:sldId id="334" r:id="rId22"/>
    <p:sldId id="348" r:id="rId23"/>
    <p:sldId id="349" r:id="rId24"/>
    <p:sldId id="350" r:id="rId25"/>
    <p:sldId id="335" r:id="rId26"/>
    <p:sldId id="336" r:id="rId27"/>
    <p:sldId id="322" r:id="rId28"/>
    <p:sldId id="337" r:id="rId29"/>
    <p:sldId id="338" r:id="rId30"/>
    <p:sldId id="339" r:id="rId31"/>
    <p:sldId id="340" r:id="rId32"/>
    <p:sldId id="341" r:id="rId33"/>
    <p:sldId id="307" r:id="rId34"/>
    <p:sldId id="323" r:id="rId35"/>
    <p:sldId id="342" r:id="rId36"/>
    <p:sldId id="343" r:id="rId37"/>
    <p:sldId id="344" r:id="rId38"/>
    <p:sldId id="347" r:id="rId39"/>
    <p:sldId id="294" r:id="rId40"/>
    <p:sldId id="293" r:id="rId41"/>
    <p:sldId id="345" r:id="rId42"/>
    <p:sldId id="346" r:id="rId43"/>
    <p:sldId id="324" r:id="rId44"/>
    <p:sldId id="309" r:id="rId45"/>
    <p:sldId id="299" r:id="rId46"/>
    <p:sldId id="35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3300"/>
    <a:srgbClr val="6C3600"/>
    <a:srgbClr val="180C00"/>
    <a:srgbClr val="482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30" y="-31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1838C-75B2-4814-A37B-9669E36547FF}" type="datetimeFigureOut">
              <a:rPr lang="en-US" smtClean="0"/>
              <a:t>4/17/2012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CAC45-F6FB-48C0-9A09-3EFB00E4410C}" type="slidenum">
              <a:rPr lang="en-US" smtClean="0"/>
              <a:t>‹#›</a:t>
            </a:fld>
            <a:endParaRPr lang="en-US"/>
          </a:p>
        </p:txBody>
      </p:sp>
    </p:spTree>
    <p:extLst>
      <p:ext uri="{BB962C8B-B14F-4D97-AF65-F5344CB8AC3E}">
        <p14:creationId xmlns:p14="http://schemas.microsoft.com/office/powerpoint/2010/main" val="13536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23388-EE04-437D-AAC8-2E846461C38C}" type="slidenum">
              <a:rPr lang="en-US"/>
              <a:pPr/>
              <a:t>23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23388-EE04-437D-AAC8-2E846461C38C}" type="slidenum">
              <a:rPr lang="en-US"/>
              <a:pPr/>
              <a:t>24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5860B-C9C7-4E9B-ABAA-ACF70C104012}" type="slidenum">
              <a:rPr lang="en-US"/>
              <a:pPr/>
              <a:t>39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36A66-7775-4DE6-BBB2-9173E6896600}" type="slidenum">
              <a:rPr lang="en-US"/>
              <a:pPr/>
              <a:t>40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2A90F-552E-41C9-8C36-5E465A0D8F8E}" type="slidenum">
              <a:rPr lang="en-US"/>
              <a:pPr/>
              <a:t>45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n-lt"/>
                <a:ea typeface="Abyssinica SIL" pitchFamily="2" charset="0"/>
                <a:cs typeface="Abyssinica SIL"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mn-lt"/>
                <a:ea typeface="Abyssinica SIL" pitchFamily="2" charset="0"/>
                <a:cs typeface="Abyssinica SIL"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6B220F3-DBD5-4617-AB77-490856C47D21}"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257514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220F3-DBD5-4617-AB77-490856C47D21}"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67231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220F3-DBD5-4617-AB77-490856C47D21}"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199316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effectLst/>
                <a:latin typeface="+mn-lt"/>
                <a:ea typeface="Abyssinica SIL" pitchFamily="2" charset="0"/>
                <a:cs typeface="Abyssinica SIL"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tx1"/>
                </a:solidFill>
                <a:effectLst/>
                <a:latin typeface="+mn-lt"/>
                <a:ea typeface="Abyssinica SIL" pitchFamily="2" charset="0"/>
                <a:cs typeface="Abyssinica SIL" pitchFamily="2" charset="0"/>
              </a:defRPr>
            </a:lvl1pPr>
            <a:lvl2pPr marL="457200" indent="0">
              <a:buNone/>
              <a:defRPr>
                <a:solidFill>
                  <a:schemeClr val="bg1"/>
                </a:solidFill>
                <a:latin typeface="Abyssinica SIL" pitchFamily="2" charset="0"/>
                <a:ea typeface="Abyssinica SIL" pitchFamily="2" charset="0"/>
                <a:cs typeface="Abyssinica SIL" pitchFamily="2" charset="0"/>
              </a:defRPr>
            </a:lvl2pPr>
            <a:lvl3pPr marL="914400" indent="0">
              <a:buNone/>
              <a:defRPr>
                <a:solidFill>
                  <a:schemeClr val="bg1"/>
                </a:solidFill>
                <a:latin typeface="Abyssinica SIL" pitchFamily="2" charset="0"/>
                <a:ea typeface="Abyssinica SIL" pitchFamily="2" charset="0"/>
                <a:cs typeface="Abyssinica SIL" pitchFamily="2" charset="0"/>
              </a:defRPr>
            </a:lvl3pPr>
            <a:lvl4pPr marL="1371600" indent="0">
              <a:buNone/>
              <a:defRPr>
                <a:solidFill>
                  <a:schemeClr val="bg1"/>
                </a:solidFill>
                <a:latin typeface="Abyssinica SIL" pitchFamily="2" charset="0"/>
                <a:ea typeface="Abyssinica SIL" pitchFamily="2" charset="0"/>
                <a:cs typeface="Abyssinica SIL" pitchFamily="2" charset="0"/>
              </a:defRPr>
            </a:lvl4pPr>
            <a:lvl5pPr marL="1828800" indent="0">
              <a:buNone/>
              <a:defRPr>
                <a:solidFill>
                  <a:schemeClr val="bg1"/>
                </a:solidFill>
                <a:latin typeface="Abyssinica SIL" pitchFamily="2" charset="0"/>
                <a:ea typeface="Abyssinica SIL" pitchFamily="2" charset="0"/>
                <a:cs typeface="Abyssinica SIL" pitchFamily="2" charset="0"/>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4" name="Date Placeholder 3"/>
          <p:cNvSpPr>
            <a:spLocks noGrp="1"/>
          </p:cNvSpPr>
          <p:nvPr>
            <p:ph type="dt" sz="half" idx="10"/>
          </p:nvPr>
        </p:nvSpPr>
        <p:spPr/>
        <p:txBody>
          <a:bodyPr/>
          <a:lstStyle/>
          <a:p>
            <a:fld id="{E6B220F3-DBD5-4617-AB77-490856C47D21}"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2734150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220F3-DBD5-4617-AB77-490856C47D21}"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79017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None/>
              <a:defRPr sz="2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1pPr>
            <a:lvl2pPr marL="457200" indent="0">
              <a:buNone/>
              <a:defRPr sz="24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2pPr>
            <a:lvl3pPr marL="914400" indent="0">
              <a:buNone/>
              <a:defRPr sz="20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3pPr>
            <a:lvl4pPr marL="1371600" indent="0">
              <a:buNone/>
              <a:defRPr sz="1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4pPr>
            <a:lvl5pPr marL="1828800" indent="0">
              <a:buNone/>
              <a:defRPr sz="1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1pPr>
            <a:lvl2pPr>
              <a:defRPr sz="24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2pPr>
            <a:lvl3pPr>
              <a:defRPr sz="20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3pPr>
            <a:lvl4pPr>
              <a:defRPr sz="1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4pPr>
            <a:lvl5pPr>
              <a:defRPr sz="1800">
                <a:solidFill>
                  <a:schemeClr val="bg1"/>
                </a:solidFill>
                <a:effectLst>
                  <a:outerShdw blurRad="38100" dist="38100" dir="2700000" algn="tl">
                    <a:srgbClr val="000000">
                      <a:alpha val="43137"/>
                    </a:srgbClr>
                  </a:outerShdw>
                </a:effectLst>
                <a:latin typeface="Abyssinica SIL" pitchFamily="2" charset="0"/>
                <a:ea typeface="Abyssinica SIL" pitchFamily="2" charset="0"/>
                <a:cs typeface="Abyssinica SI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6B220F3-DBD5-4617-AB77-490856C47D21}"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198254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220F3-DBD5-4617-AB77-490856C47D21}" type="datetimeFigureOut">
              <a:rPr lang="en-US" smtClean="0"/>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209894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220F3-DBD5-4617-AB77-490856C47D21}" type="datetimeFigureOut">
              <a:rPr lang="en-US" smtClean="0"/>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251998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220F3-DBD5-4617-AB77-490856C47D21}" type="datetimeFigureOut">
              <a:rPr lang="en-US" smtClean="0"/>
              <a:t>4/17/2012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356790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220F3-DBD5-4617-AB77-490856C47D21}"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339879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220F3-DBD5-4617-AB77-490856C47D21}"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84C9-D052-4367-8A1A-1375250ED0B7}" type="slidenum">
              <a:rPr lang="en-US" smtClean="0"/>
              <a:t>‹#›</a:t>
            </a:fld>
            <a:endParaRPr lang="en-US"/>
          </a:p>
        </p:txBody>
      </p:sp>
    </p:spTree>
    <p:extLst>
      <p:ext uri="{BB962C8B-B14F-4D97-AF65-F5344CB8AC3E}">
        <p14:creationId xmlns:p14="http://schemas.microsoft.com/office/powerpoint/2010/main" val="178250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220F3-DBD5-4617-AB77-490856C47D21}" type="datetimeFigureOut">
              <a:rPr lang="en-US" smtClean="0"/>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C84C9-D052-4367-8A1A-1375250ED0B7}" type="slidenum">
              <a:rPr lang="en-US" smtClean="0"/>
              <a:t>‹#›</a:t>
            </a:fld>
            <a:endParaRPr lang="en-US"/>
          </a:p>
        </p:txBody>
      </p:sp>
    </p:spTree>
    <p:extLst>
      <p:ext uri="{BB962C8B-B14F-4D97-AF65-F5344CB8AC3E}">
        <p14:creationId xmlns:p14="http://schemas.microsoft.com/office/powerpoint/2010/main" val="15334165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4325"/>
            <a:ext cx="8991600" cy="54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85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6:23</a:t>
            </a:r>
            <a:endParaRPr lang="en-US" dirty="0"/>
          </a:p>
        </p:txBody>
      </p:sp>
      <p:sp>
        <p:nvSpPr>
          <p:cNvPr id="3" name="Content Placeholder 2"/>
          <p:cNvSpPr>
            <a:spLocks noGrp="1"/>
          </p:cNvSpPr>
          <p:nvPr>
            <p:ph idx="1"/>
          </p:nvPr>
        </p:nvSpPr>
        <p:spPr/>
        <p:txBody>
          <a:bodyPr/>
          <a:lstStyle/>
          <a:p>
            <a:r>
              <a:rPr lang="en-US" dirty="0"/>
              <a:t>The </a:t>
            </a:r>
            <a:r>
              <a:rPr lang="en-US" dirty="0">
                <a:solidFill>
                  <a:srgbClr val="FFFF00"/>
                </a:solidFill>
              </a:rPr>
              <a:t>wages </a:t>
            </a:r>
            <a:r>
              <a:rPr lang="en-US" dirty="0"/>
              <a:t>of sin is </a:t>
            </a:r>
            <a:r>
              <a:rPr lang="en-US" dirty="0" smtClean="0"/>
              <a:t>death…</a:t>
            </a:r>
            <a:endParaRPr lang="en-US" dirty="0"/>
          </a:p>
        </p:txBody>
      </p:sp>
    </p:spTree>
    <p:extLst>
      <p:ext uri="{BB962C8B-B14F-4D97-AF65-F5344CB8AC3E}">
        <p14:creationId xmlns:p14="http://schemas.microsoft.com/office/powerpoint/2010/main" val="711597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2.  What’s required for forgiveness?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769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9:22</a:t>
            </a:r>
            <a:endParaRPr lang="en-US" dirty="0"/>
          </a:p>
        </p:txBody>
      </p:sp>
      <p:sp>
        <p:nvSpPr>
          <p:cNvPr id="3" name="Content Placeholder 2"/>
          <p:cNvSpPr>
            <a:spLocks noGrp="1"/>
          </p:cNvSpPr>
          <p:nvPr>
            <p:ph idx="1"/>
          </p:nvPr>
        </p:nvSpPr>
        <p:spPr/>
        <p:txBody>
          <a:bodyPr/>
          <a:lstStyle/>
          <a:p>
            <a:pPr algn="ctr"/>
            <a:r>
              <a:rPr lang="en-US" dirty="0"/>
              <a:t>In fact, the law requires that nearly everything be cleansed with blood, and </a:t>
            </a:r>
            <a:r>
              <a:rPr lang="en-US" dirty="0">
                <a:solidFill>
                  <a:srgbClr val="FFFF00"/>
                </a:solidFill>
              </a:rPr>
              <a:t>without the shedding of blood there is no forgiveness.</a:t>
            </a:r>
          </a:p>
        </p:txBody>
      </p:sp>
    </p:spTree>
    <p:extLst>
      <p:ext uri="{BB962C8B-B14F-4D97-AF65-F5344CB8AC3E}">
        <p14:creationId xmlns:p14="http://schemas.microsoft.com/office/powerpoint/2010/main" val="2824976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1:7</a:t>
            </a:r>
            <a:endParaRPr lang="en-US" dirty="0"/>
          </a:p>
        </p:txBody>
      </p:sp>
      <p:sp>
        <p:nvSpPr>
          <p:cNvPr id="3" name="Content Placeholder 2"/>
          <p:cNvSpPr>
            <a:spLocks noGrp="1"/>
          </p:cNvSpPr>
          <p:nvPr>
            <p:ph idx="1"/>
          </p:nvPr>
        </p:nvSpPr>
        <p:spPr/>
        <p:txBody>
          <a:bodyPr/>
          <a:lstStyle/>
          <a:p>
            <a:pPr algn="ctr"/>
            <a:r>
              <a:rPr lang="en-US" dirty="0"/>
              <a:t>In Him we have redemption through His </a:t>
            </a:r>
            <a:r>
              <a:rPr lang="en-US" dirty="0">
                <a:solidFill>
                  <a:srgbClr val="FFFF00"/>
                </a:solidFill>
              </a:rPr>
              <a:t>blood</a:t>
            </a:r>
            <a:r>
              <a:rPr lang="en-US" dirty="0"/>
              <a:t>, the forgiveness of sins, in accordance with the riches of God’s grace…</a:t>
            </a:r>
          </a:p>
        </p:txBody>
      </p:sp>
    </p:spTree>
    <p:extLst>
      <p:ext uri="{BB962C8B-B14F-4D97-AF65-F5344CB8AC3E}">
        <p14:creationId xmlns:p14="http://schemas.microsoft.com/office/powerpoint/2010/main" val="1128491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2:13</a:t>
            </a:r>
            <a:endParaRPr lang="en-US" dirty="0"/>
          </a:p>
        </p:txBody>
      </p:sp>
      <p:sp>
        <p:nvSpPr>
          <p:cNvPr id="3" name="Content Placeholder 2"/>
          <p:cNvSpPr>
            <a:spLocks noGrp="1"/>
          </p:cNvSpPr>
          <p:nvPr>
            <p:ph idx="1"/>
          </p:nvPr>
        </p:nvSpPr>
        <p:spPr/>
        <p:txBody>
          <a:bodyPr/>
          <a:lstStyle/>
          <a:p>
            <a:pPr algn="ctr"/>
            <a:r>
              <a:rPr lang="en-US" dirty="0"/>
              <a:t>But now in Christ Jesus you who once were far away have been brought near by the </a:t>
            </a:r>
            <a:r>
              <a:rPr lang="en-US" dirty="0">
                <a:solidFill>
                  <a:srgbClr val="FFFF00"/>
                </a:solidFill>
              </a:rPr>
              <a:t>blood </a:t>
            </a:r>
            <a:r>
              <a:rPr lang="en-US" dirty="0"/>
              <a:t>of Christ.</a:t>
            </a:r>
          </a:p>
        </p:txBody>
      </p:sp>
    </p:spTree>
    <p:extLst>
      <p:ext uri="{BB962C8B-B14F-4D97-AF65-F5344CB8AC3E}">
        <p14:creationId xmlns:p14="http://schemas.microsoft.com/office/powerpoint/2010/main" val="92480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a:bodyPr>
          <a:lstStyle/>
          <a:p>
            <a:r>
              <a:rPr lang="en-US" dirty="0" smtClean="0"/>
              <a:t>3.  God paid the price Himself</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0449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5105400"/>
            <a:ext cx="2133600" cy="1107996"/>
          </a:xfrm>
          <a:prstGeom prst="rect">
            <a:avLst/>
          </a:prstGeom>
          <a:noFill/>
        </p:spPr>
        <p:txBody>
          <a:bodyPr wrap="square" rtlCol="0">
            <a:spAutoFit/>
          </a:bodyPr>
          <a:lstStyle/>
          <a:p>
            <a:r>
              <a:rPr lang="en-US" sz="6600" dirty="0" smtClean="0"/>
              <a:t>Man</a:t>
            </a:r>
            <a:endParaRPr lang="en-US" sz="6600" dirty="0"/>
          </a:p>
        </p:txBody>
      </p:sp>
      <p:sp>
        <p:nvSpPr>
          <p:cNvPr id="4" name="TextBox 3"/>
          <p:cNvSpPr txBox="1"/>
          <p:nvPr/>
        </p:nvSpPr>
        <p:spPr>
          <a:xfrm>
            <a:off x="1295400" y="1219200"/>
            <a:ext cx="2133600" cy="1107996"/>
          </a:xfrm>
          <a:prstGeom prst="rect">
            <a:avLst/>
          </a:prstGeom>
          <a:noFill/>
        </p:spPr>
        <p:txBody>
          <a:bodyPr wrap="square" rtlCol="0">
            <a:spAutoFit/>
          </a:bodyPr>
          <a:lstStyle/>
          <a:p>
            <a:r>
              <a:rPr lang="en-US" sz="6600" dirty="0" smtClean="0"/>
              <a:t>God</a:t>
            </a:r>
            <a:endParaRPr lang="en-US" sz="6600" dirty="0"/>
          </a:p>
        </p:txBody>
      </p:sp>
      <p:sp>
        <p:nvSpPr>
          <p:cNvPr id="8" name="Down Arrow 7"/>
          <p:cNvSpPr/>
          <p:nvPr/>
        </p:nvSpPr>
        <p:spPr>
          <a:xfrm flipV="1">
            <a:off x="1524000" y="2667000"/>
            <a:ext cx="1371600" cy="21336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152400"/>
            <a:ext cx="3810000" cy="646331"/>
          </a:xfrm>
          <a:prstGeom prst="rect">
            <a:avLst/>
          </a:prstGeom>
          <a:noFill/>
        </p:spPr>
        <p:txBody>
          <a:bodyPr wrap="square" rtlCol="0">
            <a:spAutoFit/>
          </a:bodyPr>
          <a:lstStyle/>
          <a:p>
            <a:r>
              <a:rPr lang="en-US" sz="3600" i="1" dirty="0" smtClean="0">
                <a:solidFill>
                  <a:srgbClr val="00B0F0"/>
                </a:solidFill>
              </a:rPr>
              <a:t>Other Religions</a:t>
            </a:r>
            <a:endParaRPr lang="en-US" sz="3600" i="1" dirty="0">
              <a:solidFill>
                <a:srgbClr val="00B0F0"/>
              </a:solidFill>
            </a:endParaRPr>
          </a:p>
        </p:txBody>
      </p:sp>
      <p:sp>
        <p:nvSpPr>
          <p:cNvPr id="10" name="TextBox 9"/>
          <p:cNvSpPr txBox="1"/>
          <p:nvPr/>
        </p:nvSpPr>
        <p:spPr>
          <a:xfrm>
            <a:off x="5715000" y="5140404"/>
            <a:ext cx="2133600" cy="1107996"/>
          </a:xfrm>
          <a:prstGeom prst="rect">
            <a:avLst/>
          </a:prstGeom>
          <a:noFill/>
        </p:spPr>
        <p:txBody>
          <a:bodyPr wrap="square" rtlCol="0">
            <a:spAutoFit/>
          </a:bodyPr>
          <a:lstStyle/>
          <a:p>
            <a:r>
              <a:rPr lang="en-US" sz="6600" dirty="0" smtClean="0"/>
              <a:t>Man</a:t>
            </a:r>
            <a:endParaRPr lang="en-US" sz="6600" dirty="0"/>
          </a:p>
        </p:txBody>
      </p:sp>
      <p:sp>
        <p:nvSpPr>
          <p:cNvPr id="11" name="TextBox 10"/>
          <p:cNvSpPr txBox="1"/>
          <p:nvPr/>
        </p:nvSpPr>
        <p:spPr>
          <a:xfrm>
            <a:off x="5715000" y="1254204"/>
            <a:ext cx="2133600" cy="1107996"/>
          </a:xfrm>
          <a:prstGeom prst="rect">
            <a:avLst/>
          </a:prstGeom>
          <a:noFill/>
        </p:spPr>
        <p:txBody>
          <a:bodyPr wrap="square" rtlCol="0">
            <a:spAutoFit/>
          </a:bodyPr>
          <a:lstStyle/>
          <a:p>
            <a:r>
              <a:rPr lang="en-US" sz="6600" dirty="0" smtClean="0"/>
              <a:t>God</a:t>
            </a:r>
            <a:endParaRPr lang="en-US" sz="6600" dirty="0"/>
          </a:p>
        </p:txBody>
      </p:sp>
      <p:sp>
        <p:nvSpPr>
          <p:cNvPr id="13" name="TextBox 12"/>
          <p:cNvSpPr txBox="1"/>
          <p:nvPr/>
        </p:nvSpPr>
        <p:spPr>
          <a:xfrm>
            <a:off x="5410200" y="152400"/>
            <a:ext cx="3810000" cy="646331"/>
          </a:xfrm>
          <a:prstGeom prst="rect">
            <a:avLst/>
          </a:prstGeom>
          <a:noFill/>
        </p:spPr>
        <p:txBody>
          <a:bodyPr wrap="square" rtlCol="0">
            <a:spAutoFit/>
          </a:bodyPr>
          <a:lstStyle/>
          <a:p>
            <a:r>
              <a:rPr lang="en-US" sz="3600" i="1" dirty="0" smtClean="0">
                <a:solidFill>
                  <a:srgbClr val="FF0000"/>
                </a:solidFill>
              </a:rPr>
              <a:t>Christianity</a:t>
            </a:r>
            <a:endParaRPr lang="en-US" sz="3600" i="1" dirty="0">
              <a:solidFill>
                <a:srgbClr val="FF0000"/>
              </a:solidFill>
            </a:endParaRPr>
          </a:p>
        </p:txBody>
      </p:sp>
      <p:sp>
        <p:nvSpPr>
          <p:cNvPr id="14" name="Down Arrow 13"/>
          <p:cNvSpPr/>
          <p:nvPr/>
        </p:nvSpPr>
        <p:spPr>
          <a:xfrm>
            <a:off x="5867400" y="2590800"/>
            <a:ext cx="1371600" cy="2133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9906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5:21</a:t>
            </a:r>
            <a:endParaRPr lang="en-US" dirty="0"/>
          </a:p>
        </p:txBody>
      </p:sp>
      <p:sp>
        <p:nvSpPr>
          <p:cNvPr id="3" name="Content Placeholder 2"/>
          <p:cNvSpPr>
            <a:spLocks noGrp="1"/>
          </p:cNvSpPr>
          <p:nvPr>
            <p:ph idx="1"/>
          </p:nvPr>
        </p:nvSpPr>
        <p:spPr/>
        <p:txBody>
          <a:bodyPr/>
          <a:lstStyle/>
          <a:p>
            <a:pPr algn="ctr"/>
            <a:r>
              <a:rPr lang="en-US" dirty="0"/>
              <a:t>God made Him who had no sin </a:t>
            </a:r>
            <a:r>
              <a:rPr lang="en-US" dirty="0">
                <a:solidFill>
                  <a:srgbClr val="FFFF00"/>
                </a:solidFill>
              </a:rPr>
              <a:t>to be sin for us</a:t>
            </a:r>
            <a:r>
              <a:rPr lang="en-US" dirty="0"/>
              <a:t>, so that in Him we might become the righteousness of God.</a:t>
            </a:r>
          </a:p>
        </p:txBody>
      </p:sp>
    </p:spTree>
    <p:extLst>
      <p:ext uri="{BB962C8B-B14F-4D97-AF65-F5344CB8AC3E}">
        <p14:creationId xmlns:p14="http://schemas.microsoft.com/office/powerpoint/2010/main" val="422369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Blood of Jesus: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Washes away our sin</a:t>
            </a:r>
          </a:p>
          <a:p>
            <a:pPr marL="514350" indent="-514350">
              <a:buFont typeface="+mj-lt"/>
              <a:buAutoNum type="arabicPeriod"/>
            </a:pPr>
            <a:r>
              <a:rPr lang="en-US" dirty="0" smtClean="0"/>
              <a:t>Perfectly satisfies God’s eternal justice</a:t>
            </a:r>
          </a:p>
        </p:txBody>
      </p:sp>
    </p:spTree>
    <p:extLst>
      <p:ext uri="{BB962C8B-B14F-4D97-AF65-F5344CB8AC3E}">
        <p14:creationId xmlns:p14="http://schemas.microsoft.com/office/powerpoint/2010/main" val="6909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53:5</a:t>
            </a:r>
            <a:endParaRPr lang="en-US" dirty="0"/>
          </a:p>
        </p:txBody>
      </p:sp>
      <p:sp>
        <p:nvSpPr>
          <p:cNvPr id="3" name="Content Placeholder 2"/>
          <p:cNvSpPr>
            <a:spLocks noGrp="1"/>
          </p:cNvSpPr>
          <p:nvPr>
            <p:ph idx="1"/>
          </p:nvPr>
        </p:nvSpPr>
        <p:spPr/>
        <p:txBody>
          <a:bodyPr/>
          <a:lstStyle/>
          <a:p>
            <a:pPr marL="0" lvl="4" algn="ctr"/>
            <a:r>
              <a:rPr lang="en-US" sz="3200" dirty="0">
                <a:solidFill>
                  <a:schemeClr val="tx1"/>
                </a:solidFill>
                <a:latin typeface="+mn-lt"/>
              </a:rPr>
              <a:t>But </a:t>
            </a:r>
            <a:r>
              <a:rPr lang="en-US" sz="3200" dirty="0" smtClean="0">
                <a:solidFill>
                  <a:schemeClr val="tx1"/>
                </a:solidFill>
                <a:latin typeface="+mn-lt"/>
              </a:rPr>
              <a:t>He </a:t>
            </a:r>
            <a:r>
              <a:rPr lang="en-US" sz="3200" dirty="0">
                <a:solidFill>
                  <a:schemeClr val="tx1"/>
                </a:solidFill>
                <a:latin typeface="+mn-lt"/>
              </a:rPr>
              <a:t>was pierced for our transgressions, He was crushed for our iniquities [willful sin]; </a:t>
            </a:r>
          </a:p>
          <a:p>
            <a:pPr marL="0" lvl="4" algn="ctr"/>
            <a:r>
              <a:rPr lang="en-US" sz="3200" dirty="0">
                <a:solidFill>
                  <a:schemeClr val="tx1"/>
                </a:solidFill>
                <a:latin typeface="+mn-lt"/>
              </a:rPr>
              <a:t>the </a:t>
            </a:r>
            <a:r>
              <a:rPr lang="en-US" sz="3200" dirty="0">
                <a:solidFill>
                  <a:srgbClr val="FFFF00"/>
                </a:solidFill>
                <a:latin typeface="+mn-lt"/>
              </a:rPr>
              <a:t>punishment</a:t>
            </a:r>
            <a:r>
              <a:rPr lang="en-US" sz="3200" dirty="0">
                <a:solidFill>
                  <a:schemeClr val="tx1"/>
                </a:solidFill>
                <a:latin typeface="+mn-lt"/>
              </a:rPr>
              <a:t> that brought us peace was on Him, and by His wounds we are healed. </a:t>
            </a:r>
          </a:p>
          <a:p>
            <a:endParaRPr lang="en-US" dirty="0"/>
          </a:p>
        </p:txBody>
      </p:sp>
    </p:spTree>
    <p:extLst>
      <p:ext uri="{BB962C8B-B14F-4D97-AF65-F5344CB8AC3E}">
        <p14:creationId xmlns:p14="http://schemas.microsoft.com/office/powerpoint/2010/main" val="2694793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093" y="457200"/>
            <a:ext cx="250990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90693" y="381000"/>
            <a:ext cx="2781300" cy="3462486"/>
          </a:xfrm>
          <a:prstGeom prst="rect">
            <a:avLst/>
          </a:prstGeom>
          <a:noFill/>
        </p:spPr>
        <p:txBody>
          <a:bodyPr wrap="square" rtlCol="0">
            <a:spAutoFit/>
          </a:bodyPr>
          <a:lstStyle/>
          <a:p>
            <a:pPr marL="463550" indent="-463550">
              <a:lnSpc>
                <a:spcPct val="150000"/>
              </a:lnSpc>
              <a:buFont typeface="Wingdings" pitchFamily="2" charset="2"/>
              <a:buChar char="ü"/>
            </a:pPr>
            <a:r>
              <a:rPr lang="en-US" sz="3200" dirty="0" smtClean="0"/>
              <a:t>Rejection</a:t>
            </a:r>
          </a:p>
          <a:p>
            <a:pPr marL="463550" indent="-463550">
              <a:lnSpc>
                <a:spcPct val="150000"/>
              </a:lnSpc>
              <a:buFont typeface="Wingdings" pitchFamily="2" charset="2"/>
              <a:buChar char="ü"/>
            </a:pPr>
            <a:r>
              <a:rPr lang="en-US" sz="3200" dirty="0" smtClean="0"/>
              <a:t>Depression</a:t>
            </a:r>
          </a:p>
          <a:p>
            <a:pPr marL="463550" indent="-463550">
              <a:lnSpc>
                <a:spcPct val="150000"/>
              </a:lnSpc>
              <a:buFont typeface="Wingdings" pitchFamily="2" charset="2"/>
              <a:buChar char="ü"/>
            </a:pPr>
            <a:r>
              <a:rPr lang="en-US" sz="3200" dirty="0" smtClean="0"/>
              <a:t>Loneliness</a:t>
            </a:r>
          </a:p>
          <a:p>
            <a:pPr marL="463550" indent="-463550">
              <a:lnSpc>
                <a:spcPct val="150000"/>
              </a:lnSpc>
              <a:buFont typeface="Wingdings" pitchFamily="2" charset="2"/>
              <a:buChar char="ü"/>
            </a:pPr>
            <a:r>
              <a:rPr lang="en-US" sz="3200" dirty="0"/>
              <a:t>Guilt</a:t>
            </a:r>
          </a:p>
          <a:p>
            <a:pPr>
              <a:lnSpc>
                <a:spcPct val="150000"/>
              </a:lnSpc>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8604"/>
            <a:ext cx="4495800" cy="299190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1866"/>
          <a:stretch/>
        </p:blipFill>
        <p:spPr>
          <a:xfrm>
            <a:off x="5105400" y="4409823"/>
            <a:ext cx="3276600" cy="2448177"/>
          </a:xfrm>
          <a:prstGeom prst="rect">
            <a:avLst/>
          </a:prstGeom>
        </p:spPr>
      </p:pic>
    </p:spTree>
    <p:extLst>
      <p:ext uri="{BB962C8B-B14F-4D97-AF65-F5344CB8AC3E}">
        <p14:creationId xmlns:p14="http://schemas.microsoft.com/office/powerpoint/2010/main" val="120087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animEffect transition="in" filter="fade">
                                      <p:cBhvr>
                                        <p:cTn id="9" dur="5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huffpost.com/gen/303814/thumbs/r-JUDGE-ROBE-large570.jpg"/>
          <p:cNvPicPr>
            <a:picLocks noChangeAspect="1" noChangeArrowheads="1"/>
          </p:cNvPicPr>
          <p:nvPr/>
        </p:nvPicPr>
        <p:blipFill rotWithShape="1">
          <a:blip r:embed="rId2">
            <a:extLst>
              <a:ext uri="{28A0092B-C50C-407E-A947-70E740481C1C}">
                <a14:useLocalDpi xmlns:a14="http://schemas.microsoft.com/office/drawing/2010/main" val="0"/>
              </a:ext>
            </a:extLst>
          </a:blip>
          <a:srcRect b="6251"/>
          <a:stretch/>
        </p:blipFill>
        <p:spPr bwMode="auto">
          <a:xfrm>
            <a:off x="-1" y="1295400"/>
            <a:ext cx="9144001" cy="357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5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John 4:18</a:t>
            </a:r>
            <a:endParaRPr lang="en-US" dirty="0"/>
          </a:p>
        </p:txBody>
      </p:sp>
      <p:sp>
        <p:nvSpPr>
          <p:cNvPr id="3" name="Content Placeholder 2"/>
          <p:cNvSpPr>
            <a:spLocks noGrp="1"/>
          </p:cNvSpPr>
          <p:nvPr>
            <p:ph idx="1"/>
          </p:nvPr>
        </p:nvSpPr>
        <p:spPr/>
        <p:txBody>
          <a:bodyPr/>
          <a:lstStyle/>
          <a:p>
            <a:pPr algn="ctr"/>
            <a:r>
              <a:rPr lang="en-US" dirty="0"/>
              <a:t>There is no fear in love.  But perfect love drives out fear, </a:t>
            </a:r>
            <a:r>
              <a:rPr lang="en-US" dirty="0">
                <a:solidFill>
                  <a:srgbClr val="FFFF00"/>
                </a:solidFill>
              </a:rPr>
              <a:t>because fear has to do with punishment.</a:t>
            </a:r>
          </a:p>
        </p:txBody>
      </p:sp>
    </p:spTree>
    <p:extLst>
      <p:ext uri="{BB962C8B-B14F-4D97-AF65-F5344CB8AC3E}">
        <p14:creationId xmlns:p14="http://schemas.microsoft.com/office/powerpoint/2010/main" val="818603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Blood of Jesus: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Washes away our sin</a:t>
            </a:r>
          </a:p>
          <a:p>
            <a:pPr marL="514350" indent="-514350">
              <a:buFont typeface="+mj-lt"/>
              <a:buAutoNum type="arabicPeriod"/>
            </a:pPr>
            <a:r>
              <a:rPr lang="en-US" dirty="0" smtClean="0"/>
              <a:t>Satisfies the justice of God</a:t>
            </a:r>
          </a:p>
          <a:p>
            <a:pPr marL="514350" indent="-514350">
              <a:buFont typeface="+mj-lt"/>
              <a:buAutoNum type="arabicPeriod"/>
            </a:pPr>
            <a:r>
              <a:rPr lang="en-US" dirty="0" smtClean="0"/>
              <a:t>Gives us spiritual life</a:t>
            </a:r>
            <a:endParaRPr lang="en-US" dirty="0"/>
          </a:p>
        </p:txBody>
      </p:sp>
    </p:spTree>
    <p:extLst>
      <p:ext uri="{BB962C8B-B14F-4D97-AF65-F5344CB8AC3E}">
        <p14:creationId xmlns:p14="http://schemas.microsoft.com/office/powerpoint/2010/main" val="2279938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Oval 7"/>
          <p:cNvSpPr>
            <a:spLocks noChangeArrowheads="1"/>
          </p:cNvSpPr>
          <p:nvPr/>
        </p:nvSpPr>
        <p:spPr bwMode="auto">
          <a:xfrm>
            <a:off x="1905000" y="762000"/>
            <a:ext cx="5257800" cy="5029200"/>
          </a:xfrm>
          <a:prstGeom prst="ellipse">
            <a:avLst/>
          </a:prstGeom>
          <a:solidFill>
            <a:srgbClr val="33ED49"/>
          </a:solidFill>
          <a:ln w="9525">
            <a:solidFill>
              <a:srgbClr val="92D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6"/>
          <p:cNvSpPr>
            <a:spLocks noChangeArrowheads="1"/>
          </p:cNvSpPr>
          <p:nvPr/>
        </p:nvSpPr>
        <p:spPr bwMode="auto">
          <a:xfrm>
            <a:off x="2743200" y="1600200"/>
            <a:ext cx="3581400" cy="3429000"/>
          </a:xfrm>
          <a:prstGeom prst="ellipse">
            <a:avLst/>
          </a:prstGeom>
          <a:solidFill>
            <a:srgbClr val="0070C0"/>
          </a:solidFill>
          <a:ln w="9525">
            <a:solidFill>
              <a:srgbClr val="0070C0"/>
            </a:solidFill>
            <a:round/>
            <a:headEnd/>
            <a:tailEnd/>
          </a:ln>
          <a:effectLst/>
          <a:extLst/>
        </p:spPr>
        <p:txBody>
          <a:bodyPr wrap="none" anchor="ctr"/>
          <a:lstStyle/>
          <a:p>
            <a:endParaRPr lang="en-US"/>
          </a:p>
        </p:txBody>
      </p:sp>
      <p:sp>
        <p:nvSpPr>
          <p:cNvPr id="11269" name="Oval 5"/>
          <p:cNvSpPr>
            <a:spLocks noChangeArrowheads="1"/>
          </p:cNvSpPr>
          <p:nvPr/>
        </p:nvSpPr>
        <p:spPr bwMode="auto">
          <a:xfrm>
            <a:off x="3810000" y="2590800"/>
            <a:ext cx="1447800" cy="1371600"/>
          </a:xfrm>
          <a:prstGeom prst="ellipse">
            <a:avLst/>
          </a:prstGeom>
          <a:solidFill>
            <a:schemeClr val="bg1"/>
          </a:solidFill>
          <a:ln w="9525">
            <a:solidFill>
              <a:schemeClr val="bg1"/>
            </a:solidFill>
            <a:round/>
            <a:headEnd/>
            <a:tailEnd/>
          </a:ln>
          <a:effectLst/>
          <a:extLst/>
        </p:spPr>
        <p:txBody>
          <a:bodyPr wrap="none" anchor="ctr"/>
          <a:lstStyle/>
          <a:p>
            <a:endParaRPr lang="en-US"/>
          </a:p>
        </p:txBody>
      </p:sp>
      <p:sp>
        <p:nvSpPr>
          <p:cNvPr id="11272" name="Text Box 8"/>
          <p:cNvSpPr txBox="1">
            <a:spLocks noChangeArrowheads="1"/>
          </p:cNvSpPr>
          <p:nvPr/>
        </p:nvSpPr>
        <p:spPr bwMode="auto">
          <a:xfrm>
            <a:off x="4038600" y="2895600"/>
            <a:ext cx="137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strike="sngStrike" dirty="0">
                <a:solidFill>
                  <a:schemeClr val="tx1">
                    <a:lumMod val="50000"/>
                  </a:schemeClr>
                </a:solidFill>
                <a:effectLst>
                  <a:outerShdw blurRad="38100" dist="38100" dir="2700000" algn="tl">
                    <a:srgbClr val="000000">
                      <a:alpha val="43137"/>
                    </a:srgbClr>
                  </a:outerShdw>
                </a:effectLst>
              </a:rPr>
              <a:t>Spirit</a:t>
            </a:r>
          </a:p>
        </p:txBody>
      </p:sp>
      <p:sp>
        <p:nvSpPr>
          <p:cNvPr id="11273" name="Text Box 9"/>
          <p:cNvSpPr txBox="1">
            <a:spLocks noChangeArrowheads="1"/>
          </p:cNvSpPr>
          <p:nvPr/>
        </p:nvSpPr>
        <p:spPr bwMode="auto">
          <a:xfrm>
            <a:off x="4114800" y="1676400"/>
            <a:ext cx="106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dirty="0"/>
              <a:t>Soul</a:t>
            </a:r>
          </a:p>
        </p:txBody>
      </p:sp>
      <p:sp>
        <p:nvSpPr>
          <p:cNvPr id="11274" name="Text Box 10"/>
          <p:cNvSpPr txBox="1">
            <a:spLocks noChangeArrowheads="1"/>
          </p:cNvSpPr>
          <p:nvPr/>
        </p:nvSpPr>
        <p:spPr bwMode="auto">
          <a:xfrm>
            <a:off x="4038600" y="898525"/>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dirty="0"/>
              <a:t>Body</a:t>
            </a:r>
          </a:p>
        </p:txBody>
      </p:sp>
      <p:sp>
        <p:nvSpPr>
          <p:cNvPr id="11275" name="Text Box 11"/>
          <p:cNvSpPr txBox="1">
            <a:spLocks noChangeArrowheads="1"/>
          </p:cNvSpPr>
          <p:nvPr/>
        </p:nvSpPr>
        <p:spPr bwMode="auto">
          <a:xfrm>
            <a:off x="3505200" y="2133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t>(mind, emotions, will)</a:t>
            </a:r>
          </a:p>
        </p:txBody>
      </p:sp>
    </p:spTree>
    <p:extLst>
      <p:ext uri="{BB962C8B-B14F-4D97-AF65-F5344CB8AC3E}">
        <p14:creationId xmlns:p14="http://schemas.microsoft.com/office/powerpoint/2010/main" val="28971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69" grpId="0" animBg="1"/>
      <p:bldP spid="11272" grpId="0"/>
      <p:bldP spid="11273" grpId="0"/>
      <p:bldP spid="112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Oval 7"/>
          <p:cNvSpPr>
            <a:spLocks noChangeArrowheads="1"/>
          </p:cNvSpPr>
          <p:nvPr/>
        </p:nvSpPr>
        <p:spPr bwMode="auto">
          <a:xfrm>
            <a:off x="1905000" y="762000"/>
            <a:ext cx="5257800" cy="5029200"/>
          </a:xfrm>
          <a:prstGeom prst="ellipse">
            <a:avLst/>
          </a:prstGeom>
          <a:solidFill>
            <a:srgbClr val="33ED49"/>
          </a:solidFill>
          <a:ln w="9525">
            <a:solidFill>
              <a:srgbClr val="92D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Oval 6"/>
          <p:cNvSpPr>
            <a:spLocks noChangeArrowheads="1"/>
          </p:cNvSpPr>
          <p:nvPr/>
        </p:nvSpPr>
        <p:spPr bwMode="auto">
          <a:xfrm>
            <a:off x="2743200" y="1600200"/>
            <a:ext cx="3581400" cy="3429000"/>
          </a:xfrm>
          <a:prstGeom prst="ellipse">
            <a:avLst/>
          </a:prstGeom>
          <a:solidFill>
            <a:srgbClr val="0070C0"/>
          </a:solidFill>
          <a:ln w="9525">
            <a:solidFill>
              <a:srgbClr val="0070C0"/>
            </a:solidFill>
            <a:round/>
            <a:headEnd/>
            <a:tailEnd/>
          </a:ln>
          <a:effectLst/>
          <a:extLst/>
        </p:spPr>
        <p:txBody>
          <a:bodyPr wrap="none" anchor="ctr"/>
          <a:lstStyle/>
          <a:p>
            <a:endParaRPr lang="en-US"/>
          </a:p>
        </p:txBody>
      </p:sp>
      <p:sp>
        <p:nvSpPr>
          <p:cNvPr id="11269" name="Oval 5"/>
          <p:cNvSpPr>
            <a:spLocks noChangeArrowheads="1"/>
          </p:cNvSpPr>
          <p:nvPr/>
        </p:nvSpPr>
        <p:spPr bwMode="auto">
          <a:xfrm>
            <a:off x="3810000" y="2590800"/>
            <a:ext cx="1447800" cy="13716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8"/>
          <p:cNvSpPr txBox="1">
            <a:spLocks noChangeArrowheads="1"/>
          </p:cNvSpPr>
          <p:nvPr/>
        </p:nvSpPr>
        <p:spPr bwMode="auto">
          <a:xfrm>
            <a:off x="4038600" y="2895600"/>
            <a:ext cx="137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dirty="0"/>
              <a:t>Spirit</a:t>
            </a:r>
          </a:p>
        </p:txBody>
      </p:sp>
      <p:sp>
        <p:nvSpPr>
          <p:cNvPr id="11273" name="Text Box 9"/>
          <p:cNvSpPr txBox="1">
            <a:spLocks noChangeArrowheads="1"/>
          </p:cNvSpPr>
          <p:nvPr/>
        </p:nvSpPr>
        <p:spPr bwMode="auto">
          <a:xfrm>
            <a:off x="4114800" y="1676400"/>
            <a:ext cx="106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dirty="0"/>
              <a:t>Soul</a:t>
            </a:r>
          </a:p>
        </p:txBody>
      </p:sp>
      <p:sp>
        <p:nvSpPr>
          <p:cNvPr id="11274" name="Text Box 10"/>
          <p:cNvSpPr txBox="1">
            <a:spLocks noChangeArrowheads="1"/>
          </p:cNvSpPr>
          <p:nvPr/>
        </p:nvSpPr>
        <p:spPr bwMode="auto">
          <a:xfrm>
            <a:off x="4038600" y="898525"/>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dirty="0"/>
              <a:t>Body</a:t>
            </a:r>
          </a:p>
        </p:txBody>
      </p:sp>
      <p:sp>
        <p:nvSpPr>
          <p:cNvPr id="11275" name="Text Box 11"/>
          <p:cNvSpPr txBox="1">
            <a:spLocks noChangeArrowheads="1"/>
          </p:cNvSpPr>
          <p:nvPr/>
        </p:nvSpPr>
        <p:spPr bwMode="auto">
          <a:xfrm>
            <a:off x="3505200" y="21336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t>(mind, emotions, will)</a:t>
            </a:r>
          </a:p>
        </p:txBody>
      </p:sp>
    </p:spTree>
    <p:extLst>
      <p:ext uri="{BB962C8B-B14F-4D97-AF65-F5344CB8AC3E}">
        <p14:creationId xmlns:p14="http://schemas.microsoft.com/office/powerpoint/2010/main" val="290056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2:1-9</a:t>
            </a:r>
            <a:endParaRPr lang="en-US" dirty="0"/>
          </a:p>
        </p:txBody>
      </p:sp>
      <p:sp>
        <p:nvSpPr>
          <p:cNvPr id="3" name="Content Placeholder 2"/>
          <p:cNvSpPr>
            <a:spLocks noGrp="1"/>
          </p:cNvSpPr>
          <p:nvPr>
            <p:ph idx="1"/>
          </p:nvPr>
        </p:nvSpPr>
        <p:spPr>
          <a:xfrm>
            <a:off x="457200" y="1600200"/>
            <a:ext cx="8229600" cy="5638800"/>
          </a:xfrm>
        </p:spPr>
        <p:txBody>
          <a:bodyPr>
            <a:normAutofit/>
          </a:bodyPr>
          <a:lstStyle/>
          <a:p>
            <a:pPr marL="0" lvl="5" indent="0">
              <a:buNone/>
            </a:pPr>
            <a:r>
              <a:rPr lang="en-US" sz="2800" dirty="0"/>
              <a:t>As for you, you were </a:t>
            </a:r>
            <a:r>
              <a:rPr lang="en-US" sz="2800" dirty="0">
                <a:solidFill>
                  <a:srgbClr val="FFFF00"/>
                </a:solidFill>
              </a:rPr>
              <a:t>dead</a:t>
            </a:r>
            <a:r>
              <a:rPr lang="en-US" sz="2800" dirty="0"/>
              <a:t> in your transgressions and sins, </a:t>
            </a:r>
            <a:r>
              <a:rPr lang="en-US" sz="2800" baseline="30000" dirty="0"/>
              <a:t>2</a:t>
            </a:r>
            <a:r>
              <a:rPr lang="en-US" sz="2800" dirty="0"/>
              <a:t> in which you used to live when you followed the ways of this world and of the ruler of the kingdom of the air, the spirit who is now at work in those who are disobedient. </a:t>
            </a:r>
            <a:r>
              <a:rPr lang="en-US" sz="2800" baseline="30000" dirty="0"/>
              <a:t>3</a:t>
            </a:r>
            <a:r>
              <a:rPr lang="en-US" sz="2800" dirty="0"/>
              <a:t> All of us also lived among them at one time, gratifying the cravings of our flesh</a:t>
            </a:r>
            <a:r>
              <a:rPr lang="en-US" sz="2800" baseline="30000" dirty="0"/>
              <a:t> </a:t>
            </a:r>
            <a:r>
              <a:rPr lang="en-US" sz="2800" dirty="0"/>
              <a:t>and following its desires and thoughts. Like the rest, we were by nature deserving of wrath. </a:t>
            </a:r>
          </a:p>
        </p:txBody>
      </p:sp>
    </p:spTree>
    <p:extLst>
      <p:ext uri="{BB962C8B-B14F-4D97-AF65-F5344CB8AC3E}">
        <p14:creationId xmlns:p14="http://schemas.microsoft.com/office/powerpoint/2010/main" val="313572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2:1-9</a:t>
            </a:r>
            <a:endParaRPr lang="en-US" dirty="0"/>
          </a:p>
        </p:txBody>
      </p:sp>
      <p:sp>
        <p:nvSpPr>
          <p:cNvPr id="3" name="Content Placeholder 2"/>
          <p:cNvSpPr>
            <a:spLocks noGrp="1"/>
          </p:cNvSpPr>
          <p:nvPr>
            <p:ph idx="1"/>
          </p:nvPr>
        </p:nvSpPr>
        <p:spPr>
          <a:xfrm>
            <a:off x="457200" y="1600200"/>
            <a:ext cx="8229600" cy="5638800"/>
          </a:xfrm>
        </p:spPr>
        <p:txBody>
          <a:bodyPr>
            <a:normAutofit/>
          </a:bodyPr>
          <a:lstStyle/>
          <a:p>
            <a:pPr marL="0" lvl="5" indent="0">
              <a:buNone/>
            </a:pPr>
            <a:r>
              <a:rPr lang="en-US" sz="2800" baseline="30000" dirty="0"/>
              <a:t>4</a:t>
            </a:r>
            <a:r>
              <a:rPr lang="en-US" sz="2800" dirty="0"/>
              <a:t> But because of </a:t>
            </a:r>
            <a:r>
              <a:rPr lang="en-US" sz="2800" dirty="0" smtClean="0"/>
              <a:t>His </a:t>
            </a:r>
            <a:r>
              <a:rPr lang="en-US" sz="2800" dirty="0"/>
              <a:t>great love for us, God, who is rich in mercy, </a:t>
            </a:r>
            <a:r>
              <a:rPr lang="en-US" sz="2800" baseline="30000" dirty="0"/>
              <a:t>5</a:t>
            </a:r>
            <a:r>
              <a:rPr lang="en-US" sz="2800" dirty="0"/>
              <a:t> </a:t>
            </a:r>
            <a:r>
              <a:rPr lang="en-US" sz="2800" dirty="0">
                <a:solidFill>
                  <a:srgbClr val="FFFF00"/>
                </a:solidFill>
              </a:rPr>
              <a:t>made us alive </a:t>
            </a:r>
            <a:r>
              <a:rPr lang="en-US" sz="2800" dirty="0"/>
              <a:t>with Christ even when we were </a:t>
            </a:r>
            <a:r>
              <a:rPr lang="en-US" sz="2800" dirty="0">
                <a:solidFill>
                  <a:srgbClr val="FFFF00"/>
                </a:solidFill>
              </a:rPr>
              <a:t>dead</a:t>
            </a:r>
            <a:r>
              <a:rPr lang="en-US" sz="2800" dirty="0"/>
              <a:t> in transgressions—it is by grace you have been saved. </a:t>
            </a:r>
            <a:r>
              <a:rPr lang="en-US" sz="2800" baseline="30000" dirty="0"/>
              <a:t>6</a:t>
            </a:r>
            <a:r>
              <a:rPr lang="en-US" sz="2800" dirty="0"/>
              <a:t> And God raised us up with Christ and seated us with him in the heavenly realms in Christ Jesus, </a:t>
            </a:r>
            <a:r>
              <a:rPr lang="en-US" sz="2800" baseline="30000" dirty="0"/>
              <a:t>7</a:t>
            </a:r>
            <a:r>
              <a:rPr lang="en-US" sz="2800" dirty="0"/>
              <a:t> in order that in the coming ages he might show the incomparable riches of his grace, expressed in his kindness to us in Christ Jesus. </a:t>
            </a:r>
            <a:r>
              <a:rPr lang="en-US" sz="2800" baseline="30000" dirty="0"/>
              <a:t>8</a:t>
            </a:r>
            <a:r>
              <a:rPr lang="en-US" sz="2800" dirty="0"/>
              <a:t> For it is by </a:t>
            </a:r>
            <a:r>
              <a:rPr lang="en-US" sz="2800" dirty="0">
                <a:solidFill>
                  <a:srgbClr val="FFFF00"/>
                </a:solidFill>
              </a:rPr>
              <a:t>grace</a:t>
            </a:r>
            <a:r>
              <a:rPr lang="en-US" sz="2800" dirty="0"/>
              <a:t> you have been saved, through faith—and this is not from yourselves, it is the </a:t>
            </a:r>
            <a:r>
              <a:rPr lang="en-US" sz="2800" dirty="0">
                <a:solidFill>
                  <a:srgbClr val="FFFF00"/>
                </a:solidFill>
              </a:rPr>
              <a:t>gift</a:t>
            </a:r>
            <a:r>
              <a:rPr lang="en-US" sz="2800" dirty="0"/>
              <a:t> of God— </a:t>
            </a:r>
            <a:r>
              <a:rPr lang="en-US" sz="2800" baseline="30000" dirty="0"/>
              <a:t>9</a:t>
            </a:r>
            <a:r>
              <a:rPr lang="en-US" sz="2800" dirty="0"/>
              <a:t> </a:t>
            </a:r>
            <a:r>
              <a:rPr lang="en-US" sz="2800" dirty="0">
                <a:solidFill>
                  <a:srgbClr val="FFFF00"/>
                </a:solidFill>
              </a:rPr>
              <a:t>not by works</a:t>
            </a:r>
            <a:r>
              <a:rPr lang="en-US" sz="2800" dirty="0"/>
              <a:t>, so that no one can boast.</a:t>
            </a:r>
          </a:p>
        </p:txBody>
      </p:sp>
    </p:spTree>
    <p:extLst>
      <p:ext uri="{BB962C8B-B14F-4D97-AF65-F5344CB8AC3E}">
        <p14:creationId xmlns:p14="http://schemas.microsoft.com/office/powerpoint/2010/main" val="84192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a:bodyPr>
          <a:lstStyle/>
          <a:p>
            <a:r>
              <a:rPr lang="en-US" dirty="0" smtClean="0"/>
              <a:t>4.  The price was paid once for all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6505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6:23</a:t>
            </a:r>
            <a:endParaRPr lang="en-US" dirty="0"/>
          </a:p>
        </p:txBody>
      </p:sp>
      <p:sp>
        <p:nvSpPr>
          <p:cNvPr id="3" name="Content Placeholder 2"/>
          <p:cNvSpPr>
            <a:spLocks noGrp="1"/>
          </p:cNvSpPr>
          <p:nvPr>
            <p:ph idx="1"/>
          </p:nvPr>
        </p:nvSpPr>
        <p:spPr/>
        <p:txBody>
          <a:bodyPr/>
          <a:lstStyle/>
          <a:p>
            <a:pPr algn="ctr"/>
            <a:r>
              <a:rPr lang="en-US" dirty="0"/>
              <a:t>The </a:t>
            </a:r>
            <a:r>
              <a:rPr lang="en-US" dirty="0">
                <a:solidFill>
                  <a:srgbClr val="FFFF00"/>
                </a:solidFill>
              </a:rPr>
              <a:t>wages</a:t>
            </a:r>
            <a:r>
              <a:rPr lang="en-US" dirty="0"/>
              <a:t> of sin is death but the </a:t>
            </a:r>
            <a:r>
              <a:rPr lang="en-US" dirty="0">
                <a:solidFill>
                  <a:srgbClr val="FFFF00"/>
                </a:solidFill>
              </a:rPr>
              <a:t>gift</a:t>
            </a:r>
            <a:r>
              <a:rPr lang="en-US" dirty="0"/>
              <a:t> of God is eternal life in Christ Jesus our Lord</a:t>
            </a:r>
          </a:p>
        </p:txBody>
      </p:sp>
    </p:spTree>
    <p:extLst>
      <p:ext uri="{BB962C8B-B14F-4D97-AF65-F5344CB8AC3E}">
        <p14:creationId xmlns:p14="http://schemas.microsoft.com/office/powerpoint/2010/main" val="260549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3:18</a:t>
            </a:r>
            <a:endParaRPr lang="en-US" dirty="0"/>
          </a:p>
        </p:txBody>
      </p:sp>
      <p:sp>
        <p:nvSpPr>
          <p:cNvPr id="3" name="Content Placeholder 2"/>
          <p:cNvSpPr>
            <a:spLocks noGrp="1"/>
          </p:cNvSpPr>
          <p:nvPr>
            <p:ph idx="1"/>
          </p:nvPr>
        </p:nvSpPr>
        <p:spPr/>
        <p:txBody>
          <a:bodyPr/>
          <a:lstStyle/>
          <a:p>
            <a:pPr algn="ctr"/>
            <a:r>
              <a:rPr lang="en-US" dirty="0"/>
              <a:t>For Christ also suffered </a:t>
            </a:r>
            <a:r>
              <a:rPr lang="en-US" dirty="0">
                <a:solidFill>
                  <a:srgbClr val="FFFF00"/>
                </a:solidFill>
              </a:rPr>
              <a:t>once</a:t>
            </a:r>
            <a:r>
              <a:rPr lang="en-US" dirty="0"/>
              <a:t> for sins, the righteous for the unrighteous, to bring you to God. </a:t>
            </a:r>
          </a:p>
        </p:txBody>
      </p:sp>
    </p:spTree>
    <p:extLst>
      <p:ext uri="{BB962C8B-B14F-4D97-AF65-F5344CB8AC3E}">
        <p14:creationId xmlns:p14="http://schemas.microsoft.com/office/powerpoint/2010/main" val="2516710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866"/>
          <a:stretch/>
        </p:blipFill>
        <p:spPr>
          <a:xfrm>
            <a:off x="-34636" y="0"/>
            <a:ext cx="9178636" cy="6858000"/>
          </a:xfrm>
          <a:prstGeom prst="rect">
            <a:avLst/>
          </a:prstGeom>
        </p:spPr>
      </p:pic>
      <p:sp>
        <p:nvSpPr>
          <p:cNvPr id="8" name="TextBox 7"/>
          <p:cNvSpPr txBox="1"/>
          <p:nvPr/>
        </p:nvSpPr>
        <p:spPr>
          <a:xfrm>
            <a:off x="1849582" y="838200"/>
            <a:ext cx="5486400" cy="769441"/>
          </a:xfrm>
          <a:prstGeom prst="rect">
            <a:avLst/>
          </a:prstGeom>
          <a:noFill/>
        </p:spPr>
        <p:txBody>
          <a:bodyPr wrap="square" rtlCol="0">
            <a:prstTxWarp prst="textArchUp">
              <a:avLst/>
            </a:prstTxWarp>
            <a:spAutoFit/>
          </a:bodyPr>
          <a:lstStyle/>
          <a:p>
            <a:r>
              <a:rPr lang="en-US" sz="5400" dirty="0" smtClean="0">
                <a:latin typeface="Abyssinica SIL" pitchFamily="2" charset="0"/>
                <a:ea typeface="Abyssinica SIL" pitchFamily="2" charset="0"/>
                <a:cs typeface="Abyssinica SIL" pitchFamily="2" charset="0"/>
              </a:rPr>
              <a:t>The Healer of My</a:t>
            </a:r>
            <a:endParaRPr lang="en-US" sz="5400" dirty="0">
              <a:latin typeface="Abyssinica SIL" pitchFamily="2" charset="0"/>
              <a:ea typeface="Abyssinica SIL" pitchFamily="2" charset="0"/>
              <a:cs typeface="Abyssinica SIL" pitchFamily="2" charset="0"/>
            </a:endParaRPr>
          </a:p>
        </p:txBody>
      </p:sp>
      <p:sp>
        <p:nvSpPr>
          <p:cNvPr id="6" name="TextBox 5"/>
          <p:cNvSpPr txBox="1"/>
          <p:nvPr/>
        </p:nvSpPr>
        <p:spPr>
          <a:xfrm>
            <a:off x="5486400" y="5616714"/>
            <a:ext cx="2514600" cy="707886"/>
          </a:xfrm>
          <a:prstGeom prst="rect">
            <a:avLst/>
          </a:prstGeom>
          <a:noFill/>
        </p:spPr>
        <p:txBody>
          <a:bodyPr wrap="square" rtlCol="0">
            <a:spAutoFit/>
          </a:bodyPr>
          <a:lstStyle/>
          <a:p>
            <a:pPr algn="ctr"/>
            <a:r>
              <a:rPr lang="en-US" sz="2000" dirty="0">
                <a:latin typeface="Abyssinica SIL" pitchFamily="2" charset="0"/>
                <a:ea typeface="Abyssinica SIL" pitchFamily="2" charset="0"/>
                <a:cs typeface="Abyssinica SIL" pitchFamily="2" charset="0"/>
              </a:rPr>
              <a:t>t</a:t>
            </a:r>
            <a:r>
              <a:rPr lang="en-US" sz="2000" dirty="0" smtClean="0">
                <a:latin typeface="Abyssinica SIL" pitchFamily="2" charset="0"/>
                <a:ea typeface="Abyssinica SIL" pitchFamily="2" charset="0"/>
                <a:cs typeface="Abyssinica SIL" pitchFamily="2" charset="0"/>
              </a:rPr>
              <a:t>he power of being forgiven</a:t>
            </a:r>
            <a:endParaRPr lang="en-US" sz="2000" dirty="0">
              <a:latin typeface="Abyssinica SIL" pitchFamily="2" charset="0"/>
              <a:ea typeface="Abyssinica SIL" pitchFamily="2" charset="0"/>
              <a:cs typeface="Abyssinica SIL" pitchFamily="2" charset="0"/>
            </a:endParaRPr>
          </a:p>
        </p:txBody>
      </p:sp>
    </p:spTree>
    <p:extLst>
      <p:ext uri="{BB962C8B-B14F-4D97-AF65-F5344CB8AC3E}">
        <p14:creationId xmlns:p14="http://schemas.microsoft.com/office/powerpoint/2010/main" val="3433342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103:10-12</a:t>
            </a:r>
            <a:endParaRPr lang="en-US" dirty="0"/>
          </a:p>
        </p:txBody>
      </p:sp>
      <p:sp>
        <p:nvSpPr>
          <p:cNvPr id="3" name="Content Placeholder 2"/>
          <p:cNvSpPr>
            <a:spLocks noGrp="1"/>
          </p:cNvSpPr>
          <p:nvPr>
            <p:ph idx="1"/>
          </p:nvPr>
        </p:nvSpPr>
        <p:spPr/>
        <p:txBody>
          <a:bodyPr>
            <a:normAutofit/>
          </a:bodyPr>
          <a:lstStyle/>
          <a:p>
            <a:pPr algn="ctr"/>
            <a:r>
              <a:rPr lang="en-US" sz="2800" dirty="0"/>
              <a:t>He does not treat us as our sins </a:t>
            </a:r>
            <a:r>
              <a:rPr lang="en-US" sz="2800" dirty="0">
                <a:solidFill>
                  <a:srgbClr val="FFFF00"/>
                </a:solidFill>
              </a:rPr>
              <a:t>deserve</a:t>
            </a:r>
            <a:r>
              <a:rPr lang="en-US" sz="2800" dirty="0"/>
              <a:t> or repay us according to our iniquities. </a:t>
            </a:r>
            <a:br>
              <a:rPr lang="en-US" sz="2800" dirty="0"/>
            </a:br>
            <a:r>
              <a:rPr lang="en-US" sz="2800" baseline="30000" dirty="0"/>
              <a:t>11</a:t>
            </a:r>
            <a:r>
              <a:rPr lang="en-US" sz="2800" dirty="0"/>
              <a:t> For as high as the heavens are above the earth, so great is his love for those who fear him; </a:t>
            </a:r>
            <a:br>
              <a:rPr lang="en-US" sz="2800" dirty="0"/>
            </a:br>
            <a:r>
              <a:rPr lang="en-US" sz="2800" baseline="30000" dirty="0"/>
              <a:t>12</a:t>
            </a:r>
            <a:r>
              <a:rPr lang="en-US" sz="2800" dirty="0"/>
              <a:t> as far as the east is from the west, so far has he </a:t>
            </a:r>
            <a:r>
              <a:rPr lang="en-US" sz="2800" dirty="0">
                <a:solidFill>
                  <a:srgbClr val="FFFF00"/>
                </a:solidFill>
              </a:rPr>
              <a:t>removed</a:t>
            </a:r>
            <a:r>
              <a:rPr lang="en-US" sz="2800" dirty="0"/>
              <a:t> our transgressions from us.</a:t>
            </a:r>
          </a:p>
        </p:txBody>
      </p:sp>
    </p:spTree>
    <p:extLst>
      <p:ext uri="{BB962C8B-B14F-4D97-AF65-F5344CB8AC3E}">
        <p14:creationId xmlns:p14="http://schemas.microsoft.com/office/powerpoint/2010/main" val="54218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31:34</a:t>
            </a:r>
            <a:endParaRPr lang="en-US" dirty="0"/>
          </a:p>
        </p:txBody>
      </p:sp>
      <p:sp>
        <p:nvSpPr>
          <p:cNvPr id="3" name="Content Placeholder 2"/>
          <p:cNvSpPr>
            <a:spLocks noGrp="1"/>
          </p:cNvSpPr>
          <p:nvPr>
            <p:ph idx="1"/>
          </p:nvPr>
        </p:nvSpPr>
        <p:spPr/>
        <p:txBody>
          <a:bodyPr/>
          <a:lstStyle/>
          <a:p>
            <a:pPr marL="0" lvl="1" algn="ctr"/>
            <a:r>
              <a:rPr lang="en-US" dirty="0">
                <a:solidFill>
                  <a:schemeClr val="tx1"/>
                </a:solidFill>
                <a:latin typeface="+mn-lt"/>
              </a:rPr>
              <a:t>For I will forgive their wickedness and will </a:t>
            </a:r>
            <a:r>
              <a:rPr lang="en-US" dirty="0">
                <a:solidFill>
                  <a:srgbClr val="FFFF00"/>
                </a:solidFill>
                <a:latin typeface="+mn-lt"/>
              </a:rPr>
              <a:t>remember their sins no more.</a:t>
            </a:r>
          </a:p>
          <a:p>
            <a:endParaRPr lang="en-US" dirty="0"/>
          </a:p>
        </p:txBody>
      </p:sp>
    </p:spTree>
    <p:extLst>
      <p:ext uri="{BB962C8B-B14F-4D97-AF65-F5344CB8AC3E}">
        <p14:creationId xmlns:p14="http://schemas.microsoft.com/office/powerpoint/2010/main" val="2711687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Micah 7:19</a:t>
            </a:r>
            <a:endParaRPr lang="en-US" dirty="0"/>
          </a:p>
        </p:txBody>
      </p:sp>
      <p:sp>
        <p:nvSpPr>
          <p:cNvPr id="3" name="Content Placeholder 2"/>
          <p:cNvSpPr>
            <a:spLocks noGrp="1"/>
          </p:cNvSpPr>
          <p:nvPr>
            <p:ph idx="1"/>
          </p:nvPr>
        </p:nvSpPr>
        <p:spPr/>
        <p:txBody>
          <a:bodyPr>
            <a:normAutofit/>
          </a:bodyPr>
          <a:lstStyle/>
          <a:p>
            <a:pPr algn="ctr"/>
            <a:r>
              <a:rPr lang="en-US" sz="2800" dirty="0"/>
              <a:t>You will again have compassion on us; You will tread our sins underfoot and </a:t>
            </a:r>
            <a:r>
              <a:rPr lang="en-US" sz="2800" dirty="0">
                <a:solidFill>
                  <a:srgbClr val="FFFF00"/>
                </a:solidFill>
              </a:rPr>
              <a:t>hurl all our iniquities into the depths of the sea</a:t>
            </a:r>
            <a:r>
              <a:rPr lang="en-US" sz="2800" dirty="0"/>
              <a:t>.</a:t>
            </a:r>
          </a:p>
        </p:txBody>
      </p:sp>
    </p:spTree>
    <p:extLst>
      <p:ext uri="{BB962C8B-B14F-4D97-AF65-F5344CB8AC3E}">
        <p14:creationId xmlns:p14="http://schemas.microsoft.com/office/powerpoint/2010/main" val="3686820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treehugger.com/assets/images/2011/10/no-fishing-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7" y="0"/>
            <a:ext cx="10286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37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rmAutofit fontScale="90000"/>
          </a:bodyPr>
          <a:lstStyle/>
          <a:p>
            <a:r>
              <a:rPr lang="en-US" dirty="0" smtClean="0"/>
              <a:t>5.  How do we receive God’s gift of salvation?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9221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32:3,5</a:t>
            </a:r>
            <a:endParaRPr lang="en-US" dirty="0"/>
          </a:p>
        </p:txBody>
      </p:sp>
      <p:sp>
        <p:nvSpPr>
          <p:cNvPr id="3" name="Content Placeholder 2"/>
          <p:cNvSpPr>
            <a:spLocks noGrp="1"/>
          </p:cNvSpPr>
          <p:nvPr>
            <p:ph idx="1"/>
          </p:nvPr>
        </p:nvSpPr>
        <p:spPr/>
        <p:txBody>
          <a:bodyPr/>
          <a:lstStyle/>
          <a:p>
            <a:r>
              <a:rPr lang="en-US" sz="2800" dirty="0" smtClean="0">
                <a:solidFill>
                  <a:schemeClr val="tx1"/>
                </a:solidFill>
                <a:latin typeface="+mn-lt"/>
              </a:rPr>
              <a:t>3 When I kept silent, my bones wasted away through </a:t>
            </a:r>
            <a:r>
              <a:rPr lang="en-US" sz="2800" dirty="0" smtClean="0">
                <a:solidFill>
                  <a:schemeClr val="tx1"/>
                </a:solidFill>
              </a:rPr>
              <a:t>my groaning all day long.   </a:t>
            </a:r>
          </a:p>
          <a:p>
            <a:r>
              <a:rPr lang="en-US" sz="2800" dirty="0" smtClean="0"/>
              <a:t>5 Then I </a:t>
            </a:r>
            <a:r>
              <a:rPr lang="en-US" sz="2800" dirty="0" smtClean="0">
                <a:solidFill>
                  <a:srgbClr val="FFFF00"/>
                </a:solidFill>
              </a:rPr>
              <a:t>acknowledged</a:t>
            </a:r>
            <a:r>
              <a:rPr lang="en-US" sz="2800" dirty="0" smtClean="0"/>
              <a:t> my sin to you and did not cover up my iniquity. I said, “I will </a:t>
            </a:r>
            <a:r>
              <a:rPr lang="en-US" sz="2800" dirty="0" smtClean="0">
                <a:solidFill>
                  <a:srgbClr val="FFFF00"/>
                </a:solidFill>
              </a:rPr>
              <a:t>confess</a:t>
            </a:r>
            <a:r>
              <a:rPr lang="en-US" sz="2800" dirty="0" smtClean="0"/>
              <a:t> my transgressions to the LORD.”  And you </a:t>
            </a:r>
            <a:r>
              <a:rPr lang="en-US" sz="2800" dirty="0" smtClean="0">
                <a:solidFill>
                  <a:srgbClr val="FFFF00"/>
                </a:solidFill>
              </a:rPr>
              <a:t>forgave</a:t>
            </a:r>
            <a:r>
              <a:rPr lang="en-US" sz="2800" dirty="0" smtClean="0"/>
              <a:t> the </a:t>
            </a:r>
            <a:r>
              <a:rPr lang="en-US" sz="2800" dirty="0" smtClean="0">
                <a:solidFill>
                  <a:srgbClr val="FFFF00"/>
                </a:solidFill>
              </a:rPr>
              <a:t>guilt</a:t>
            </a:r>
            <a:r>
              <a:rPr lang="en-US" sz="2800" dirty="0" smtClean="0"/>
              <a:t> of my sin.</a:t>
            </a:r>
          </a:p>
          <a:p>
            <a:endParaRPr lang="en-US" dirty="0"/>
          </a:p>
        </p:txBody>
      </p:sp>
    </p:spTree>
    <p:extLst>
      <p:ext uri="{BB962C8B-B14F-4D97-AF65-F5344CB8AC3E}">
        <p14:creationId xmlns:p14="http://schemas.microsoft.com/office/powerpoint/2010/main" val="2417939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John 1:9</a:t>
            </a:r>
            <a:endParaRPr lang="en-US" dirty="0"/>
          </a:p>
        </p:txBody>
      </p:sp>
      <p:sp>
        <p:nvSpPr>
          <p:cNvPr id="3" name="Content Placeholder 2"/>
          <p:cNvSpPr>
            <a:spLocks noGrp="1"/>
          </p:cNvSpPr>
          <p:nvPr>
            <p:ph idx="1"/>
          </p:nvPr>
        </p:nvSpPr>
        <p:spPr/>
        <p:txBody>
          <a:bodyPr/>
          <a:lstStyle/>
          <a:p>
            <a:pPr algn="ctr"/>
            <a:r>
              <a:rPr lang="en-US" dirty="0"/>
              <a:t>If we </a:t>
            </a:r>
            <a:r>
              <a:rPr lang="en-US" dirty="0">
                <a:solidFill>
                  <a:srgbClr val="FFFF00"/>
                </a:solidFill>
              </a:rPr>
              <a:t>confess</a:t>
            </a:r>
            <a:r>
              <a:rPr lang="en-US" dirty="0"/>
              <a:t> our sins, </a:t>
            </a:r>
            <a:r>
              <a:rPr lang="en-US" dirty="0" smtClean="0"/>
              <a:t>He </a:t>
            </a:r>
            <a:r>
              <a:rPr lang="en-US" dirty="0"/>
              <a:t>is faithful and just and will </a:t>
            </a:r>
            <a:r>
              <a:rPr lang="en-US" dirty="0">
                <a:solidFill>
                  <a:srgbClr val="FFFF00"/>
                </a:solidFill>
              </a:rPr>
              <a:t>forgive</a:t>
            </a:r>
            <a:r>
              <a:rPr lang="en-US" dirty="0"/>
              <a:t> us our sins and </a:t>
            </a:r>
            <a:r>
              <a:rPr lang="en-US" dirty="0">
                <a:solidFill>
                  <a:srgbClr val="FFFF00"/>
                </a:solidFill>
              </a:rPr>
              <a:t>purify</a:t>
            </a:r>
            <a:r>
              <a:rPr lang="en-US" dirty="0"/>
              <a:t> us from all unrighteousness.</a:t>
            </a:r>
          </a:p>
        </p:txBody>
      </p:sp>
    </p:spTree>
    <p:extLst>
      <p:ext uri="{BB962C8B-B14F-4D97-AF65-F5344CB8AC3E}">
        <p14:creationId xmlns:p14="http://schemas.microsoft.com/office/powerpoint/2010/main" val="960649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3:9</a:t>
            </a:r>
            <a:endParaRPr lang="en-US" dirty="0"/>
          </a:p>
        </p:txBody>
      </p:sp>
      <p:sp>
        <p:nvSpPr>
          <p:cNvPr id="3" name="Content Placeholder 2"/>
          <p:cNvSpPr>
            <a:spLocks noGrp="1"/>
          </p:cNvSpPr>
          <p:nvPr>
            <p:ph idx="1"/>
          </p:nvPr>
        </p:nvSpPr>
        <p:spPr/>
        <p:txBody>
          <a:bodyPr>
            <a:normAutofit/>
          </a:bodyPr>
          <a:lstStyle/>
          <a:p>
            <a:pPr algn="ctr"/>
            <a:r>
              <a:rPr lang="en-US" sz="2800" dirty="0"/>
              <a:t>The Lord is not slow in keeping </a:t>
            </a:r>
            <a:r>
              <a:rPr lang="en-US" sz="2800" dirty="0" smtClean="0"/>
              <a:t>His </a:t>
            </a:r>
            <a:r>
              <a:rPr lang="en-US" sz="2800" dirty="0"/>
              <a:t>promise, as some understand slowness.  Instead </a:t>
            </a:r>
            <a:r>
              <a:rPr lang="en-US" sz="2800" dirty="0" smtClean="0"/>
              <a:t>He </a:t>
            </a:r>
            <a:r>
              <a:rPr lang="en-US" sz="2800" dirty="0"/>
              <a:t>is patient with you, not wanting anyone to perish, but everyone to come to </a:t>
            </a:r>
            <a:r>
              <a:rPr lang="en-US" sz="2800" dirty="0">
                <a:solidFill>
                  <a:srgbClr val="FFFF00"/>
                </a:solidFill>
              </a:rPr>
              <a:t>repentance</a:t>
            </a:r>
            <a:r>
              <a:rPr lang="en-US" sz="2800" dirty="0"/>
              <a:t>.</a:t>
            </a:r>
          </a:p>
        </p:txBody>
      </p:sp>
    </p:spTree>
    <p:extLst>
      <p:ext uri="{BB962C8B-B14F-4D97-AF65-F5344CB8AC3E}">
        <p14:creationId xmlns:p14="http://schemas.microsoft.com/office/powerpoint/2010/main" val="3567892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joinregeneration.com/repent/517DF798-600A-46DB-AFB0-6DF98CD94D4A_files/uturn%20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8"/>
            <a:ext cx="9220200" cy="689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61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85800" y="1752600"/>
            <a:ext cx="8229600" cy="4572000"/>
          </a:xfrm>
        </p:spPr>
        <p:txBody>
          <a:bodyPr>
            <a:normAutofit lnSpcReduction="10000"/>
          </a:bodyPr>
          <a:lstStyle/>
          <a:p>
            <a:pPr>
              <a:buFontTx/>
              <a:buNone/>
            </a:pPr>
            <a:r>
              <a:rPr lang="en-US" sz="3600" dirty="0"/>
              <a:t>Repentance is NOT…</a:t>
            </a:r>
          </a:p>
          <a:p>
            <a:pPr>
              <a:buFontTx/>
              <a:buNone/>
            </a:pPr>
            <a:endParaRPr lang="en-US" sz="400" dirty="0"/>
          </a:p>
          <a:p>
            <a:pPr marL="682625" lvl="1" indent="-225425">
              <a:buFontTx/>
              <a:buChar char="•"/>
            </a:pPr>
            <a:r>
              <a:rPr lang="en-US" dirty="0">
                <a:solidFill>
                  <a:schemeClr val="tx1"/>
                </a:solidFill>
                <a:latin typeface="+mn-lt"/>
                <a:sym typeface="Wingdings" pitchFamily="2" charset="2"/>
              </a:rPr>
              <a:t>Wishing we had done better</a:t>
            </a:r>
          </a:p>
          <a:p>
            <a:pPr marL="682625" lvl="1" indent="-225425">
              <a:buFontTx/>
              <a:buChar char="•"/>
            </a:pPr>
            <a:r>
              <a:rPr lang="en-US" dirty="0">
                <a:solidFill>
                  <a:schemeClr val="tx1"/>
                </a:solidFill>
                <a:latin typeface="+mn-lt"/>
                <a:sym typeface="Wingdings" pitchFamily="2" charset="2"/>
              </a:rPr>
              <a:t>Promising to do better next time</a:t>
            </a:r>
          </a:p>
          <a:p>
            <a:pPr marL="682625" lvl="1" indent="-225425">
              <a:buFontTx/>
              <a:buChar char="•"/>
            </a:pPr>
            <a:r>
              <a:rPr lang="en-US" dirty="0">
                <a:solidFill>
                  <a:schemeClr val="tx1"/>
                </a:solidFill>
                <a:latin typeface="+mn-lt"/>
                <a:sym typeface="Wingdings" pitchFamily="2" charset="2"/>
              </a:rPr>
              <a:t>Feeling sorry for what we have done</a:t>
            </a:r>
          </a:p>
          <a:p>
            <a:pPr marL="682625" lvl="1" indent="-225425">
              <a:buFontTx/>
              <a:buChar char="•"/>
            </a:pPr>
            <a:r>
              <a:rPr lang="en-US" dirty="0">
                <a:solidFill>
                  <a:schemeClr val="tx1"/>
                </a:solidFill>
                <a:latin typeface="+mn-lt"/>
                <a:sym typeface="Wingdings" pitchFamily="2" charset="2"/>
              </a:rPr>
              <a:t>Being brokenhearted for ourselves only</a:t>
            </a:r>
          </a:p>
          <a:p>
            <a:pPr marL="682625" lvl="1" indent="-225425">
              <a:buFontTx/>
              <a:buChar char="•"/>
            </a:pPr>
            <a:r>
              <a:rPr lang="en-US" dirty="0">
                <a:solidFill>
                  <a:schemeClr val="tx1"/>
                </a:solidFill>
                <a:latin typeface="+mn-lt"/>
                <a:sym typeface="Wingdings" pitchFamily="2" charset="2"/>
              </a:rPr>
              <a:t>Blaming others/making excuses for sin</a:t>
            </a:r>
          </a:p>
          <a:p>
            <a:pPr marL="682625" lvl="1" indent="-225425">
              <a:buFontTx/>
              <a:buChar char="•"/>
            </a:pPr>
            <a:r>
              <a:rPr lang="en-US" dirty="0">
                <a:solidFill>
                  <a:schemeClr val="tx1"/>
                </a:solidFill>
                <a:latin typeface="+mn-lt"/>
                <a:sym typeface="Wingdings" pitchFamily="2" charset="2"/>
              </a:rPr>
              <a:t>Convenient</a:t>
            </a:r>
          </a:p>
          <a:p>
            <a:pPr marL="682625" lvl="1" indent="-225425">
              <a:buFontTx/>
              <a:buChar char="•"/>
            </a:pPr>
            <a:r>
              <a:rPr lang="en-US" dirty="0">
                <a:solidFill>
                  <a:schemeClr val="tx1"/>
                </a:solidFill>
                <a:latin typeface="+mn-lt"/>
                <a:sym typeface="Wingdings" pitchFamily="2" charset="2"/>
              </a:rPr>
              <a:t>Without surrender/Lordship</a:t>
            </a:r>
          </a:p>
          <a:p>
            <a:pPr>
              <a:buFontTx/>
              <a:buNone/>
            </a:pPr>
            <a:r>
              <a:rPr lang="en-US" sz="2800" dirty="0">
                <a:sym typeface="Wingdings" pitchFamily="2" charset="2"/>
              </a:rPr>
              <a:t>	</a:t>
            </a:r>
            <a:endParaRPr lang="en-US" sz="2800" dirty="0"/>
          </a:p>
        </p:txBody>
      </p:sp>
      <p:pic>
        <p:nvPicPr>
          <p:cNvPr id="17414" name="Picture 6" descr="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756" y="0"/>
            <a:ext cx="326124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5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ctr"/>
            <a:r>
              <a:rPr lang="en-US" b="1" dirty="0" smtClean="0"/>
              <a:t>Psalm 32 </a:t>
            </a:r>
          </a:p>
          <a:p>
            <a:pPr algn="ctr"/>
            <a:r>
              <a:rPr lang="en-US" sz="2400" dirty="0" smtClean="0"/>
              <a:t>(around page </a:t>
            </a:r>
            <a:r>
              <a:rPr lang="en-US" sz="2400" dirty="0"/>
              <a:t>380 or </a:t>
            </a:r>
            <a:r>
              <a:rPr lang="en-US" sz="2400" dirty="0" smtClean="0"/>
              <a:t>389 in guest Bible)</a:t>
            </a:r>
            <a:endParaRPr lang="en-US" dirty="0"/>
          </a:p>
        </p:txBody>
      </p:sp>
    </p:spTree>
    <p:extLst>
      <p:ext uri="{BB962C8B-B14F-4D97-AF65-F5344CB8AC3E}">
        <p14:creationId xmlns:p14="http://schemas.microsoft.com/office/powerpoint/2010/main" val="3062391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752600"/>
            <a:ext cx="8229600" cy="4572000"/>
          </a:xfrm>
        </p:spPr>
        <p:txBody>
          <a:bodyPr>
            <a:normAutofit lnSpcReduction="10000"/>
          </a:bodyPr>
          <a:lstStyle/>
          <a:p>
            <a:pPr>
              <a:buFontTx/>
              <a:buNone/>
            </a:pPr>
            <a:r>
              <a:rPr lang="en-US" sz="3600" dirty="0"/>
              <a:t>Repentance IS…</a:t>
            </a:r>
          </a:p>
          <a:p>
            <a:pPr>
              <a:buFontTx/>
              <a:buNone/>
            </a:pPr>
            <a:endParaRPr lang="en-US" sz="400" dirty="0"/>
          </a:p>
          <a:p>
            <a:pPr marL="682625" lvl="1" indent="-225425">
              <a:buFontTx/>
              <a:buChar char="•"/>
            </a:pPr>
            <a:r>
              <a:rPr lang="en-US" dirty="0">
                <a:solidFill>
                  <a:schemeClr val="tx1"/>
                </a:solidFill>
                <a:latin typeface="+mn-lt"/>
                <a:sym typeface="Wingdings" pitchFamily="2" charset="2"/>
              </a:rPr>
              <a:t>Accepting the truth when confronted with sin</a:t>
            </a:r>
          </a:p>
          <a:p>
            <a:pPr marL="682625" lvl="1" indent="-225425">
              <a:buFontTx/>
              <a:buChar char="•"/>
            </a:pPr>
            <a:r>
              <a:rPr lang="en-US" dirty="0">
                <a:solidFill>
                  <a:schemeClr val="tx1"/>
                </a:solidFill>
                <a:latin typeface="+mn-lt"/>
                <a:sym typeface="Wingdings" pitchFamily="2" charset="2"/>
              </a:rPr>
              <a:t>Making no excuses for our sin</a:t>
            </a:r>
          </a:p>
          <a:p>
            <a:pPr marL="682625" lvl="1" indent="-225425">
              <a:buFontTx/>
              <a:buChar char="•"/>
            </a:pPr>
            <a:r>
              <a:rPr lang="en-US" dirty="0">
                <a:solidFill>
                  <a:schemeClr val="tx1"/>
                </a:solidFill>
                <a:latin typeface="+mn-lt"/>
                <a:sym typeface="Wingdings" pitchFamily="2" charset="2"/>
              </a:rPr>
              <a:t>Facing consequences</a:t>
            </a:r>
          </a:p>
          <a:p>
            <a:pPr marL="682625" lvl="1" indent="-225425">
              <a:buFontTx/>
              <a:buChar char="•"/>
            </a:pPr>
            <a:r>
              <a:rPr lang="en-US" dirty="0">
                <a:solidFill>
                  <a:schemeClr val="tx1"/>
                </a:solidFill>
                <a:latin typeface="+mn-lt"/>
                <a:sym typeface="Wingdings" pitchFamily="2" charset="2"/>
              </a:rPr>
              <a:t>Being willing to let God to change our heart/mind</a:t>
            </a:r>
          </a:p>
          <a:p>
            <a:pPr marL="682625" lvl="1" indent="-225425">
              <a:buFontTx/>
              <a:buChar char="•"/>
            </a:pPr>
            <a:r>
              <a:rPr lang="en-US" dirty="0">
                <a:solidFill>
                  <a:schemeClr val="tx1"/>
                </a:solidFill>
                <a:latin typeface="+mn-lt"/>
                <a:sym typeface="Wingdings" pitchFamily="2" charset="2"/>
              </a:rPr>
              <a:t>“Feeling” the damage done to another</a:t>
            </a:r>
          </a:p>
          <a:p>
            <a:pPr marL="682625" lvl="1" indent="-225425">
              <a:buFontTx/>
              <a:buChar char="•"/>
            </a:pPr>
            <a:r>
              <a:rPr lang="en-US" dirty="0">
                <a:solidFill>
                  <a:schemeClr val="tx1"/>
                </a:solidFill>
                <a:latin typeface="+mn-lt"/>
                <a:sym typeface="Wingdings" pitchFamily="2" charset="2"/>
              </a:rPr>
              <a:t>Focusing attention on the wounded one</a:t>
            </a:r>
          </a:p>
          <a:p>
            <a:pPr lvl="1">
              <a:buFontTx/>
              <a:buChar char="•"/>
            </a:pPr>
            <a:endParaRPr lang="en-US" sz="2400" dirty="0">
              <a:solidFill>
                <a:schemeClr val="tx1"/>
              </a:solidFill>
              <a:sym typeface="Wingdings" pitchFamily="2" charset="2"/>
            </a:endParaRPr>
          </a:p>
          <a:p>
            <a:pPr>
              <a:buFontTx/>
              <a:buNone/>
            </a:pPr>
            <a:r>
              <a:rPr lang="en-US" sz="2800" dirty="0">
                <a:sym typeface="Wingdings" pitchFamily="2" charset="2"/>
              </a:rPr>
              <a:t>	</a:t>
            </a:r>
            <a:endParaRPr lang="en-US" sz="2800" dirty="0"/>
          </a:p>
        </p:txBody>
      </p:sp>
      <p:pic>
        <p:nvPicPr>
          <p:cNvPr id="16389" name="Picture 5" descr="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784"/>
            <a:ext cx="3276600" cy="214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30:15</a:t>
            </a:r>
            <a:endParaRPr lang="en-US" dirty="0"/>
          </a:p>
        </p:txBody>
      </p:sp>
      <p:sp>
        <p:nvSpPr>
          <p:cNvPr id="3" name="Content Placeholder 2"/>
          <p:cNvSpPr>
            <a:spLocks noGrp="1"/>
          </p:cNvSpPr>
          <p:nvPr>
            <p:ph idx="1"/>
          </p:nvPr>
        </p:nvSpPr>
        <p:spPr/>
        <p:txBody>
          <a:bodyPr/>
          <a:lstStyle/>
          <a:p>
            <a:pPr algn="ctr"/>
            <a:r>
              <a:rPr lang="en-US" dirty="0"/>
              <a:t>In </a:t>
            </a:r>
            <a:r>
              <a:rPr lang="en-US" dirty="0">
                <a:solidFill>
                  <a:srgbClr val="FFFF00"/>
                </a:solidFill>
              </a:rPr>
              <a:t>repentance</a:t>
            </a:r>
            <a:r>
              <a:rPr lang="en-US" dirty="0"/>
              <a:t> and </a:t>
            </a:r>
            <a:r>
              <a:rPr lang="en-US" dirty="0">
                <a:solidFill>
                  <a:srgbClr val="FFFF00"/>
                </a:solidFill>
              </a:rPr>
              <a:t>rest</a:t>
            </a:r>
            <a:r>
              <a:rPr lang="en-US" dirty="0"/>
              <a:t> is your salvation, in quietness and trust is your strength</a:t>
            </a:r>
          </a:p>
        </p:txBody>
      </p:sp>
    </p:spTree>
    <p:extLst>
      <p:ext uri="{BB962C8B-B14F-4D97-AF65-F5344CB8AC3E}">
        <p14:creationId xmlns:p14="http://schemas.microsoft.com/office/powerpoint/2010/main" val="704684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2:38</a:t>
            </a:r>
            <a:endParaRPr lang="en-US" dirty="0"/>
          </a:p>
        </p:txBody>
      </p:sp>
      <p:sp>
        <p:nvSpPr>
          <p:cNvPr id="3" name="Content Placeholder 2"/>
          <p:cNvSpPr>
            <a:spLocks noGrp="1"/>
          </p:cNvSpPr>
          <p:nvPr>
            <p:ph idx="1"/>
          </p:nvPr>
        </p:nvSpPr>
        <p:spPr/>
        <p:txBody>
          <a:bodyPr>
            <a:normAutofit/>
          </a:bodyPr>
          <a:lstStyle/>
          <a:p>
            <a:pPr algn="ctr"/>
            <a:r>
              <a:rPr lang="en-US" sz="2800" dirty="0"/>
              <a:t>Peter replied, “</a:t>
            </a:r>
            <a:r>
              <a:rPr lang="en-US" sz="2800" dirty="0">
                <a:solidFill>
                  <a:srgbClr val="FFFF00"/>
                </a:solidFill>
              </a:rPr>
              <a:t>Repent</a:t>
            </a:r>
            <a:r>
              <a:rPr lang="en-US" sz="2800" dirty="0"/>
              <a:t> and be </a:t>
            </a:r>
            <a:r>
              <a:rPr lang="en-US" sz="2800" dirty="0">
                <a:solidFill>
                  <a:srgbClr val="FFFF00"/>
                </a:solidFill>
              </a:rPr>
              <a:t>baptized</a:t>
            </a:r>
            <a:r>
              <a:rPr lang="en-US" sz="2800" dirty="0"/>
              <a:t>, every one of you, in the name of Jesus Christ for the forgiveness of your sins. </a:t>
            </a:r>
          </a:p>
        </p:txBody>
      </p:sp>
    </p:spTree>
    <p:extLst>
      <p:ext uri="{BB962C8B-B14F-4D97-AF65-F5344CB8AC3E}">
        <p14:creationId xmlns:p14="http://schemas.microsoft.com/office/powerpoint/2010/main" val="1440139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6.  We must also be willing to forgive ourselves…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9789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32:1-5</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Blessed </a:t>
            </a:r>
            <a:r>
              <a:rPr lang="en-US" i="1" dirty="0"/>
              <a:t>[happy, to be envied] </a:t>
            </a:r>
            <a:r>
              <a:rPr lang="en-US" dirty="0"/>
              <a:t>is the one whose</a:t>
            </a:r>
            <a:r>
              <a:rPr lang="en-US" b="1" dirty="0"/>
              <a:t> </a:t>
            </a:r>
            <a:r>
              <a:rPr lang="en-US" b="1" dirty="0">
                <a:solidFill>
                  <a:srgbClr val="FFFF00"/>
                </a:solidFill>
              </a:rPr>
              <a:t>transgressions are forgiven</a:t>
            </a:r>
            <a:r>
              <a:rPr lang="en-US" dirty="0"/>
              <a:t>, whose </a:t>
            </a:r>
            <a:r>
              <a:rPr lang="en-US" b="1" dirty="0">
                <a:solidFill>
                  <a:srgbClr val="FFFF00"/>
                </a:solidFill>
              </a:rPr>
              <a:t>sins are covered</a:t>
            </a:r>
            <a:r>
              <a:rPr lang="en-US" b="1" dirty="0"/>
              <a:t>.</a:t>
            </a:r>
            <a:r>
              <a:rPr lang="en-US" dirty="0"/>
              <a:t> </a:t>
            </a:r>
          </a:p>
          <a:p>
            <a:r>
              <a:rPr lang="en-US" dirty="0"/>
              <a:t> </a:t>
            </a:r>
          </a:p>
          <a:p>
            <a:r>
              <a:rPr lang="en-US" dirty="0"/>
              <a:t>2 Blessed </a:t>
            </a:r>
            <a:r>
              <a:rPr lang="en-US" i="1" dirty="0"/>
              <a:t>[happy, to be envied] </a:t>
            </a:r>
            <a:r>
              <a:rPr lang="en-US" dirty="0"/>
              <a:t>is the one whose sin </a:t>
            </a:r>
            <a:r>
              <a:rPr lang="en-US" b="1" dirty="0">
                <a:solidFill>
                  <a:srgbClr val="FFFF00"/>
                </a:solidFill>
              </a:rPr>
              <a:t>the LORD does not count against them</a:t>
            </a:r>
            <a:r>
              <a:rPr lang="en-US" dirty="0"/>
              <a:t> and </a:t>
            </a:r>
            <a:r>
              <a:rPr lang="en-US" b="1" dirty="0">
                <a:solidFill>
                  <a:srgbClr val="FFFF00"/>
                </a:solidFill>
              </a:rPr>
              <a:t>in whose spirit is no deceit</a:t>
            </a:r>
            <a:r>
              <a:rPr lang="en-US" b="1" dirty="0"/>
              <a:t>.</a:t>
            </a:r>
            <a:endParaRPr lang="en-US" dirty="0"/>
          </a:p>
          <a:p>
            <a:r>
              <a:rPr lang="en-US" dirty="0"/>
              <a:t> </a:t>
            </a:r>
          </a:p>
          <a:p>
            <a:r>
              <a:rPr lang="en-US" dirty="0"/>
              <a:t> 3 When I kept silent, my </a:t>
            </a:r>
            <a:r>
              <a:rPr lang="en-US" b="1" dirty="0">
                <a:solidFill>
                  <a:srgbClr val="FFFF00"/>
                </a:solidFill>
              </a:rPr>
              <a:t>bones</a:t>
            </a:r>
            <a:r>
              <a:rPr lang="en-US" dirty="0">
                <a:solidFill>
                  <a:srgbClr val="FFFF00"/>
                </a:solidFill>
              </a:rPr>
              <a:t> </a:t>
            </a:r>
            <a:r>
              <a:rPr lang="en-US" dirty="0"/>
              <a:t>wasted away through my groaning all day long. </a:t>
            </a:r>
          </a:p>
          <a:p>
            <a:r>
              <a:rPr lang="en-US" dirty="0"/>
              <a:t> </a:t>
            </a:r>
          </a:p>
          <a:p>
            <a:r>
              <a:rPr lang="en-US" dirty="0"/>
              <a:t>4 For day and night </a:t>
            </a:r>
            <a:r>
              <a:rPr lang="en-US" b="1" dirty="0">
                <a:solidFill>
                  <a:srgbClr val="FFFF00"/>
                </a:solidFill>
              </a:rPr>
              <a:t>Y</a:t>
            </a:r>
            <a:r>
              <a:rPr lang="en-US" b="1" dirty="0" smtClean="0">
                <a:solidFill>
                  <a:srgbClr val="FFFF00"/>
                </a:solidFill>
              </a:rPr>
              <a:t>our </a:t>
            </a:r>
            <a:r>
              <a:rPr lang="en-US" b="1" dirty="0">
                <a:solidFill>
                  <a:srgbClr val="FFFF00"/>
                </a:solidFill>
              </a:rPr>
              <a:t>hand was heavy on me</a:t>
            </a:r>
            <a:r>
              <a:rPr lang="en-US" dirty="0"/>
              <a:t>; my strength was sapped as in the heat of summer.</a:t>
            </a:r>
          </a:p>
          <a:p>
            <a:r>
              <a:rPr lang="en-US" dirty="0"/>
              <a:t> </a:t>
            </a:r>
          </a:p>
          <a:p>
            <a:r>
              <a:rPr lang="en-US" dirty="0"/>
              <a:t> 5 Then I </a:t>
            </a:r>
            <a:r>
              <a:rPr lang="en-US" b="1" dirty="0">
                <a:solidFill>
                  <a:srgbClr val="FFFF00"/>
                </a:solidFill>
              </a:rPr>
              <a:t>acknowledged</a:t>
            </a:r>
            <a:r>
              <a:rPr lang="en-US" dirty="0">
                <a:solidFill>
                  <a:srgbClr val="FFFF00"/>
                </a:solidFill>
              </a:rPr>
              <a:t> </a:t>
            </a:r>
            <a:r>
              <a:rPr lang="en-US" dirty="0"/>
              <a:t>my sin to </a:t>
            </a:r>
            <a:r>
              <a:rPr lang="en-US" dirty="0" smtClean="0"/>
              <a:t>You </a:t>
            </a:r>
            <a:r>
              <a:rPr lang="en-US" dirty="0"/>
              <a:t>and </a:t>
            </a:r>
            <a:r>
              <a:rPr lang="en-US" b="1" dirty="0">
                <a:solidFill>
                  <a:srgbClr val="FFFF00"/>
                </a:solidFill>
              </a:rPr>
              <a:t>did not cover up my iniquity</a:t>
            </a:r>
            <a:r>
              <a:rPr lang="en-US" dirty="0"/>
              <a:t>. I said, “I will </a:t>
            </a:r>
            <a:r>
              <a:rPr lang="en-US" b="1" dirty="0">
                <a:solidFill>
                  <a:srgbClr val="FFFF00"/>
                </a:solidFill>
              </a:rPr>
              <a:t>confess</a:t>
            </a:r>
            <a:r>
              <a:rPr lang="en-US" dirty="0">
                <a:solidFill>
                  <a:srgbClr val="FFFF00"/>
                </a:solidFill>
              </a:rPr>
              <a:t> </a:t>
            </a:r>
            <a:r>
              <a:rPr lang="en-US" dirty="0"/>
              <a:t>my transgressions to the LORD.”  And </a:t>
            </a:r>
            <a:r>
              <a:rPr lang="en-US" dirty="0" smtClean="0"/>
              <a:t>You </a:t>
            </a:r>
            <a:r>
              <a:rPr lang="en-US" b="1" dirty="0">
                <a:solidFill>
                  <a:srgbClr val="FFFF00"/>
                </a:solidFill>
              </a:rPr>
              <a:t>forgave</a:t>
            </a:r>
            <a:r>
              <a:rPr lang="en-US" dirty="0">
                <a:solidFill>
                  <a:srgbClr val="FFFF00"/>
                </a:solidFill>
              </a:rPr>
              <a:t> </a:t>
            </a:r>
            <a:r>
              <a:rPr lang="en-US" dirty="0"/>
              <a:t>the </a:t>
            </a:r>
            <a:r>
              <a:rPr lang="en-US" b="1" dirty="0">
                <a:solidFill>
                  <a:srgbClr val="FFFF00"/>
                </a:solidFill>
              </a:rPr>
              <a:t>guilt</a:t>
            </a:r>
            <a:r>
              <a:rPr lang="en-US" dirty="0">
                <a:solidFill>
                  <a:srgbClr val="FFFF00"/>
                </a:solidFill>
              </a:rPr>
              <a:t> </a:t>
            </a:r>
            <a:r>
              <a:rPr lang="en-US" dirty="0"/>
              <a:t>of my sin.</a:t>
            </a:r>
          </a:p>
          <a:p>
            <a:endParaRPr lang="en-US" dirty="0"/>
          </a:p>
        </p:txBody>
      </p:sp>
    </p:spTree>
    <p:extLst>
      <p:ext uri="{BB962C8B-B14F-4D97-AF65-F5344CB8AC3E}">
        <p14:creationId xmlns:p14="http://schemas.microsoft.com/office/powerpoint/2010/main" val="34802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Because Daddy Loves Me…</a:t>
            </a:r>
          </a:p>
        </p:txBody>
      </p:sp>
      <p:sp>
        <p:nvSpPr>
          <p:cNvPr id="27651" name="Rectangle 3"/>
          <p:cNvSpPr>
            <a:spLocks noGrp="1" noChangeArrowheads="1"/>
          </p:cNvSpPr>
          <p:nvPr>
            <p:ph type="body" idx="1"/>
          </p:nvPr>
        </p:nvSpPr>
        <p:spPr>
          <a:xfrm>
            <a:off x="914400" y="1676400"/>
            <a:ext cx="8229600" cy="4572000"/>
          </a:xfrm>
        </p:spPr>
        <p:txBody>
          <a:bodyPr/>
          <a:lstStyle/>
          <a:p>
            <a:pPr>
              <a:lnSpc>
                <a:spcPct val="80000"/>
              </a:lnSpc>
              <a:buFontTx/>
              <a:buNone/>
            </a:pPr>
            <a:r>
              <a:rPr lang="en-US" sz="2400" i="1">
                <a:sym typeface="Wingdings" pitchFamily="2" charset="2"/>
              </a:rPr>
              <a:t>He is slow to lose patience with me, even when I fail.</a:t>
            </a:r>
          </a:p>
          <a:p>
            <a:pPr>
              <a:lnSpc>
                <a:spcPct val="80000"/>
              </a:lnSpc>
              <a:buFontTx/>
              <a:buNone/>
            </a:pPr>
            <a:endParaRPr lang="en-US" sz="2400" i="1">
              <a:sym typeface="Wingdings" pitchFamily="2" charset="2"/>
            </a:endParaRPr>
          </a:p>
          <a:p>
            <a:pPr>
              <a:lnSpc>
                <a:spcPct val="80000"/>
              </a:lnSpc>
              <a:buFontTx/>
              <a:buNone/>
            </a:pPr>
            <a:r>
              <a:rPr lang="en-US" sz="2400" i="1">
                <a:sym typeface="Wingdings" pitchFamily="2" charset="2"/>
              </a:rPr>
              <a:t>He does not treat me as an object to be possessed and manipulated.</a:t>
            </a:r>
          </a:p>
          <a:p>
            <a:pPr>
              <a:lnSpc>
                <a:spcPct val="80000"/>
              </a:lnSpc>
              <a:buFontTx/>
              <a:buNone/>
            </a:pPr>
            <a:endParaRPr lang="en-US" sz="2400" i="1">
              <a:sym typeface="Wingdings" pitchFamily="2" charset="2"/>
            </a:endParaRPr>
          </a:p>
          <a:p>
            <a:pPr>
              <a:lnSpc>
                <a:spcPct val="80000"/>
              </a:lnSpc>
              <a:buFontTx/>
              <a:buNone/>
            </a:pPr>
            <a:r>
              <a:rPr lang="en-US" sz="2400" i="1">
                <a:sym typeface="Wingdings" pitchFamily="2" charset="2"/>
              </a:rPr>
              <a:t>He is for me.  He wants to see me mature and develop in His love.</a:t>
            </a:r>
          </a:p>
          <a:p>
            <a:pPr>
              <a:lnSpc>
                <a:spcPct val="80000"/>
              </a:lnSpc>
              <a:buFontTx/>
              <a:buNone/>
            </a:pPr>
            <a:endParaRPr lang="en-US" sz="2400" i="1">
              <a:sym typeface="Wingdings" pitchFamily="2" charset="2"/>
            </a:endParaRPr>
          </a:p>
          <a:p>
            <a:pPr>
              <a:lnSpc>
                <a:spcPct val="80000"/>
              </a:lnSpc>
              <a:buFontTx/>
              <a:buNone/>
            </a:pPr>
            <a:r>
              <a:rPr lang="en-US" sz="2400" i="1">
                <a:sym typeface="Wingdings" pitchFamily="2" charset="2"/>
              </a:rPr>
              <a:t>He does not keeps score of all my sins and then beat me over the head with them whenever He gets the chance.</a:t>
            </a:r>
          </a:p>
          <a:p>
            <a:pPr>
              <a:lnSpc>
                <a:spcPct val="80000"/>
              </a:lnSpc>
              <a:buFontTx/>
              <a:buNone/>
            </a:pPr>
            <a:endParaRPr lang="en-US" sz="2400" i="1">
              <a:sym typeface="Wingdings" pitchFamily="2" charset="2"/>
            </a:endParaRPr>
          </a:p>
          <a:p>
            <a:pPr>
              <a:lnSpc>
                <a:spcPct val="80000"/>
              </a:lnSpc>
              <a:buFontTx/>
              <a:buNone/>
            </a:pPr>
            <a:r>
              <a:rPr lang="en-US" sz="2400" i="1">
                <a:sym typeface="Wingdings" pitchFamily="2" charset="2"/>
              </a:rPr>
              <a:t>						etc, etc., etc…..</a:t>
            </a:r>
          </a:p>
          <a:p>
            <a:pPr>
              <a:lnSpc>
                <a:spcPct val="80000"/>
              </a:lnSpc>
              <a:buFontTx/>
              <a:buNone/>
            </a:pPr>
            <a:endParaRPr lang="en-US" sz="2400" i="1">
              <a:sym typeface="Wingdings" pitchFamily="2" charset="2"/>
            </a:endParaRPr>
          </a:p>
          <a:p>
            <a:pPr>
              <a:lnSpc>
                <a:spcPct val="80000"/>
              </a:lnSpc>
              <a:buFontTx/>
              <a:buNone/>
            </a:pPr>
            <a:endParaRPr lang="en-US" sz="1800" i="1">
              <a:sym typeface="Wingdings" pitchFamily="2" charset="2"/>
            </a:endParaRPr>
          </a:p>
          <a:p>
            <a:pPr>
              <a:lnSpc>
                <a:spcPct val="80000"/>
              </a:lnSpc>
              <a:buFontTx/>
              <a:buNone/>
            </a:pPr>
            <a:endParaRPr lang="en-US" sz="1800" i="1">
              <a:sym typeface="Wingdings" pitchFamily="2" charset="2"/>
            </a:endParaRPr>
          </a:p>
        </p:txBody>
      </p:sp>
    </p:spTree>
    <p:extLst>
      <p:ext uri="{BB962C8B-B14F-4D97-AF65-F5344CB8AC3E}">
        <p14:creationId xmlns:p14="http://schemas.microsoft.com/office/powerpoint/2010/main" val="379012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Do you want to receive God’s free gift of forgiveness and eternal life?</a:t>
            </a:r>
          </a:p>
          <a:p>
            <a:endParaRPr lang="en-US" dirty="0"/>
          </a:p>
          <a:p>
            <a:endParaRPr lang="en-US" dirty="0" smtClean="0"/>
          </a:p>
        </p:txBody>
      </p:sp>
    </p:spTree>
    <p:extLst>
      <p:ext uri="{BB962C8B-B14F-4D97-AF65-F5344CB8AC3E}">
        <p14:creationId xmlns:p14="http://schemas.microsoft.com/office/powerpoint/2010/main" val="307420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rmAutofit fontScale="90000"/>
          </a:bodyPr>
          <a:lstStyle/>
          <a:p>
            <a:r>
              <a:rPr lang="en-US" dirty="0" smtClean="0"/>
              <a:t>1.  Why do we even need forgiveness?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894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astro.unl.edu/classaction/outlines/renaissance/slide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634" t="39263" r="28590" b="42190"/>
          <a:stretch/>
        </p:blipFill>
        <p:spPr bwMode="auto">
          <a:xfrm>
            <a:off x="43769" y="2209800"/>
            <a:ext cx="2851831" cy="8859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4.bp.blogspot.com/_Yncvo7WmI8E/TMFtJ_SzgiI/AAAAAAAABWQ/uDJTiwGhKYs/s1600/gravity_0329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084" y="23884"/>
            <a:ext cx="6314916" cy="6834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48825"/>
            <a:ext cx="3429000" cy="584775"/>
          </a:xfrm>
          <a:prstGeom prst="rect">
            <a:avLst/>
          </a:prstGeom>
          <a:noFill/>
        </p:spPr>
        <p:txBody>
          <a:bodyPr wrap="square" rtlCol="0">
            <a:spAutoFit/>
          </a:bodyPr>
          <a:lstStyle/>
          <a:p>
            <a:pPr algn="ctr"/>
            <a:r>
              <a:rPr lang="en-US" sz="3200" dirty="0" smtClean="0"/>
              <a:t>Law of Gravity</a:t>
            </a:r>
            <a:endParaRPr lang="en-US" sz="3200" dirty="0"/>
          </a:p>
        </p:txBody>
      </p:sp>
    </p:spTree>
    <p:extLst>
      <p:ext uri="{BB962C8B-B14F-4D97-AF65-F5344CB8AC3E}">
        <p14:creationId xmlns:p14="http://schemas.microsoft.com/office/powerpoint/2010/main" val="308973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otifake.com/image/demotivational-poster/small/1005/the-laws-of-gravity-the-laws-of-gravity-demotivational-poster-1273631679.jpg"/>
          <p:cNvPicPr>
            <a:picLocks noChangeAspect="1" noChangeArrowheads="1"/>
          </p:cNvPicPr>
          <p:nvPr/>
        </p:nvPicPr>
        <p:blipFill rotWithShape="1">
          <a:blip r:embed="rId2">
            <a:extLst>
              <a:ext uri="{28A0092B-C50C-407E-A947-70E740481C1C}">
                <a14:useLocalDpi xmlns:a14="http://schemas.microsoft.com/office/drawing/2010/main" val="0"/>
              </a:ext>
            </a:extLst>
          </a:blip>
          <a:srcRect b="17452"/>
          <a:stretch/>
        </p:blipFill>
        <p:spPr bwMode="auto">
          <a:xfrm>
            <a:off x="1905000" y="413982"/>
            <a:ext cx="5334000" cy="46914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257800"/>
            <a:ext cx="4114800" cy="954107"/>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Gravity.</a:t>
            </a:r>
          </a:p>
          <a:p>
            <a:pPr algn="ctr"/>
            <a:r>
              <a:rPr lang="en-US" sz="2400" dirty="0" smtClean="0">
                <a:latin typeface="Times New Roman" pitchFamily="18" charset="0"/>
                <a:cs typeface="Times New Roman" pitchFamily="18" charset="0"/>
              </a:rPr>
              <a:t>Not just a theory; it’s a law.</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9736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artoonstock.com/lowres/rth028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347501" cy="445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5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3:23</a:t>
            </a:r>
            <a:endParaRPr lang="en-US" dirty="0"/>
          </a:p>
        </p:txBody>
      </p:sp>
      <p:sp>
        <p:nvSpPr>
          <p:cNvPr id="3" name="Content Placeholder 2"/>
          <p:cNvSpPr>
            <a:spLocks noGrp="1"/>
          </p:cNvSpPr>
          <p:nvPr>
            <p:ph idx="1"/>
          </p:nvPr>
        </p:nvSpPr>
        <p:spPr/>
        <p:txBody>
          <a:bodyPr/>
          <a:lstStyle/>
          <a:p>
            <a:pPr algn="ctr"/>
            <a:r>
              <a:rPr lang="en-US" dirty="0" smtClean="0"/>
              <a:t>For </a:t>
            </a:r>
            <a:r>
              <a:rPr lang="en-US" dirty="0">
                <a:solidFill>
                  <a:srgbClr val="FFFF00"/>
                </a:solidFill>
              </a:rPr>
              <a:t>all have sinned </a:t>
            </a:r>
            <a:r>
              <a:rPr lang="en-US" dirty="0"/>
              <a:t>and fall short of the glory [perfection] of God</a:t>
            </a:r>
          </a:p>
        </p:txBody>
      </p:sp>
    </p:spTree>
    <p:extLst>
      <p:ext uri="{BB962C8B-B14F-4D97-AF65-F5344CB8AC3E}">
        <p14:creationId xmlns:p14="http://schemas.microsoft.com/office/powerpoint/2010/main" val="177288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5416</TotalTime>
  <Words>807</Words>
  <Application>Microsoft Office PowerPoint</Application>
  <PresentationFormat>On-screen Show (4:3)</PresentationFormat>
  <Paragraphs>127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1.  Why do we even need forgiveness?</vt:lpstr>
      <vt:lpstr>PowerPoint Presentation</vt:lpstr>
      <vt:lpstr>PowerPoint Presentation</vt:lpstr>
      <vt:lpstr>PowerPoint Presentation</vt:lpstr>
      <vt:lpstr>Romans 3:23</vt:lpstr>
      <vt:lpstr>Romans 6:23</vt:lpstr>
      <vt:lpstr>2.  What’s required for forgiveness?</vt:lpstr>
      <vt:lpstr>Hebrews 9:22</vt:lpstr>
      <vt:lpstr>Ephesians 1:7</vt:lpstr>
      <vt:lpstr>Ephesians 2:13</vt:lpstr>
      <vt:lpstr>3.  God paid the price Himself</vt:lpstr>
      <vt:lpstr>PowerPoint Presentation</vt:lpstr>
      <vt:lpstr>2 Corinthians 5:21</vt:lpstr>
      <vt:lpstr>The Blood of Jesus:</vt:lpstr>
      <vt:lpstr>Isaiah 53:5</vt:lpstr>
      <vt:lpstr>PowerPoint Presentation</vt:lpstr>
      <vt:lpstr>1 John 4:18</vt:lpstr>
      <vt:lpstr>The Blood of Jesus:</vt:lpstr>
      <vt:lpstr>PowerPoint Presentation</vt:lpstr>
      <vt:lpstr>PowerPoint Presentation</vt:lpstr>
      <vt:lpstr>Ephesians 2:1-9</vt:lpstr>
      <vt:lpstr>Ephesians 2:1-9</vt:lpstr>
      <vt:lpstr>4.  The price was paid once for all</vt:lpstr>
      <vt:lpstr>Romans 6:23</vt:lpstr>
      <vt:lpstr>1 Peter 3:18</vt:lpstr>
      <vt:lpstr>Psalm 103:10-12</vt:lpstr>
      <vt:lpstr>Jeremiah 31:34</vt:lpstr>
      <vt:lpstr>Micah 7:19</vt:lpstr>
      <vt:lpstr>PowerPoint Presentation</vt:lpstr>
      <vt:lpstr>5.  How do we receive God’s gift of salvation?</vt:lpstr>
      <vt:lpstr>Psalm 32:3,5</vt:lpstr>
      <vt:lpstr>1 John 1:9</vt:lpstr>
      <vt:lpstr>2 Peter 3:9</vt:lpstr>
      <vt:lpstr>PowerPoint Presentation</vt:lpstr>
      <vt:lpstr>PowerPoint Presentation</vt:lpstr>
      <vt:lpstr>PowerPoint Presentation</vt:lpstr>
      <vt:lpstr>Isaiah 30:15</vt:lpstr>
      <vt:lpstr>Acts 2:38</vt:lpstr>
      <vt:lpstr>6.  We must also be willing to forgive ourselves…</vt:lpstr>
      <vt:lpstr>Psalm 32:1-5</vt:lpstr>
      <vt:lpstr>Because Daddy Loves Me…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Timothy</cp:lastModifiedBy>
  <cp:revision>51</cp:revision>
  <dcterms:created xsi:type="dcterms:W3CDTF">2012-03-28T21:58:36Z</dcterms:created>
  <dcterms:modified xsi:type="dcterms:W3CDTF">2012-04-18T02:39:34Z</dcterms:modified>
</cp:coreProperties>
</file>