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268" r:id="rId2"/>
    <p:sldId id="290" r:id="rId3"/>
    <p:sldId id="280" r:id="rId4"/>
    <p:sldId id="281" r:id="rId5"/>
    <p:sldId id="282" r:id="rId6"/>
    <p:sldId id="283" r:id="rId7"/>
    <p:sldId id="284" r:id="rId8"/>
    <p:sldId id="285" r:id="rId9"/>
    <p:sldId id="286" r:id="rId10"/>
    <p:sldId id="287" r:id="rId11"/>
    <p:sldId id="288" r:id="rId12"/>
    <p:sldId id="289" r:id="rId13"/>
    <p:sldId id="256" r:id="rId14"/>
    <p:sldId id="298" r:id="rId15"/>
    <p:sldId id="302" r:id="rId16"/>
    <p:sldId id="303" r:id="rId17"/>
    <p:sldId id="299" r:id="rId18"/>
    <p:sldId id="336" r:id="rId19"/>
    <p:sldId id="337" r:id="rId20"/>
    <p:sldId id="304" r:id="rId21"/>
    <p:sldId id="306" r:id="rId22"/>
    <p:sldId id="312" r:id="rId23"/>
    <p:sldId id="314" r:id="rId24"/>
    <p:sldId id="313" r:id="rId25"/>
    <p:sldId id="315" r:id="rId26"/>
    <p:sldId id="330" r:id="rId27"/>
    <p:sldId id="331" r:id="rId28"/>
    <p:sldId id="332" r:id="rId29"/>
    <p:sldId id="307" r:id="rId30"/>
    <p:sldId id="345" r:id="rId31"/>
    <p:sldId id="338" r:id="rId32"/>
    <p:sldId id="309" r:id="rId33"/>
    <p:sldId id="340" r:id="rId34"/>
    <p:sldId id="318" r:id="rId35"/>
    <p:sldId id="346" r:id="rId36"/>
    <p:sldId id="334" r:id="rId37"/>
    <p:sldId id="347" r:id="rId38"/>
    <p:sldId id="352" r:id="rId39"/>
    <p:sldId id="349" r:id="rId40"/>
    <p:sldId id="350" r:id="rId41"/>
    <p:sldId id="348" r:id="rId42"/>
    <p:sldId id="341" r:id="rId43"/>
    <p:sldId id="342" r:id="rId44"/>
    <p:sldId id="323" r:id="rId45"/>
    <p:sldId id="300" r:id="rId46"/>
    <p:sldId id="351" r:id="rId47"/>
    <p:sldId id="295" r:id="rId48"/>
    <p:sldId id="293"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autoAdjust="0"/>
    <p:restoredTop sz="94737" autoAdjust="0"/>
  </p:normalViewPr>
  <p:slideViewPr>
    <p:cSldViewPr>
      <p:cViewPr>
        <p:scale>
          <a:sx n="60" d="100"/>
          <a:sy n="60" d="100"/>
        </p:scale>
        <p:origin x="-1236" y="-528"/>
      </p:cViewPr>
      <p:guideLst>
        <p:guide orient="horz" pos="2160"/>
        <p:guide pos="2880"/>
      </p:guideLst>
    </p:cSldViewPr>
  </p:slideViewPr>
  <p:outlineViewPr>
    <p:cViewPr>
      <p:scale>
        <a:sx n="33" d="100"/>
        <a:sy n="33" d="100"/>
      </p:scale>
      <p:origin x="474" y="20904"/>
    </p:cViewPr>
  </p:outlineViewPr>
  <p:notesTextViewPr>
    <p:cViewPr>
      <p:scale>
        <a:sx n="100" d="100"/>
        <a:sy n="100" d="100"/>
      </p:scale>
      <p:origin x="0" y="0"/>
    </p:cViewPr>
  </p:notesTextViewPr>
  <p:sorterViewPr>
    <p:cViewPr>
      <p:scale>
        <a:sx n="80" d="100"/>
        <a:sy n="80" d="100"/>
      </p:scale>
      <p:origin x="0" y="300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C9E6AE-911D-44C4-AB9B-542E35C27198}" type="datetimeFigureOut">
              <a:rPr lang="en-US" smtClean="0"/>
              <a:t>4/17/2012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E3EB20-E8A1-466E-ABB0-6CFAFACE4753}" type="slidenum">
              <a:rPr lang="en-US" smtClean="0"/>
              <a:t>‹#›</a:t>
            </a:fld>
            <a:endParaRPr lang="en-US"/>
          </a:p>
        </p:txBody>
      </p:sp>
    </p:spTree>
    <p:extLst>
      <p:ext uri="{BB962C8B-B14F-4D97-AF65-F5344CB8AC3E}">
        <p14:creationId xmlns:p14="http://schemas.microsoft.com/office/powerpoint/2010/main" val="2562681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23B28F-41B6-4D37-8911-465AA6D8853B}" type="slidenum">
              <a:rPr lang="en-US"/>
              <a:pPr/>
              <a:t>26</a:t>
            </a:fld>
            <a:endParaRPr lang="en-US"/>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6A8DD2-6171-4F6E-A22A-ECC09A69483D}" type="slidenum">
              <a:rPr lang="en-US"/>
              <a:pPr/>
              <a:t>48</a:t>
            </a:fld>
            <a:endParaRPr 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6A8DD2-6171-4F6E-A22A-ECC09A69483D}" type="slidenum">
              <a:rPr lang="en-US"/>
              <a:pPr/>
              <a:t>28</a:t>
            </a:fld>
            <a:endParaRPr 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6A8DD2-6171-4F6E-A22A-ECC09A69483D}" type="slidenum">
              <a:rPr lang="en-US"/>
              <a:pPr/>
              <a:t>30</a:t>
            </a:fld>
            <a:endParaRPr 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6A8DD2-6171-4F6E-A22A-ECC09A69483D}" type="slidenum">
              <a:rPr lang="en-US"/>
              <a:pPr/>
              <a:t>33</a:t>
            </a:fld>
            <a:endParaRPr 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6A8DD2-6171-4F6E-A22A-ECC09A69483D}" type="slidenum">
              <a:rPr lang="en-US"/>
              <a:pPr/>
              <a:t>35</a:t>
            </a:fld>
            <a:endParaRPr 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6A8DD2-6171-4F6E-A22A-ECC09A69483D}" type="slidenum">
              <a:rPr lang="en-US"/>
              <a:pPr/>
              <a:t>37</a:t>
            </a:fld>
            <a:endParaRPr 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6A8DD2-6171-4F6E-A22A-ECC09A69483D}" type="slidenum">
              <a:rPr lang="en-US"/>
              <a:pPr/>
              <a:t>38</a:t>
            </a:fld>
            <a:endParaRPr 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6A8DD2-6171-4F6E-A22A-ECC09A69483D}" type="slidenum">
              <a:rPr lang="en-US"/>
              <a:pPr/>
              <a:t>41</a:t>
            </a:fld>
            <a:endParaRPr 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6A8DD2-6171-4F6E-A22A-ECC09A69483D}" type="slidenum">
              <a:rPr lang="en-US"/>
              <a:pPr/>
              <a:t>46</a:t>
            </a:fld>
            <a:endParaRPr 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F374C7-9E24-40B9-AEF5-E712B89EA04A}" type="datetimeFigureOut">
              <a:rPr lang="en-US" smtClean="0"/>
              <a:pPr/>
              <a:t>4/17/2012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188F7-1C92-48A3-95EB-BDE9D11EBBF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F374C7-9E24-40B9-AEF5-E712B89EA04A}" type="datetimeFigureOut">
              <a:rPr lang="en-US" smtClean="0"/>
              <a:pPr/>
              <a:t>4/17/2012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188F7-1C92-48A3-95EB-BDE9D11EBBF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F374C7-9E24-40B9-AEF5-E712B89EA04A}" type="datetimeFigureOut">
              <a:rPr lang="en-US" smtClean="0"/>
              <a:pPr/>
              <a:t>4/17/2012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188F7-1C92-48A3-95EB-BDE9D11EBBF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F374C7-9E24-40B9-AEF5-E712B89EA04A}" type="datetimeFigureOut">
              <a:rPr lang="en-US" smtClean="0"/>
              <a:pPr/>
              <a:t>4/17/2012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188F7-1C92-48A3-95EB-BDE9D11EBBF6}"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F374C7-9E24-40B9-AEF5-E712B89EA04A}" type="datetimeFigureOut">
              <a:rPr lang="en-US" smtClean="0"/>
              <a:pPr/>
              <a:t>4/17/2012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188F7-1C92-48A3-95EB-BDE9D11EBBF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BF374C7-9E24-40B9-AEF5-E712B89EA04A}" type="datetimeFigureOut">
              <a:rPr lang="en-US" smtClean="0"/>
              <a:pPr/>
              <a:t>4/17/2012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4188F7-1C92-48A3-95EB-BDE9D11EBBF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F374C7-9E24-40B9-AEF5-E712B89EA04A}" type="datetimeFigureOut">
              <a:rPr lang="en-US" smtClean="0"/>
              <a:pPr/>
              <a:t>4/17/2012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4188F7-1C92-48A3-95EB-BDE9D11EBBF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F374C7-9E24-40B9-AEF5-E712B89EA04A}" type="datetimeFigureOut">
              <a:rPr lang="en-US" smtClean="0"/>
              <a:pPr/>
              <a:t>4/17/2012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4188F7-1C92-48A3-95EB-BDE9D11EBBF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F374C7-9E24-40B9-AEF5-E712B89EA04A}" type="datetimeFigureOut">
              <a:rPr lang="en-US" smtClean="0"/>
              <a:pPr/>
              <a:t>4/17/2012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4188F7-1C92-48A3-95EB-BDE9D11EBBF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F374C7-9E24-40B9-AEF5-E712B89EA04A}" type="datetimeFigureOut">
              <a:rPr lang="en-US" smtClean="0"/>
              <a:pPr/>
              <a:t>4/17/2012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4188F7-1C92-48A3-95EB-BDE9D11EBBF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F374C7-9E24-40B9-AEF5-E712B89EA04A}" type="datetimeFigureOut">
              <a:rPr lang="en-US" smtClean="0"/>
              <a:pPr/>
              <a:t>4/17/2012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4188F7-1C92-48A3-95EB-BDE9D11EBBF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F374C7-9E24-40B9-AEF5-E712B89EA04A}" type="datetimeFigureOut">
              <a:rPr lang="en-US" smtClean="0"/>
              <a:pPr/>
              <a:t>4/17/2012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4188F7-1C92-48A3-95EB-BDE9D11EBBF6}"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1" kern="1200">
          <a:solidFill>
            <a:schemeClr val="tx1"/>
          </a:solidFill>
          <a:effectLst>
            <a:outerShdw blurRad="38100" dist="38100" dir="2700000" algn="tl">
              <a:srgbClr val="000000">
                <a:alpha val="43137"/>
              </a:srgb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None/>
        <a:defRPr sz="3200" b="0" kern="1200">
          <a:solidFill>
            <a:schemeClr val="tx1"/>
          </a:solidFill>
          <a:effectLst>
            <a:outerShdw blurRad="38100" dist="38100" dir="2700000" algn="tl">
              <a:srgbClr val="000000">
                <a:alpha val="43137"/>
              </a:srgbClr>
            </a:outerShdw>
          </a:effectLst>
          <a:latin typeface="+mn-lt"/>
          <a:ea typeface="+mn-ea"/>
          <a:cs typeface="+mn-cs"/>
        </a:defRPr>
      </a:lvl1pPr>
      <a:lvl2pPr marL="742950" indent="-285750" algn="l" defTabSz="914400" rtl="0" eaLnBrk="1" latinLnBrk="0" hangingPunct="1">
        <a:spcBef>
          <a:spcPct val="20000"/>
        </a:spcBef>
        <a:buFont typeface="Arial" pitchFamily="34" charset="0"/>
        <a:buNone/>
        <a:defRPr sz="2800" b="0" kern="1200">
          <a:solidFill>
            <a:schemeClr val="tx1"/>
          </a:solidFill>
          <a:effectLst>
            <a:outerShdw blurRad="38100" dist="38100" dir="2700000" algn="tl">
              <a:srgbClr val="000000">
                <a:alpha val="43137"/>
              </a:srgbClr>
            </a:outerShdw>
          </a:effectLst>
          <a:latin typeface="+mn-lt"/>
          <a:ea typeface="+mn-ea"/>
          <a:cs typeface="+mn-cs"/>
        </a:defRPr>
      </a:lvl2pPr>
      <a:lvl3pPr marL="1143000" indent="-228600" algn="l" defTabSz="914400" rtl="0" eaLnBrk="1" latinLnBrk="0" hangingPunct="1">
        <a:spcBef>
          <a:spcPct val="20000"/>
        </a:spcBef>
        <a:buFont typeface="Arial" pitchFamily="34" charset="0"/>
        <a:buNone/>
        <a:defRPr sz="2400" b="0" kern="1200">
          <a:solidFill>
            <a:schemeClr val="tx1"/>
          </a:solidFill>
          <a:effectLst>
            <a:outerShdw blurRad="38100" dist="38100" dir="2700000" algn="tl">
              <a:srgbClr val="000000">
                <a:alpha val="43137"/>
              </a:srgbClr>
            </a:outerShdw>
          </a:effectLst>
          <a:latin typeface="+mn-lt"/>
          <a:ea typeface="+mn-ea"/>
          <a:cs typeface="+mn-cs"/>
        </a:defRPr>
      </a:lvl3pPr>
      <a:lvl4pPr marL="1600200" indent="-228600" algn="l" defTabSz="914400" rtl="0" eaLnBrk="1" latinLnBrk="0" hangingPunct="1">
        <a:spcBef>
          <a:spcPct val="20000"/>
        </a:spcBef>
        <a:buFont typeface="Arial" pitchFamily="34" charset="0"/>
        <a:buNone/>
        <a:defRPr sz="2000" b="0" kern="1200">
          <a:solidFill>
            <a:schemeClr val="tx1"/>
          </a:solidFill>
          <a:effectLst>
            <a:outerShdw blurRad="38100" dist="38100" dir="2700000" algn="tl">
              <a:srgbClr val="000000">
                <a:alpha val="43137"/>
              </a:srgbClr>
            </a:outerShdw>
          </a:effectLst>
          <a:latin typeface="+mn-lt"/>
          <a:ea typeface="+mn-ea"/>
          <a:cs typeface="+mn-cs"/>
        </a:defRPr>
      </a:lvl4pPr>
      <a:lvl5pPr marL="2057400" indent="-228600" algn="l" defTabSz="914400" rtl="0" eaLnBrk="1" latinLnBrk="0" hangingPunct="1">
        <a:spcBef>
          <a:spcPct val="20000"/>
        </a:spcBef>
        <a:buFont typeface="Arial" pitchFamily="34" charset="0"/>
        <a:buNone/>
        <a:defRPr sz="2000" b="0" kern="1200">
          <a:solidFill>
            <a:schemeClr val="tx1"/>
          </a:solidFill>
          <a:effectLst>
            <a:outerShdw blurRad="38100" dist="38100" dir="2700000" algn="tl">
              <a:srgbClr val="000000">
                <a:alpha val="43137"/>
              </a:srgbClr>
            </a:outerShdw>
          </a:effectLst>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media.merchantcircle.com/12610037/CleanToilet_full.jpeg"/>
          <p:cNvPicPr>
            <a:picLocks noChangeAspect="1" noChangeArrowheads="1"/>
          </p:cNvPicPr>
          <p:nvPr/>
        </p:nvPicPr>
        <p:blipFill>
          <a:blip r:embed="rId2"/>
          <a:srcRect/>
          <a:stretch>
            <a:fillRect/>
          </a:stretch>
        </p:blipFill>
        <p:spPr bwMode="auto">
          <a:xfrm>
            <a:off x="0" y="0"/>
            <a:ext cx="4648200" cy="6964087"/>
          </a:xfrm>
          <a:prstGeom prst="rect">
            <a:avLst/>
          </a:prstGeom>
          <a:noFill/>
        </p:spPr>
      </p:pic>
      <p:sp>
        <p:nvSpPr>
          <p:cNvPr id="18433" name="Rectangle 1"/>
          <p:cNvSpPr>
            <a:spLocks noChangeArrowheads="1"/>
          </p:cNvSpPr>
          <p:nvPr/>
        </p:nvSpPr>
        <p:spPr bwMode="auto">
          <a:xfrm>
            <a:off x="4876800" y="174010"/>
            <a:ext cx="4038600" cy="24929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Instructions on how to clean your toilet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r>
            <a:b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media.merchantcircle.com/12610037/CleanToilet_full.jpeg"/>
          <p:cNvPicPr>
            <a:picLocks noChangeAspect="1" noChangeArrowheads="1"/>
          </p:cNvPicPr>
          <p:nvPr/>
        </p:nvPicPr>
        <p:blipFill>
          <a:blip r:embed="rId2"/>
          <a:srcRect/>
          <a:stretch>
            <a:fillRect/>
          </a:stretch>
        </p:blipFill>
        <p:spPr bwMode="auto">
          <a:xfrm>
            <a:off x="0" y="0"/>
            <a:ext cx="4648200" cy="6964087"/>
          </a:xfrm>
          <a:prstGeom prst="rect">
            <a:avLst/>
          </a:prstGeom>
          <a:noFill/>
        </p:spPr>
      </p:pic>
      <p:sp>
        <p:nvSpPr>
          <p:cNvPr id="18433" name="Rectangle 1"/>
          <p:cNvSpPr>
            <a:spLocks noChangeArrowheads="1"/>
          </p:cNvSpPr>
          <p:nvPr/>
        </p:nvSpPr>
        <p:spPr bwMode="auto">
          <a:xfrm>
            <a:off x="4876800" y="152400"/>
            <a:ext cx="4038600" cy="29238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Instructions on how to clean your toilet</a:t>
            </a: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r>
            <a:b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b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9.  Both the commode and the cat will be sparkling clean.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4876800" y="152400"/>
            <a:ext cx="4038600" cy="33547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Instructions on how to clean your toilet</a:t>
            </a: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Hope this works well for   </a:t>
            </a:r>
          </a:p>
          <a:p>
            <a:pPr marL="0" marR="0" lvl="0" indent="0" algn="l" defTabSz="914400" rtl="0" eaLnBrk="0" fontAlgn="base" latinLnBrk="0" hangingPunct="0">
              <a:lnSpc>
                <a:spcPct val="100000"/>
              </a:lnSpc>
              <a:spcBef>
                <a:spcPct val="0"/>
              </a:spcBef>
              <a:spcAft>
                <a:spcPct val="0"/>
              </a:spcAft>
              <a:buClrTx/>
              <a:buSzTx/>
              <a:buFontTx/>
              <a:buNone/>
              <a:tabLst/>
            </a:pPr>
            <a:r>
              <a:rPr lang="en-US" sz="2800" dirty="0" smtClean="0">
                <a:latin typeface="Calibri" pitchFamily="34" charset="0"/>
                <a:ea typeface="Times New Roman" pitchFamily="18" charset="0"/>
                <a:cs typeface="Times New Roman" pitchFamily="18" charset="0"/>
              </a:rPr>
              <a:t>  </a:t>
            </a: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you, too.</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Sincerely,</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4876800" y="152400"/>
            <a:ext cx="4038600" cy="33547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Instructions on how to clean your toilet</a:t>
            </a: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Hope this works well for   </a:t>
            </a:r>
          </a:p>
          <a:p>
            <a:pPr marL="0" marR="0" lvl="0" indent="0" algn="l" defTabSz="914400" rtl="0" eaLnBrk="0" fontAlgn="base" latinLnBrk="0" hangingPunct="0">
              <a:lnSpc>
                <a:spcPct val="100000"/>
              </a:lnSpc>
              <a:spcBef>
                <a:spcPct val="0"/>
              </a:spcBef>
              <a:spcAft>
                <a:spcPct val="0"/>
              </a:spcAft>
              <a:buClrTx/>
              <a:buSzTx/>
              <a:buFontTx/>
              <a:buNone/>
              <a:tabLst/>
            </a:pPr>
            <a:r>
              <a:rPr lang="en-US" sz="2800" dirty="0" smtClean="0">
                <a:latin typeface="Calibri" pitchFamily="34" charset="0"/>
                <a:ea typeface="Times New Roman" pitchFamily="18" charset="0"/>
                <a:cs typeface="Times New Roman" pitchFamily="18" charset="0"/>
              </a:rPr>
              <a:t>  </a:t>
            </a: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you, too.</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Sincerely,</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The Dog</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 name="Picture 2" descr="dog laughing"/>
          <p:cNvPicPr>
            <a:picLocks noChangeAspect="1" noChangeArrowheads="1"/>
          </p:cNvPicPr>
          <p:nvPr/>
        </p:nvPicPr>
        <p:blipFill>
          <a:blip r:embed="rId2"/>
          <a:srcRect/>
          <a:stretch>
            <a:fillRect/>
          </a:stretch>
        </p:blipFill>
        <p:spPr bwMode="auto">
          <a:xfrm>
            <a:off x="4800600" y="3484743"/>
            <a:ext cx="4343400" cy="3373257"/>
          </a:xfrm>
          <a:prstGeom prst="rect">
            <a:avLst/>
          </a:prstGeom>
          <a:noFill/>
        </p:spPr>
      </p:pic>
      <p:pic>
        <p:nvPicPr>
          <p:cNvPr id="5" name="Picture 2" descr="http://www.25th-infantry-div-shotgunner.com/images/mad%20cat.jpg"/>
          <p:cNvPicPr>
            <a:picLocks noChangeAspect="1" noChangeArrowheads="1"/>
          </p:cNvPicPr>
          <p:nvPr/>
        </p:nvPicPr>
        <p:blipFill>
          <a:blip r:embed="rId3"/>
          <a:srcRect l="4030"/>
          <a:stretch>
            <a:fillRect/>
          </a:stretch>
        </p:blipFill>
        <p:spPr bwMode="auto">
          <a:xfrm>
            <a:off x="-1" y="0"/>
            <a:ext cx="4790439" cy="52578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http://www.lolcats.com/images/u/08/20/lolcatsdotcomhmtdssgnndfmrmj6.jpg"/>
          <p:cNvPicPr>
            <a:picLocks noChangeAspect="1" noChangeArrowheads="1"/>
          </p:cNvPicPr>
          <p:nvPr/>
        </p:nvPicPr>
        <p:blipFill>
          <a:blip r:embed="rId2"/>
          <a:srcRect/>
          <a:stretch>
            <a:fillRect/>
          </a:stretch>
        </p:blipFill>
        <p:spPr bwMode="auto">
          <a:xfrm>
            <a:off x="1337841" y="0"/>
            <a:ext cx="6510759" cy="68580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11866"/>
          <a:stretch/>
        </p:blipFill>
        <p:spPr>
          <a:xfrm>
            <a:off x="-34636" y="0"/>
            <a:ext cx="9178636" cy="6858000"/>
          </a:xfrm>
          <a:prstGeom prst="rect">
            <a:avLst/>
          </a:prstGeom>
        </p:spPr>
      </p:pic>
      <p:sp>
        <p:nvSpPr>
          <p:cNvPr id="8" name="TextBox 7"/>
          <p:cNvSpPr txBox="1"/>
          <p:nvPr/>
        </p:nvSpPr>
        <p:spPr>
          <a:xfrm>
            <a:off x="1849582" y="838200"/>
            <a:ext cx="5486400" cy="769441"/>
          </a:xfrm>
          <a:prstGeom prst="rect">
            <a:avLst/>
          </a:prstGeom>
          <a:noFill/>
        </p:spPr>
        <p:txBody>
          <a:bodyPr wrap="square" rtlCol="0">
            <a:prstTxWarp prst="textArchUp">
              <a:avLst/>
            </a:prstTxWarp>
            <a:spAutoFit/>
          </a:bodyPr>
          <a:lstStyle/>
          <a:p>
            <a:r>
              <a:rPr lang="en-US" sz="5400" dirty="0" smtClean="0">
                <a:latin typeface="Abyssinica SIL" pitchFamily="2" charset="0"/>
                <a:ea typeface="Abyssinica SIL" pitchFamily="2" charset="0"/>
                <a:cs typeface="Abyssinica SIL" pitchFamily="2" charset="0"/>
              </a:rPr>
              <a:t>The Healer of My</a:t>
            </a:r>
            <a:endParaRPr lang="en-US" sz="5400" dirty="0">
              <a:latin typeface="Abyssinica SIL" pitchFamily="2" charset="0"/>
              <a:ea typeface="Abyssinica SIL" pitchFamily="2" charset="0"/>
              <a:cs typeface="Abyssinica SIL" pitchFamily="2" charset="0"/>
            </a:endParaRPr>
          </a:p>
        </p:txBody>
      </p:sp>
      <p:sp>
        <p:nvSpPr>
          <p:cNvPr id="6" name="TextBox 5"/>
          <p:cNvSpPr txBox="1"/>
          <p:nvPr/>
        </p:nvSpPr>
        <p:spPr>
          <a:xfrm>
            <a:off x="5486400" y="5616714"/>
            <a:ext cx="2514600" cy="707886"/>
          </a:xfrm>
          <a:prstGeom prst="rect">
            <a:avLst/>
          </a:prstGeom>
          <a:noFill/>
        </p:spPr>
        <p:txBody>
          <a:bodyPr wrap="square" rtlCol="0">
            <a:spAutoFit/>
          </a:bodyPr>
          <a:lstStyle/>
          <a:p>
            <a:pPr algn="ctr"/>
            <a:r>
              <a:rPr lang="en-US" sz="2000" dirty="0">
                <a:latin typeface="Abyssinica SIL" pitchFamily="2" charset="0"/>
                <a:ea typeface="Abyssinica SIL" pitchFamily="2" charset="0"/>
                <a:cs typeface="Abyssinica SIL" pitchFamily="2" charset="0"/>
              </a:rPr>
              <a:t>t</a:t>
            </a:r>
            <a:r>
              <a:rPr lang="en-US" sz="2000" dirty="0" smtClean="0">
                <a:latin typeface="Abyssinica SIL" pitchFamily="2" charset="0"/>
                <a:ea typeface="Abyssinica SIL" pitchFamily="2" charset="0"/>
                <a:cs typeface="Abyssinica SIL" pitchFamily="2" charset="0"/>
              </a:rPr>
              <a:t>he power to forgive</a:t>
            </a:r>
            <a:endParaRPr lang="en-US" sz="2000" dirty="0">
              <a:latin typeface="Abyssinica SIL" pitchFamily="2" charset="0"/>
              <a:ea typeface="Abyssinica SIL" pitchFamily="2" charset="0"/>
              <a:cs typeface="Abyssinica SIL" pitchFamily="2" charset="0"/>
            </a:endParaRPr>
          </a:p>
        </p:txBody>
      </p:sp>
    </p:spTree>
    <p:extLst>
      <p:ext uri="{BB962C8B-B14F-4D97-AF65-F5344CB8AC3E}">
        <p14:creationId xmlns:p14="http://schemas.microsoft.com/office/powerpoint/2010/main" val="31321896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2 Corinthians 2:10-11</a:t>
            </a:r>
            <a:endParaRPr lang="en-US" dirty="0">
              <a:solidFill>
                <a:schemeClr val="tx1"/>
              </a:solidFill>
            </a:endParaRPr>
          </a:p>
        </p:txBody>
      </p:sp>
      <p:sp>
        <p:nvSpPr>
          <p:cNvPr id="3" name="Content Placeholder 2"/>
          <p:cNvSpPr>
            <a:spLocks noGrp="1"/>
          </p:cNvSpPr>
          <p:nvPr>
            <p:ph idx="1"/>
          </p:nvPr>
        </p:nvSpPr>
        <p:spPr/>
        <p:txBody>
          <a:bodyPr/>
          <a:lstStyle/>
          <a:p>
            <a:pPr algn="ctr"/>
            <a:r>
              <a:rPr lang="en-US" b="0" dirty="0" smtClean="0">
                <a:solidFill>
                  <a:schemeClr val="tx1"/>
                </a:solidFill>
                <a:effectLst/>
              </a:rPr>
              <a:t>	If </a:t>
            </a:r>
            <a:r>
              <a:rPr lang="en-US" b="0" dirty="0">
                <a:solidFill>
                  <a:schemeClr val="tx1"/>
                </a:solidFill>
                <a:effectLst/>
              </a:rPr>
              <a:t>you forgive anyone, I also forgive him. And what I have forgiven—if there was anything to forgive—I have forgiven in the sight of Christ for your sake, in order that Satan might not outwit us.  </a:t>
            </a:r>
            <a:r>
              <a:rPr lang="en-US" b="0" dirty="0">
                <a:solidFill>
                  <a:srgbClr val="FFFF00"/>
                </a:solidFill>
                <a:effectLst/>
              </a:rPr>
              <a:t>For we are not unaware of his schemes.</a:t>
            </a:r>
            <a:endParaRPr lang="en-US" b="0" dirty="0">
              <a:solidFill>
                <a:srgbClr val="FFFF00"/>
              </a:solidFill>
            </a:endParaRPr>
          </a:p>
        </p:txBody>
      </p:sp>
    </p:spTree>
    <p:extLst>
      <p:ext uri="{BB962C8B-B14F-4D97-AF65-F5344CB8AC3E}">
        <p14:creationId xmlns:p14="http://schemas.microsoft.com/office/powerpoint/2010/main" val="33670193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4:26-27</a:t>
            </a:r>
            <a:endParaRPr lang="en-US" dirty="0"/>
          </a:p>
        </p:txBody>
      </p:sp>
      <p:sp>
        <p:nvSpPr>
          <p:cNvPr id="3" name="Content Placeholder 2"/>
          <p:cNvSpPr>
            <a:spLocks noGrp="1"/>
          </p:cNvSpPr>
          <p:nvPr>
            <p:ph idx="1"/>
          </p:nvPr>
        </p:nvSpPr>
        <p:spPr/>
        <p:txBody>
          <a:bodyPr/>
          <a:lstStyle/>
          <a:p>
            <a:pPr algn="ctr"/>
            <a:r>
              <a:rPr lang="en-US" dirty="0" smtClean="0">
                <a:effectLst/>
              </a:rPr>
              <a:t>	In </a:t>
            </a:r>
            <a:r>
              <a:rPr lang="en-US" dirty="0">
                <a:effectLst/>
              </a:rPr>
              <a:t>your anger do not </a:t>
            </a:r>
            <a:r>
              <a:rPr lang="en-US" dirty="0" smtClean="0">
                <a:effectLst/>
              </a:rPr>
              <a:t>sin: </a:t>
            </a:r>
            <a:r>
              <a:rPr lang="en-US" dirty="0">
                <a:effectLst/>
              </a:rPr>
              <a:t>Do not let the sun go down while you are still angry, and </a:t>
            </a:r>
            <a:r>
              <a:rPr lang="en-US" dirty="0">
                <a:solidFill>
                  <a:srgbClr val="FFFF00"/>
                </a:solidFill>
                <a:effectLst/>
              </a:rPr>
              <a:t>do not give the devil a foothold.</a:t>
            </a:r>
            <a:endParaRPr lang="en-US" dirty="0">
              <a:solidFill>
                <a:srgbClr val="FFFF00"/>
              </a:solidFill>
            </a:endParaRPr>
          </a:p>
        </p:txBody>
      </p:sp>
    </p:spTree>
    <p:extLst>
      <p:ext uri="{BB962C8B-B14F-4D97-AF65-F5344CB8AC3E}">
        <p14:creationId xmlns:p14="http://schemas.microsoft.com/office/powerpoint/2010/main" val="42350463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messengerinternational.org/store/media/catalog/product/cache/1/image/9df78eab33525d08d6e5fb8d27136e95/b/o/boswdvdb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1307527">
            <a:off x="685800" y="664778"/>
            <a:ext cx="3581400" cy="527659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visionlifebookstore.com/images/TOTAL-FORGIVENESS--UPDATE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82496">
            <a:off x="4907017" y="1081907"/>
            <a:ext cx="3581400" cy="52667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24731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6:9-14</a:t>
            </a:r>
            <a:endParaRPr lang="en-US" dirty="0"/>
          </a:p>
        </p:txBody>
      </p:sp>
      <p:sp>
        <p:nvSpPr>
          <p:cNvPr id="3" name="Content Placeholder 2"/>
          <p:cNvSpPr>
            <a:spLocks noGrp="1"/>
          </p:cNvSpPr>
          <p:nvPr>
            <p:ph idx="1"/>
          </p:nvPr>
        </p:nvSpPr>
        <p:spPr>
          <a:xfrm>
            <a:off x="457200" y="1447800"/>
            <a:ext cx="8229600" cy="5105400"/>
          </a:xfrm>
        </p:spPr>
        <p:txBody>
          <a:bodyPr>
            <a:normAutofit fontScale="77500" lnSpcReduction="20000"/>
          </a:bodyPr>
          <a:lstStyle/>
          <a:p>
            <a:r>
              <a:rPr lang="en-US" sz="3400" dirty="0" smtClean="0">
                <a:effectLst/>
              </a:rPr>
              <a:t>This</a:t>
            </a:r>
            <a:r>
              <a:rPr lang="en-US" sz="3400" dirty="0">
                <a:effectLst/>
              </a:rPr>
              <a:t>, then, is how you should pray:</a:t>
            </a:r>
          </a:p>
          <a:p>
            <a:r>
              <a:rPr lang="en-US" sz="3400" dirty="0" smtClean="0">
                <a:effectLst/>
              </a:rPr>
              <a:t>“Our </a:t>
            </a:r>
            <a:r>
              <a:rPr lang="en-US" sz="3400" dirty="0">
                <a:effectLst/>
              </a:rPr>
              <a:t>Father in heaven, hallowed be </a:t>
            </a:r>
            <a:r>
              <a:rPr lang="en-US" sz="3400" dirty="0" smtClean="0">
                <a:effectLst/>
              </a:rPr>
              <a:t>Your </a:t>
            </a:r>
            <a:r>
              <a:rPr lang="en-US" sz="3400" dirty="0">
                <a:effectLst/>
              </a:rPr>
              <a:t>name, </a:t>
            </a:r>
          </a:p>
          <a:p>
            <a:r>
              <a:rPr lang="en-US" sz="3400" dirty="0">
                <a:effectLst/>
              </a:rPr>
              <a:t>Your kingdom come, Your will be done, on earth as it is in heaven. </a:t>
            </a:r>
          </a:p>
          <a:p>
            <a:r>
              <a:rPr lang="en-US" sz="3400" dirty="0">
                <a:effectLst/>
              </a:rPr>
              <a:t>Give us </a:t>
            </a:r>
            <a:r>
              <a:rPr lang="en-US" sz="3400" dirty="0">
                <a:solidFill>
                  <a:srgbClr val="FFFF00"/>
                </a:solidFill>
                <a:effectLst/>
              </a:rPr>
              <a:t>today</a:t>
            </a:r>
            <a:r>
              <a:rPr lang="en-US" sz="3400" dirty="0">
                <a:effectLst/>
              </a:rPr>
              <a:t> our </a:t>
            </a:r>
            <a:r>
              <a:rPr lang="en-US" sz="3400" dirty="0">
                <a:solidFill>
                  <a:srgbClr val="FFFF00"/>
                </a:solidFill>
                <a:effectLst/>
              </a:rPr>
              <a:t>daily</a:t>
            </a:r>
            <a:r>
              <a:rPr lang="en-US" sz="3400" dirty="0">
                <a:effectLst/>
              </a:rPr>
              <a:t> bread.   </a:t>
            </a:r>
          </a:p>
          <a:p>
            <a:r>
              <a:rPr lang="en-US" sz="3400" dirty="0">
                <a:effectLst/>
              </a:rPr>
              <a:t>And </a:t>
            </a:r>
            <a:r>
              <a:rPr lang="en-US" sz="3400" dirty="0">
                <a:solidFill>
                  <a:srgbClr val="FFFF00"/>
                </a:solidFill>
                <a:effectLst/>
              </a:rPr>
              <a:t>forgive</a:t>
            </a:r>
            <a:r>
              <a:rPr lang="en-US" sz="3400" dirty="0">
                <a:effectLst/>
              </a:rPr>
              <a:t> us our debts, </a:t>
            </a:r>
            <a:r>
              <a:rPr lang="en-US" sz="3400" dirty="0">
                <a:solidFill>
                  <a:srgbClr val="FFFF00"/>
                </a:solidFill>
                <a:effectLst/>
              </a:rPr>
              <a:t>as we also have forgiven our debtors. </a:t>
            </a:r>
          </a:p>
          <a:p>
            <a:r>
              <a:rPr lang="en-US" sz="3400" dirty="0">
                <a:effectLst/>
              </a:rPr>
              <a:t>And lead us not into temptation, but deliver us from the evil one</a:t>
            </a:r>
            <a:r>
              <a:rPr lang="en-US" sz="3400" dirty="0" smtClean="0">
                <a:effectLst/>
              </a:rPr>
              <a:t>.”</a:t>
            </a:r>
            <a:endParaRPr lang="en-US" sz="3400" dirty="0">
              <a:effectLst/>
            </a:endParaRPr>
          </a:p>
          <a:p>
            <a:r>
              <a:rPr lang="en-US" sz="1000" dirty="0">
                <a:effectLst/>
              </a:rPr>
              <a:t> </a:t>
            </a:r>
            <a:endParaRPr lang="en-US" sz="1000" dirty="0" smtClean="0">
              <a:effectLst/>
            </a:endParaRPr>
          </a:p>
          <a:p>
            <a:r>
              <a:rPr lang="en-US" sz="3400" dirty="0" smtClean="0">
                <a:effectLst/>
              </a:rPr>
              <a:t>For </a:t>
            </a:r>
            <a:r>
              <a:rPr lang="en-US" sz="3400" dirty="0">
                <a:effectLst/>
              </a:rPr>
              <a:t>if you </a:t>
            </a:r>
            <a:r>
              <a:rPr lang="en-US" sz="3400" dirty="0">
                <a:solidFill>
                  <a:srgbClr val="FFFF00"/>
                </a:solidFill>
                <a:effectLst/>
              </a:rPr>
              <a:t>forgive</a:t>
            </a:r>
            <a:r>
              <a:rPr lang="en-US" sz="3400" dirty="0">
                <a:effectLst/>
              </a:rPr>
              <a:t> other people when they sin against you, your heavenly Father will also forgive you.  </a:t>
            </a:r>
            <a:r>
              <a:rPr lang="en-US" sz="3400" dirty="0">
                <a:solidFill>
                  <a:srgbClr val="FFFF00"/>
                </a:solidFill>
                <a:effectLst/>
              </a:rPr>
              <a:t>But if you do not forgive others their sins, your Father will not forgive your sins.</a:t>
            </a:r>
          </a:p>
          <a:p>
            <a:endParaRPr lang="en-US" dirty="0"/>
          </a:p>
        </p:txBody>
      </p:sp>
    </p:spTree>
    <p:extLst>
      <p:ext uri="{BB962C8B-B14F-4D97-AF65-F5344CB8AC3E}">
        <p14:creationId xmlns:p14="http://schemas.microsoft.com/office/powerpoint/2010/main" val="40185892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18:21-35</a:t>
            </a:r>
            <a:endParaRPr lang="en-US" dirty="0"/>
          </a:p>
        </p:txBody>
      </p:sp>
      <p:sp>
        <p:nvSpPr>
          <p:cNvPr id="3" name="Content Placeholder 2"/>
          <p:cNvSpPr>
            <a:spLocks noGrp="1"/>
          </p:cNvSpPr>
          <p:nvPr>
            <p:ph idx="1"/>
          </p:nvPr>
        </p:nvSpPr>
        <p:spPr/>
        <p:txBody>
          <a:bodyPr>
            <a:normAutofit/>
          </a:bodyPr>
          <a:lstStyle/>
          <a:p>
            <a:pPr algn="ctr"/>
            <a:r>
              <a:rPr lang="en-US" sz="2400" i="1" dirty="0" smtClean="0"/>
              <a:t>around page 673 in guest Bible</a:t>
            </a:r>
            <a:endParaRPr lang="en-US" sz="2400" i="1" dirty="0"/>
          </a:p>
        </p:txBody>
      </p:sp>
    </p:spTree>
    <p:extLst>
      <p:ext uri="{BB962C8B-B14F-4D97-AF65-F5344CB8AC3E}">
        <p14:creationId xmlns:p14="http://schemas.microsoft.com/office/powerpoint/2010/main" val="6425180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media.merchantcircle.com/12610037/CleanToilet_full.jpeg"/>
          <p:cNvPicPr>
            <a:picLocks noChangeAspect="1" noChangeArrowheads="1"/>
          </p:cNvPicPr>
          <p:nvPr/>
        </p:nvPicPr>
        <p:blipFill>
          <a:blip r:embed="rId2"/>
          <a:srcRect/>
          <a:stretch>
            <a:fillRect/>
          </a:stretch>
        </p:blipFill>
        <p:spPr bwMode="auto">
          <a:xfrm>
            <a:off x="0" y="0"/>
            <a:ext cx="4648200" cy="6964087"/>
          </a:xfrm>
          <a:prstGeom prst="rect">
            <a:avLst/>
          </a:prstGeom>
          <a:noFill/>
        </p:spPr>
      </p:pic>
      <p:sp>
        <p:nvSpPr>
          <p:cNvPr id="18433" name="Rectangle 1"/>
          <p:cNvSpPr>
            <a:spLocks noChangeArrowheads="1"/>
          </p:cNvSpPr>
          <p:nvPr/>
        </p:nvSpPr>
        <p:spPr bwMode="auto">
          <a:xfrm>
            <a:off x="4876800" y="129838"/>
            <a:ext cx="4038600" cy="3908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Instructions on how to clean your toilet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1.  Put both lids of the toilet up and add 1/8 cup of pet shampoo to the water in the bowl. </a:t>
            </a:r>
            <a:b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4:32</a:t>
            </a:r>
            <a:endParaRPr lang="en-US" dirty="0"/>
          </a:p>
        </p:txBody>
      </p:sp>
      <p:sp>
        <p:nvSpPr>
          <p:cNvPr id="3" name="Content Placeholder 2"/>
          <p:cNvSpPr>
            <a:spLocks noGrp="1"/>
          </p:cNvSpPr>
          <p:nvPr>
            <p:ph idx="1"/>
          </p:nvPr>
        </p:nvSpPr>
        <p:spPr/>
        <p:txBody>
          <a:bodyPr/>
          <a:lstStyle/>
          <a:p>
            <a:pPr algn="ctr"/>
            <a:r>
              <a:rPr lang="en-US" dirty="0" smtClean="0"/>
              <a:t>	Be </a:t>
            </a:r>
            <a:r>
              <a:rPr lang="en-US" dirty="0"/>
              <a:t>kind and compassionate to one another, </a:t>
            </a:r>
            <a:r>
              <a:rPr lang="en-US" dirty="0">
                <a:solidFill>
                  <a:srgbClr val="FFFF00"/>
                </a:solidFill>
              </a:rPr>
              <a:t>forgiving</a:t>
            </a:r>
            <a:r>
              <a:rPr lang="en-US" dirty="0"/>
              <a:t> each other, just as in Christ God forgave you.</a:t>
            </a:r>
            <a:endParaRPr lang="en-US" dirty="0">
              <a:solidFill>
                <a:srgbClr val="FFFF00"/>
              </a:solidFill>
            </a:endParaRPr>
          </a:p>
        </p:txBody>
      </p:sp>
    </p:spTree>
    <p:extLst>
      <p:ext uri="{BB962C8B-B14F-4D97-AF65-F5344CB8AC3E}">
        <p14:creationId xmlns:p14="http://schemas.microsoft.com/office/powerpoint/2010/main" val="25669991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Colossians 3:13</a:t>
            </a:r>
            <a:endParaRPr lang="en-US" dirty="0"/>
          </a:p>
        </p:txBody>
      </p:sp>
      <p:sp>
        <p:nvSpPr>
          <p:cNvPr id="3" name="Content Placeholder 2"/>
          <p:cNvSpPr>
            <a:spLocks noGrp="1"/>
          </p:cNvSpPr>
          <p:nvPr>
            <p:ph idx="1"/>
          </p:nvPr>
        </p:nvSpPr>
        <p:spPr/>
        <p:txBody>
          <a:bodyPr/>
          <a:lstStyle/>
          <a:p>
            <a:pPr algn="ctr"/>
            <a:r>
              <a:rPr lang="en-US" dirty="0" smtClean="0"/>
              <a:t>	Bear </a:t>
            </a:r>
            <a:r>
              <a:rPr lang="en-US" dirty="0"/>
              <a:t>with each other and </a:t>
            </a:r>
            <a:r>
              <a:rPr lang="en-US" dirty="0">
                <a:solidFill>
                  <a:srgbClr val="FFFF00"/>
                </a:solidFill>
              </a:rPr>
              <a:t>forgive</a:t>
            </a:r>
            <a:r>
              <a:rPr lang="en-US" dirty="0"/>
              <a:t> whatever grievances you may have against one another. </a:t>
            </a:r>
            <a:r>
              <a:rPr lang="en-US" dirty="0">
                <a:solidFill>
                  <a:srgbClr val="FFFF00"/>
                </a:solidFill>
              </a:rPr>
              <a:t>Forgive as the Lord forgave you.</a:t>
            </a:r>
          </a:p>
        </p:txBody>
      </p:sp>
    </p:spTree>
    <p:extLst>
      <p:ext uri="{BB962C8B-B14F-4D97-AF65-F5344CB8AC3E}">
        <p14:creationId xmlns:p14="http://schemas.microsoft.com/office/powerpoint/2010/main" val="25858364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Luke 17:3-5</a:t>
            </a:r>
            <a:endParaRPr lang="en-US" dirty="0"/>
          </a:p>
        </p:txBody>
      </p:sp>
      <p:sp>
        <p:nvSpPr>
          <p:cNvPr id="3" name="Content Placeholder 2"/>
          <p:cNvSpPr>
            <a:spLocks noGrp="1"/>
          </p:cNvSpPr>
          <p:nvPr>
            <p:ph idx="1"/>
          </p:nvPr>
        </p:nvSpPr>
        <p:spPr/>
        <p:txBody>
          <a:bodyPr>
            <a:normAutofit/>
          </a:bodyPr>
          <a:lstStyle/>
          <a:p>
            <a:r>
              <a:rPr lang="en-US" dirty="0" smtClean="0"/>
              <a:t>	“</a:t>
            </a:r>
            <a:r>
              <a:rPr lang="en-US" dirty="0"/>
              <a:t>If your brother sins, rebuke him, and if he repents, </a:t>
            </a:r>
            <a:r>
              <a:rPr lang="en-US" dirty="0">
                <a:solidFill>
                  <a:srgbClr val="FFFF00"/>
                </a:solidFill>
              </a:rPr>
              <a:t>forgive</a:t>
            </a:r>
            <a:r>
              <a:rPr lang="en-US" dirty="0"/>
              <a:t> him. </a:t>
            </a:r>
            <a:r>
              <a:rPr lang="en-US" baseline="30000" dirty="0"/>
              <a:t> </a:t>
            </a:r>
            <a:r>
              <a:rPr lang="en-US" baseline="30000" dirty="0" smtClean="0"/>
              <a:t> </a:t>
            </a:r>
            <a:r>
              <a:rPr lang="en-US" dirty="0" smtClean="0"/>
              <a:t>If </a:t>
            </a:r>
            <a:r>
              <a:rPr lang="en-US" dirty="0"/>
              <a:t>he sins against you </a:t>
            </a:r>
            <a:r>
              <a:rPr lang="en-US" dirty="0">
                <a:solidFill>
                  <a:srgbClr val="FFFF00"/>
                </a:solidFill>
              </a:rPr>
              <a:t>seven times in a day</a:t>
            </a:r>
            <a:r>
              <a:rPr lang="en-US" dirty="0"/>
              <a:t>, and seven times comes back to you and says, ‘I repent,’ forgive him.” </a:t>
            </a:r>
          </a:p>
          <a:p>
            <a:r>
              <a:rPr lang="en-US" dirty="0"/>
              <a:t> </a:t>
            </a:r>
            <a:r>
              <a:rPr lang="en-US" baseline="30000" dirty="0"/>
              <a:t>	</a:t>
            </a:r>
            <a:endParaRPr lang="en-US" baseline="30000" dirty="0" smtClean="0"/>
          </a:p>
          <a:p>
            <a:pPr algn="ctr"/>
            <a:r>
              <a:rPr lang="en-US" baseline="30000" dirty="0"/>
              <a:t>	</a:t>
            </a:r>
            <a:r>
              <a:rPr lang="en-US" dirty="0" smtClean="0"/>
              <a:t>The </a:t>
            </a:r>
            <a:r>
              <a:rPr lang="en-US" dirty="0"/>
              <a:t>apostles said to the Lord, </a:t>
            </a:r>
            <a:endParaRPr lang="en-US" dirty="0" smtClean="0"/>
          </a:p>
          <a:p>
            <a:pPr algn="ctr"/>
            <a:r>
              <a:rPr lang="en-US" dirty="0" smtClean="0">
                <a:solidFill>
                  <a:srgbClr val="FFFF00"/>
                </a:solidFill>
              </a:rPr>
              <a:t>“</a:t>
            </a:r>
            <a:r>
              <a:rPr lang="en-US" dirty="0">
                <a:solidFill>
                  <a:srgbClr val="FFFF00"/>
                </a:solidFill>
              </a:rPr>
              <a:t>Increase our faith</a:t>
            </a:r>
            <a:r>
              <a:rPr lang="en-US" dirty="0" smtClean="0">
                <a:solidFill>
                  <a:srgbClr val="FFFF00"/>
                </a:solidFill>
              </a:rPr>
              <a:t>!”</a:t>
            </a:r>
            <a:endParaRPr lang="en-US" dirty="0"/>
          </a:p>
        </p:txBody>
      </p:sp>
    </p:spTree>
    <p:extLst>
      <p:ext uri="{BB962C8B-B14F-4D97-AF65-F5344CB8AC3E}">
        <p14:creationId xmlns:p14="http://schemas.microsoft.com/office/powerpoint/2010/main" val="34169444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Proverbs 20:22</a:t>
            </a:r>
            <a:endParaRPr lang="en-US" dirty="0"/>
          </a:p>
        </p:txBody>
      </p:sp>
      <p:sp>
        <p:nvSpPr>
          <p:cNvPr id="3" name="Content Placeholder 2"/>
          <p:cNvSpPr>
            <a:spLocks noGrp="1"/>
          </p:cNvSpPr>
          <p:nvPr>
            <p:ph idx="1"/>
          </p:nvPr>
        </p:nvSpPr>
        <p:spPr/>
        <p:txBody>
          <a:bodyPr>
            <a:normAutofit/>
          </a:bodyPr>
          <a:lstStyle/>
          <a:p>
            <a:r>
              <a:rPr lang="en-US" dirty="0" smtClean="0"/>
              <a:t>	Do </a:t>
            </a:r>
            <a:r>
              <a:rPr lang="en-US" dirty="0"/>
              <a:t>not say, “I’ll pay you back for this wrong!” </a:t>
            </a:r>
            <a:br>
              <a:rPr lang="en-US" dirty="0"/>
            </a:br>
            <a:r>
              <a:rPr lang="en-US" dirty="0"/>
              <a:t>   </a:t>
            </a:r>
            <a:r>
              <a:rPr lang="en-US" dirty="0">
                <a:solidFill>
                  <a:srgbClr val="FFFF00"/>
                </a:solidFill>
              </a:rPr>
              <a:t>Wait</a:t>
            </a:r>
            <a:r>
              <a:rPr lang="en-US" dirty="0"/>
              <a:t> for the LORD, and </a:t>
            </a:r>
            <a:r>
              <a:rPr lang="en-US" dirty="0" smtClean="0"/>
              <a:t>He </a:t>
            </a:r>
            <a:r>
              <a:rPr lang="en-US" dirty="0"/>
              <a:t>will deliver you. </a:t>
            </a:r>
          </a:p>
        </p:txBody>
      </p:sp>
    </p:spTree>
    <p:extLst>
      <p:ext uri="{BB962C8B-B14F-4D97-AF65-F5344CB8AC3E}">
        <p14:creationId xmlns:p14="http://schemas.microsoft.com/office/powerpoint/2010/main" val="30505003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Peter 2:23</a:t>
            </a:r>
            <a:endParaRPr lang="en-US" dirty="0"/>
          </a:p>
        </p:txBody>
      </p:sp>
      <p:sp>
        <p:nvSpPr>
          <p:cNvPr id="3" name="Content Placeholder 2"/>
          <p:cNvSpPr>
            <a:spLocks noGrp="1"/>
          </p:cNvSpPr>
          <p:nvPr>
            <p:ph idx="1"/>
          </p:nvPr>
        </p:nvSpPr>
        <p:spPr/>
        <p:txBody>
          <a:bodyPr>
            <a:normAutofit/>
          </a:bodyPr>
          <a:lstStyle/>
          <a:p>
            <a:pPr algn="ctr"/>
            <a:r>
              <a:rPr lang="en-US" dirty="0" smtClean="0"/>
              <a:t>	When </a:t>
            </a:r>
            <a:r>
              <a:rPr lang="en-US" dirty="0"/>
              <a:t>they hurled their insults at </a:t>
            </a:r>
            <a:r>
              <a:rPr lang="en-US" dirty="0" smtClean="0"/>
              <a:t>Him</a:t>
            </a:r>
            <a:r>
              <a:rPr lang="en-US" dirty="0"/>
              <a:t>, </a:t>
            </a:r>
            <a:r>
              <a:rPr lang="en-US" dirty="0" smtClean="0"/>
              <a:t>He </a:t>
            </a:r>
            <a:r>
              <a:rPr lang="en-US" dirty="0"/>
              <a:t>did not retaliate; when </a:t>
            </a:r>
            <a:r>
              <a:rPr lang="en-US" dirty="0" smtClean="0"/>
              <a:t>He </a:t>
            </a:r>
            <a:r>
              <a:rPr lang="en-US" dirty="0"/>
              <a:t>suffered, </a:t>
            </a:r>
            <a:r>
              <a:rPr lang="en-US" dirty="0" smtClean="0"/>
              <a:t>He </a:t>
            </a:r>
            <a:r>
              <a:rPr lang="en-US" dirty="0"/>
              <a:t>made no threats. Instead, </a:t>
            </a:r>
            <a:r>
              <a:rPr lang="en-US" dirty="0">
                <a:solidFill>
                  <a:srgbClr val="FFFF00"/>
                </a:solidFill>
              </a:rPr>
              <a:t>H</a:t>
            </a:r>
            <a:r>
              <a:rPr lang="en-US" dirty="0" smtClean="0">
                <a:solidFill>
                  <a:srgbClr val="FFFF00"/>
                </a:solidFill>
              </a:rPr>
              <a:t>e </a:t>
            </a:r>
            <a:r>
              <a:rPr lang="en-US" dirty="0">
                <a:solidFill>
                  <a:srgbClr val="FFFF00"/>
                </a:solidFill>
              </a:rPr>
              <a:t>entrusted </a:t>
            </a:r>
            <a:r>
              <a:rPr lang="en-US" dirty="0" smtClean="0">
                <a:solidFill>
                  <a:srgbClr val="FFFF00"/>
                </a:solidFill>
              </a:rPr>
              <a:t>Himself </a:t>
            </a:r>
            <a:r>
              <a:rPr lang="en-US" dirty="0">
                <a:solidFill>
                  <a:srgbClr val="FFFF00"/>
                </a:solidFill>
              </a:rPr>
              <a:t>to </a:t>
            </a:r>
            <a:r>
              <a:rPr lang="en-US" dirty="0" smtClean="0">
                <a:solidFill>
                  <a:srgbClr val="FFFF00"/>
                </a:solidFill>
              </a:rPr>
              <a:t>Him </a:t>
            </a:r>
            <a:r>
              <a:rPr lang="en-US" dirty="0">
                <a:solidFill>
                  <a:srgbClr val="FFFF00"/>
                </a:solidFill>
              </a:rPr>
              <a:t>who judges justly.</a:t>
            </a:r>
          </a:p>
        </p:txBody>
      </p:sp>
    </p:spTree>
    <p:extLst>
      <p:ext uri="{BB962C8B-B14F-4D97-AF65-F5344CB8AC3E}">
        <p14:creationId xmlns:p14="http://schemas.microsoft.com/office/powerpoint/2010/main" val="38255406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Psalm 103:6</a:t>
            </a:r>
            <a:endParaRPr lang="en-US" dirty="0"/>
          </a:p>
        </p:txBody>
      </p:sp>
      <p:sp>
        <p:nvSpPr>
          <p:cNvPr id="3" name="Content Placeholder 2"/>
          <p:cNvSpPr>
            <a:spLocks noGrp="1"/>
          </p:cNvSpPr>
          <p:nvPr>
            <p:ph idx="1"/>
          </p:nvPr>
        </p:nvSpPr>
        <p:spPr/>
        <p:txBody>
          <a:bodyPr>
            <a:normAutofit/>
          </a:bodyPr>
          <a:lstStyle/>
          <a:p>
            <a:pPr algn="ctr"/>
            <a:r>
              <a:rPr lang="en-US" dirty="0"/>
              <a:t>The LORD works righteousness </a:t>
            </a:r>
            <a:br>
              <a:rPr lang="en-US" dirty="0"/>
            </a:br>
            <a:r>
              <a:rPr lang="en-US" dirty="0"/>
              <a:t> </a:t>
            </a:r>
            <a:r>
              <a:rPr lang="en-US" dirty="0" smtClean="0"/>
              <a:t>and </a:t>
            </a:r>
            <a:r>
              <a:rPr lang="en-US" dirty="0"/>
              <a:t>justice for </a:t>
            </a:r>
            <a:r>
              <a:rPr lang="en-US" dirty="0">
                <a:solidFill>
                  <a:srgbClr val="FFFF00"/>
                </a:solidFill>
              </a:rPr>
              <a:t>all</a:t>
            </a:r>
            <a:r>
              <a:rPr lang="en-US" dirty="0"/>
              <a:t> the oppressed. </a:t>
            </a:r>
            <a:endParaRPr lang="en-US" dirty="0">
              <a:solidFill>
                <a:srgbClr val="FFFF00"/>
              </a:solidFill>
            </a:endParaRPr>
          </a:p>
        </p:txBody>
      </p:sp>
    </p:spTree>
    <p:extLst>
      <p:ext uri="{BB962C8B-B14F-4D97-AF65-F5344CB8AC3E}">
        <p14:creationId xmlns:p14="http://schemas.microsoft.com/office/powerpoint/2010/main" val="21153606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38200" y="274638"/>
            <a:ext cx="8229600" cy="1143000"/>
          </a:xfrm>
        </p:spPr>
        <p:txBody>
          <a:bodyPr/>
          <a:lstStyle/>
          <a:p>
            <a:pPr algn="l"/>
            <a:r>
              <a:rPr lang="en-US" sz="4000" dirty="0">
                <a:solidFill>
                  <a:schemeClr val="tx1"/>
                </a:solidFill>
              </a:rPr>
              <a:t>Forgiveness is NOT…</a:t>
            </a:r>
          </a:p>
        </p:txBody>
      </p:sp>
      <p:sp>
        <p:nvSpPr>
          <p:cNvPr id="14339" name="Rectangle 3"/>
          <p:cNvSpPr>
            <a:spLocks noGrp="1" noChangeArrowheads="1"/>
          </p:cNvSpPr>
          <p:nvPr>
            <p:ph type="body" idx="1"/>
          </p:nvPr>
        </p:nvSpPr>
        <p:spPr>
          <a:xfrm>
            <a:off x="685800" y="1447800"/>
            <a:ext cx="8229600" cy="5029200"/>
          </a:xfrm>
        </p:spPr>
        <p:txBody>
          <a:bodyPr>
            <a:normAutofit/>
          </a:bodyPr>
          <a:lstStyle/>
          <a:p>
            <a:pPr marL="971550" lvl="1" indent="-514350">
              <a:buFont typeface="+mj-lt"/>
              <a:buAutoNum type="arabicPeriod"/>
            </a:pPr>
            <a:r>
              <a:rPr lang="en-US" dirty="0">
                <a:effectLst/>
              </a:rPr>
              <a:t>Approval of what they did</a:t>
            </a:r>
          </a:p>
          <a:p>
            <a:pPr marL="971550" lvl="1" indent="-514350">
              <a:buFont typeface="+mj-lt"/>
              <a:buAutoNum type="arabicPeriod"/>
            </a:pPr>
            <a:r>
              <a:rPr lang="en-US" dirty="0" smtClean="0">
                <a:effectLst/>
              </a:rPr>
              <a:t>Excusing </a:t>
            </a:r>
            <a:r>
              <a:rPr lang="en-US" dirty="0">
                <a:effectLst/>
              </a:rPr>
              <a:t>what they did </a:t>
            </a:r>
            <a:endParaRPr lang="en-US" dirty="0" smtClean="0">
              <a:effectLst/>
            </a:endParaRPr>
          </a:p>
          <a:p>
            <a:pPr marL="971550" lvl="1" indent="-514350">
              <a:buFont typeface="+mj-lt"/>
              <a:buAutoNum type="arabicPeriod"/>
            </a:pPr>
            <a:r>
              <a:rPr lang="en-US" b="0" dirty="0" smtClean="0">
                <a:solidFill>
                  <a:schemeClr val="tx1"/>
                </a:solidFill>
              </a:rPr>
              <a:t>Denying what they did</a:t>
            </a:r>
          </a:p>
          <a:p>
            <a:pPr marL="971550" lvl="1" indent="-514350">
              <a:buFont typeface="+mj-lt"/>
              <a:buAutoNum type="arabicPeriod"/>
            </a:pPr>
            <a:r>
              <a:rPr lang="en-US" b="0" dirty="0" smtClean="0">
                <a:solidFill>
                  <a:schemeClr val="tx1"/>
                </a:solidFill>
              </a:rPr>
              <a:t>Forgetting</a:t>
            </a:r>
          </a:p>
          <a:p>
            <a:pPr marL="971550" lvl="1" indent="-514350">
              <a:buFont typeface="+mj-lt"/>
              <a:buAutoNum type="arabicPeriod"/>
            </a:pPr>
            <a:r>
              <a:rPr lang="en-US" dirty="0" smtClean="0"/>
              <a:t>Denying your hurt and anger</a:t>
            </a:r>
          </a:p>
          <a:p>
            <a:pPr marL="971550" lvl="1" indent="-514350">
              <a:buFont typeface="+mj-lt"/>
              <a:buAutoNum type="arabicPeriod"/>
            </a:pPr>
            <a:r>
              <a:rPr lang="en-US" dirty="0"/>
              <a:t>The same as reconciliation</a:t>
            </a:r>
          </a:p>
          <a:p>
            <a:pPr marL="971550" lvl="1" indent="-514350">
              <a:buFont typeface="+mj-lt"/>
              <a:buAutoNum type="arabicPeriod"/>
            </a:pPr>
            <a:r>
              <a:rPr lang="en-US" dirty="0" smtClean="0">
                <a:effectLst/>
              </a:rPr>
              <a:t>Having </a:t>
            </a:r>
            <a:r>
              <a:rPr lang="en-US" dirty="0">
                <a:effectLst/>
              </a:rPr>
              <a:t>to “work” to change your feelings</a:t>
            </a:r>
          </a:p>
          <a:p>
            <a:pPr marL="457200" lvl="1" indent="0"/>
            <a:endParaRPr lang="en-US" dirty="0" smtClean="0"/>
          </a:p>
          <a:p>
            <a:pPr marL="914400" lvl="1" indent="-457200">
              <a:buFontTx/>
              <a:buChar char="•"/>
            </a:pPr>
            <a:endParaRPr lang="en-US" b="0" dirty="0">
              <a:solidFill>
                <a:schemeClr val="tx1"/>
              </a:solidFill>
            </a:endParaRPr>
          </a:p>
          <a:p>
            <a:pPr lvl="1">
              <a:buFontTx/>
              <a:buChar char="•"/>
            </a:pPr>
            <a:endParaRPr lang="en-US" sz="2400" dirty="0"/>
          </a:p>
          <a:p>
            <a:pPr lvl="1">
              <a:buFontTx/>
              <a:buChar char="•"/>
            </a:pPr>
            <a:endParaRPr lang="en-US" sz="2400" dirty="0"/>
          </a:p>
          <a:p>
            <a:pPr>
              <a:buFontTx/>
              <a:buNone/>
            </a:pPr>
            <a:endParaRPr lang="en-US" sz="2800" dirty="0"/>
          </a:p>
        </p:txBody>
      </p:sp>
      <p:pic>
        <p:nvPicPr>
          <p:cNvPr id="14340" name="Picture 4" descr="forgive"/>
          <p:cNvPicPr>
            <a:picLocks noChangeAspect="1" noChangeArrowheads="1"/>
          </p:cNvPicPr>
          <p:nvPr/>
        </p:nvPicPr>
        <p:blipFill>
          <a:blip r:embed="rId3"/>
          <a:srcRect/>
          <a:stretch>
            <a:fillRect/>
          </a:stretch>
        </p:blipFill>
        <p:spPr bwMode="auto">
          <a:xfrm>
            <a:off x="7026166" y="0"/>
            <a:ext cx="2133600" cy="3116008"/>
          </a:xfrm>
          <a:prstGeom prst="rect">
            <a:avLst/>
          </a:prstGeom>
          <a:noFill/>
        </p:spPr>
      </p:pic>
    </p:spTree>
    <p:extLst>
      <p:ext uri="{BB962C8B-B14F-4D97-AF65-F5344CB8AC3E}">
        <p14:creationId xmlns:p14="http://schemas.microsoft.com/office/powerpoint/2010/main" val="3022948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33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33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33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images.paraorkut.com/img/pics/images/t/train-1344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767" y="0"/>
            <a:ext cx="9180767"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41121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838200" y="274638"/>
            <a:ext cx="8229600" cy="1143000"/>
          </a:xfrm>
        </p:spPr>
        <p:txBody>
          <a:bodyPr/>
          <a:lstStyle/>
          <a:p>
            <a:pPr algn="l"/>
            <a:r>
              <a:rPr lang="en-US" sz="4000" dirty="0">
                <a:solidFill>
                  <a:schemeClr val="tx1"/>
                </a:solidFill>
              </a:rPr>
              <a:t>Forgiveness IS…</a:t>
            </a:r>
          </a:p>
        </p:txBody>
      </p:sp>
      <p:sp>
        <p:nvSpPr>
          <p:cNvPr id="15363" name="Rectangle 3"/>
          <p:cNvSpPr>
            <a:spLocks noGrp="1" noChangeArrowheads="1"/>
          </p:cNvSpPr>
          <p:nvPr>
            <p:ph type="body" idx="1"/>
          </p:nvPr>
        </p:nvSpPr>
        <p:spPr>
          <a:xfrm>
            <a:off x="0" y="1600200"/>
            <a:ext cx="8763000" cy="4572000"/>
          </a:xfrm>
        </p:spPr>
        <p:txBody>
          <a:bodyPr>
            <a:noAutofit/>
          </a:bodyPr>
          <a:lstStyle/>
          <a:p>
            <a:pPr marL="971550" lvl="1" indent="-514350">
              <a:buFont typeface="+mj-lt"/>
              <a:buAutoNum type="arabicPeriod"/>
            </a:pPr>
            <a:r>
              <a:rPr lang="en-US" b="0" dirty="0">
                <a:solidFill>
                  <a:schemeClr val="tx1"/>
                </a:solidFill>
              </a:rPr>
              <a:t>A </a:t>
            </a:r>
            <a:r>
              <a:rPr lang="en-US" b="0" u="sng" dirty="0">
                <a:solidFill>
                  <a:schemeClr val="tx1"/>
                </a:solidFill>
              </a:rPr>
              <a:t>choice</a:t>
            </a:r>
            <a:r>
              <a:rPr lang="en-US" b="0" dirty="0">
                <a:solidFill>
                  <a:schemeClr val="tx1"/>
                </a:solidFill>
              </a:rPr>
              <a:t> I make with my will to fall </a:t>
            </a:r>
            <a:r>
              <a:rPr lang="en-US" b="0" dirty="0" smtClean="0">
                <a:solidFill>
                  <a:schemeClr val="tx1"/>
                </a:solidFill>
              </a:rPr>
              <a:t> out                of agreement </a:t>
            </a:r>
            <a:r>
              <a:rPr lang="en-US" b="0" dirty="0">
                <a:solidFill>
                  <a:schemeClr val="tx1"/>
                </a:solidFill>
              </a:rPr>
              <a:t>with the enemy </a:t>
            </a:r>
            <a:r>
              <a:rPr lang="en-US" b="0" dirty="0" smtClean="0">
                <a:solidFill>
                  <a:schemeClr val="tx1"/>
                </a:solidFill>
              </a:rPr>
              <a:t>and into             agreement </a:t>
            </a:r>
            <a:r>
              <a:rPr lang="en-US" b="0" dirty="0">
                <a:solidFill>
                  <a:schemeClr val="tx1"/>
                </a:solidFill>
              </a:rPr>
              <a:t>with God’s will</a:t>
            </a:r>
          </a:p>
          <a:p>
            <a:pPr marL="971550" lvl="1" indent="-514350">
              <a:buFont typeface="+mj-lt"/>
              <a:buAutoNum type="arabicPeriod"/>
            </a:pPr>
            <a:r>
              <a:rPr lang="en-US" b="0" dirty="0">
                <a:solidFill>
                  <a:schemeClr val="tx1"/>
                </a:solidFill>
              </a:rPr>
              <a:t>A </a:t>
            </a:r>
            <a:r>
              <a:rPr lang="en-US" b="0" u="sng" dirty="0">
                <a:solidFill>
                  <a:schemeClr val="tx1"/>
                </a:solidFill>
              </a:rPr>
              <a:t>choice</a:t>
            </a:r>
            <a:r>
              <a:rPr lang="en-US" b="0" dirty="0">
                <a:solidFill>
                  <a:schemeClr val="tx1"/>
                </a:solidFill>
              </a:rPr>
              <a:t> I make that allows Jesus’ </a:t>
            </a:r>
            <a:r>
              <a:rPr lang="en-US" b="0" dirty="0" smtClean="0">
                <a:solidFill>
                  <a:schemeClr val="tx1"/>
                </a:solidFill>
              </a:rPr>
              <a:t>work                     on </a:t>
            </a:r>
            <a:r>
              <a:rPr lang="en-US" b="0" dirty="0">
                <a:solidFill>
                  <a:schemeClr val="tx1"/>
                </a:solidFill>
              </a:rPr>
              <a:t>the Cross to remove hurts</a:t>
            </a:r>
            <a:r>
              <a:rPr lang="en-US" b="0" dirty="0" smtClean="0">
                <a:solidFill>
                  <a:schemeClr val="tx1"/>
                </a:solidFill>
              </a:rPr>
              <a:t>, </a:t>
            </a:r>
            <a:r>
              <a:rPr lang="en-US" b="0" dirty="0">
                <a:solidFill>
                  <a:schemeClr val="tx1"/>
                </a:solidFill>
              </a:rPr>
              <a:t>judgments, bitterness, resentments and </a:t>
            </a:r>
            <a:r>
              <a:rPr lang="en-US" b="0" dirty="0" smtClean="0">
                <a:solidFill>
                  <a:schemeClr val="tx1"/>
                </a:solidFill>
              </a:rPr>
              <a:t>hatred </a:t>
            </a:r>
            <a:r>
              <a:rPr lang="en-US" b="0" dirty="0">
                <a:solidFill>
                  <a:schemeClr val="tx1"/>
                </a:solidFill>
              </a:rPr>
              <a:t>from my </a:t>
            </a:r>
            <a:r>
              <a:rPr lang="en-US" b="0" dirty="0" smtClean="0">
                <a:solidFill>
                  <a:schemeClr val="tx1"/>
                </a:solidFill>
              </a:rPr>
              <a:t>heart</a:t>
            </a:r>
          </a:p>
          <a:p>
            <a:pPr marL="971550" lvl="1" indent="-514350">
              <a:buFont typeface="+mj-lt"/>
              <a:buAutoNum type="arabicPeriod"/>
            </a:pPr>
            <a:r>
              <a:rPr lang="en-US" b="0" dirty="0" smtClean="0">
                <a:solidFill>
                  <a:schemeClr val="tx1"/>
                </a:solidFill>
              </a:rPr>
              <a:t>Surrendering my right to be paid back</a:t>
            </a:r>
          </a:p>
        </p:txBody>
      </p:sp>
      <p:pic>
        <p:nvPicPr>
          <p:cNvPr id="15364" name="Picture 4" descr="forgive"/>
          <p:cNvPicPr>
            <a:picLocks noChangeAspect="1" noChangeArrowheads="1"/>
          </p:cNvPicPr>
          <p:nvPr/>
        </p:nvPicPr>
        <p:blipFill>
          <a:blip r:embed="rId3"/>
          <a:srcRect/>
          <a:stretch>
            <a:fillRect/>
          </a:stretch>
        </p:blipFill>
        <p:spPr bwMode="auto">
          <a:xfrm>
            <a:off x="7004791" y="0"/>
            <a:ext cx="2139209" cy="3124200"/>
          </a:xfrm>
          <a:prstGeom prst="rect">
            <a:avLst/>
          </a:prstGeom>
          <a:noFill/>
        </p:spPr>
      </p:pic>
    </p:spTree>
    <p:extLst>
      <p:ext uri="{BB962C8B-B14F-4D97-AF65-F5344CB8AC3E}">
        <p14:creationId xmlns:p14="http://schemas.microsoft.com/office/powerpoint/2010/main" val="272001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Luke 23:34</a:t>
            </a:r>
            <a:endParaRPr lang="en-US" dirty="0"/>
          </a:p>
        </p:txBody>
      </p:sp>
      <p:sp>
        <p:nvSpPr>
          <p:cNvPr id="3" name="Content Placeholder 2"/>
          <p:cNvSpPr>
            <a:spLocks noGrp="1"/>
          </p:cNvSpPr>
          <p:nvPr>
            <p:ph idx="1"/>
          </p:nvPr>
        </p:nvSpPr>
        <p:spPr/>
        <p:txBody>
          <a:bodyPr/>
          <a:lstStyle/>
          <a:p>
            <a:pPr algn="ctr"/>
            <a:r>
              <a:rPr lang="en-US" dirty="0" smtClean="0"/>
              <a:t>	Jesus </a:t>
            </a:r>
            <a:r>
              <a:rPr lang="en-US" dirty="0"/>
              <a:t>said, “Father, forgive them, for </a:t>
            </a:r>
            <a:r>
              <a:rPr lang="en-US" dirty="0">
                <a:solidFill>
                  <a:srgbClr val="FFFF00"/>
                </a:solidFill>
              </a:rPr>
              <a:t>they do not know what they are doing</a:t>
            </a:r>
            <a:r>
              <a:rPr lang="en-US" dirty="0" smtClean="0">
                <a:solidFill>
                  <a:srgbClr val="FFFF00"/>
                </a:solidFill>
              </a:rPr>
              <a:t>.” </a:t>
            </a:r>
            <a:endParaRPr lang="en-US" dirty="0">
              <a:solidFill>
                <a:srgbClr val="FFFF00"/>
              </a:solidFill>
            </a:endParaRPr>
          </a:p>
        </p:txBody>
      </p:sp>
    </p:spTree>
    <p:extLst>
      <p:ext uri="{BB962C8B-B14F-4D97-AF65-F5344CB8AC3E}">
        <p14:creationId xmlns:p14="http://schemas.microsoft.com/office/powerpoint/2010/main" val="35389921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media.merchantcircle.com/12610037/CleanToilet_full.jpeg"/>
          <p:cNvPicPr>
            <a:picLocks noChangeAspect="1" noChangeArrowheads="1"/>
          </p:cNvPicPr>
          <p:nvPr/>
        </p:nvPicPr>
        <p:blipFill>
          <a:blip r:embed="rId2"/>
          <a:srcRect/>
          <a:stretch>
            <a:fillRect/>
          </a:stretch>
        </p:blipFill>
        <p:spPr bwMode="auto">
          <a:xfrm>
            <a:off x="0" y="0"/>
            <a:ext cx="4648200" cy="6964087"/>
          </a:xfrm>
          <a:prstGeom prst="rect">
            <a:avLst/>
          </a:prstGeom>
          <a:noFill/>
        </p:spPr>
      </p:pic>
      <p:sp>
        <p:nvSpPr>
          <p:cNvPr id="18433" name="Rectangle 1"/>
          <p:cNvSpPr>
            <a:spLocks noChangeArrowheads="1"/>
          </p:cNvSpPr>
          <p:nvPr/>
        </p:nvSpPr>
        <p:spPr bwMode="auto">
          <a:xfrm>
            <a:off x="4876800" y="152400"/>
            <a:ext cx="4038600" cy="33547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Instructions on how to clean your toilet</a:t>
            </a: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r>
            <a:b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2.  Pick up the cat and soothe him</a:t>
            </a: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while you carry him towards the bathroom.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838200" y="274638"/>
            <a:ext cx="8229600" cy="1143000"/>
          </a:xfrm>
        </p:spPr>
        <p:txBody>
          <a:bodyPr/>
          <a:lstStyle/>
          <a:p>
            <a:pPr algn="l"/>
            <a:r>
              <a:rPr lang="en-US" sz="4000" dirty="0">
                <a:solidFill>
                  <a:schemeClr val="tx1"/>
                </a:solidFill>
              </a:rPr>
              <a:t>Forgiveness IS…</a:t>
            </a:r>
          </a:p>
        </p:txBody>
      </p:sp>
      <p:sp>
        <p:nvSpPr>
          <p:cNvPr id="15363" name="Rectangle 3"/>
          <p:cNvSpPr>
            <a:spLocks noGrp="1" noChangeArrowheads="1"/>
          </p:cNvSpPr>
          <p:nvPr>
            <p:ph type="body" idx="1"/>
          </p:nvPr>
        </p:nvSpPr>
        <p:spPr>
          <a:xfrm>
            <a:off x="0" y="1600200"/>
            <a:ext cx="8763000" cy="4572000"/>
          </a:xfrm>
        </p:spPr>
        <p:txBody>
          <a:bodyPr>
            <a:noAutofit/>
          </a:bodyPr>
          <a:lstStyle/>
          <a:p>
            <a:pPr marL="971550" lvl="1" indent="-514350">
              <a:buFont typeface="+mj-lt"/>
              <a:buAutoNum type="arabicPeriod"/>
            </a:pPr>
            <a:r>
              <a:rPr lang="en-US" b="0" dirty="0">
                <a:solidFill>
                  <a:schemeClr val="tx1"/>
                </a:solidFill>
              </a:rPr>
              <a:t>A </a:t>
            </a:r>
            <a:r>
              <a:rPr lang="en-US" b="0" u="sng" dirty="0">
                <a:solidFill>
                  <a:schemeClr val="tx1"/>
                </a:solidFill>
              </a:rPr>
              <a:t>choice</a:t>
            </a:r>
            <a:r>
              <a:rPr lang="en-US" b="0" dirty="0">
                <a:solidFill>
                  <a:schemeClr val="tx1"/>
                </a:solidFill>
              </a:rPr>
              <a:t> I make with my will to fall </a:t>
            </a:r>
            <a:r>
              <a:rPr lang="en-US" b="0" dirty="0" smtClean="0">
                <a:solidFill>
                  <a:schemeClr val="tx1"/>
                </a:solidFill>
              </a:rPr>
              <a:t> out                of agreement </a:t>
            </a:r>
            <a:r>
              <a:rPr lang="en-US" b="0" dirty="0">
                <a:solidFill>
                  <a:schemeClr val="tx1"/>
                </a:solidFill>
              </a:rPr>
              <a:t>with the enemy </a:t>
            </a:r>
            <a:r>
              <a:rPr lang="en-US" b="0" dirty="0" smtClean="0">
                <a:solidFill>
                  <a:schemeClr val="tx1"/>
                </a:solidFill>
              </a:rPr>
              <a:t>and into             agreement </a:t>
            </a:r>
            <a:r>
              <a:rPr lang="en-US" b="0" dirty="0">
                <a:solidFill>
                  <a:schemeClr val="tx1"/>
                </a:solidFill>
              </a:rPr>
              <a:t>with God’s will</a:t>
            </a:r>
          </a:p>
          <a:p>
            <a:pPr marL="971550" lvl="1" indent="-514350">
              <a:buFont typeface="+mj-lt"/>
              <a:buAutoNum type="arabicPeriod"/>
            </a:pPr>
            <a:r>
              <a:rPr lang="en-US" b="0" dirty="0">
                <a:solidFill>
                  <a:schemeClr val="tx1"/>
                </a:solidFill>
              </a:rPr>
              <a:t>A </a:t>
            </a:r>
            <a:r>
              <a:rPr lang="en-US" b="0" u="sng" dirty="0">
                <a:solidFill>
                  <a:schemeClr val="tx1"/>
                </a:solidFill>
              </a:rPr>
              <a:t>choice</a:t>
            </a:r>
            <a:r>
              <a:rPr lang="en-US" b="0" dirty="0">
                <a:solidFill>
                  <a:schemeClr val="tx1"/>
                </a:solidFill>
              </a:rPr>
              <a:t> I make that allows Jesus’ </a:t>
            </a:r>
            <a:r>
              <a:rPr lang="en-US" b="0" dirty="0" smtClean="0">
                <a:solidFill>
                  <a:schemeClr val="tx1"/>
                </a:solidFill>
              </a:rPr>
              <a:t>work                     on </a:t>
            </a:r>
            <a:r>
              <a:rPr lang="en-US" b="0" dirty="0">
                <a:solidFill>
                  <a:schemeClr val="tx1"/>
                </a:solidFill>
              </a:rPr>
              <a:t>the Cross to remove hurts</a:t>
            </a:r>
            <a:r>
              <a:rPr lang="en-US" b="0" dirty="0" smtClean="0">
                <a:solidFill>
                  <a:schemeClr val="tx1"/>
                </a:solidFill>
              </a:rPr>
              <a:t>, </a:t>
            </a:r>
            <a:r>
              <a:rPr lang="en-US" b="0" dirty="0">
                <a:solidFill>
                  <a:schemeClr val="tx1"/>
                </a:solidFill>
              </a:rPr>
              <a:t>judgments, bitterness, resentments and </a:t>
            </a:r>
            <a:r>
              <a:rPr lang="en-US" b="0" dirty="0" smtClean="0">
                <a:solidFill>
                  <a:schemeClr val="tx1"/>
                </a:solidFill>
              </a:rPr>
              <a:t>hatred </a:t>
            </a:r>
            <a:r>
              <a:rPr lang="en-US" b="0" dirty="0">
                <a:solidFill>
                  <a:schemeClr val="tx1"/>
                </a:solidFill>
              </a:rPr>
              <a:t>from my heart</a:t>
            </a:r>
          </a:p>
          <a:p>
            <a:pPr marL="971550" lvl="1" indent="-514350">
              <a:buFont typeface="+mj-lt"/>
              <a:buAutoNum type="arabicPeriod"/>
            </a:pPr>
            <a:r>
              <a:rPr lang="en-US" b="0" dirty="0">
                <a:solidFill>
                  <a:schemeClr val="tx1"/>
                </a:solidFill>
              </a:rPr>
              <a:t>Surrendering my right to be paid </a:t>
            </a:r>
            <a:r>
              <a:rPr lang="en-US" b="0" dirty="0" smtClean="0">
                <a:solidFill>
                  <a:schemeClr val="tx1"/>
                </a:solidFill>
              </a:rPr>
              <a:t>back</a:t>
            </a:r>
            <a:endParaRPr lang="en-US" b="0" dirty="0">
              <a:solidFill>
                <a:schemeClr val="tx1"/>
              </a:solidFill>
            </a:endParaRPr>
          </a:p>
          <a:p>
            <a:pPr marL="971550" lvl="1" indent="-514350">
              <a:buFont typeface="+mj-lt"/>
              <a:buAutoNum type="arabicPeriod"/>
            </a:pPr>
            <a:r>
              <a:rPr lang="en-US" b="0" dirty="0">
                <a:solidFill>
                  <a:schemeClr val="tx1"/>
                </a:solidFill>
              </a:rPr>
              <a:t>Cancelling a debt &amp; </a:t>
            </a:r>
            <a:r>
              <a:rPr lang="en-US" b="0" dirty="0" smtClean="0">
                <a:solidFill>
                  <a:schemeClr val="tx1"/>
                </a:solidFill>
              </a:rPr>
              <a:t>then asking God not to hold it against them</a:t>
            </a:r>
            <a:endParaRPr lang="en-US" b="0" dirty="0">
              <a:solidFill>
                <a:schemeClr val="tx1"/>
              </a:solidFill>
            </a:endParaRPr>
          </a:p>
        </p:txBody>
      </p:sp>
      <p:pic>
        <p:nvPicPr>
          <p:cNvPr id="15364" name="Picture 4" descr="forgive"/>
          <p:cNvPicPr>
            <a:picLocks noChangeAspect="1" noChangeArrowheads="1"/>
          </p:cNvPicPr>
          <p:nvPr/>
        </p:nvPicPr>
        <p:blipFill>
          <a:blip r:embed="rId3"/>
          <a:srcRect/>
          <a:stretch>
            <a:fillRect/>
          </a:stretch>
        </p:blipFill>
        <p:spPr bwMode="auto">
          <a:xfrm>
            <a:off x="7004791" y="0"/>
            <a:ext cx="2139209" cy="3124200"/>
          </a:xfrm>
          <a:prstGeom prst="rect">
            <a:avLst/>
          </a:prstGeom>
          <a:noFill/>
        </p:spPr>
      </p:pic>
    </p:spTree>
    <p:extLst>
      <p:ext uri="{BB962C8B-B14F-4D97-AF65-F5344CB8AC3E}">
        <p14:creationId xmlns:p14="http://schemas.microsoft.com/office/powerpoint/2010/main" val="416073745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Luke 23:34</a:t>
            </a:r>
            <a:endParaRPr lang="en-US" dirty="0"/>
          </a:p>
        </p:txBody>
      </p:sp>
      <p:sp>
        <p:nvSpPr>
          <p:cNvPr id="3" name="Content Placeholder 2"/>
          <p:cNvSpPr>
            <a:spLocks noGrp="1"/>
          </p:cNvSpPr>
          <p:nvPr>
            <p:ph idx="1"/>
          </p:nvPr>
        </p:nvSpPr>
        <p:spPr/>
        <p:txBody>
          <a:bodyPr/>
          <a:lstStyle/>
          <a:p>
            <a:pPr algn="ctr"/>
            <a:r>
              <a:rPr lang="en-US" dirty="0" smtClean="0"/>
              <a:t>	Jesus </a:t>
            </a:r>
            <a:r>
              <a:rPr lang="en-US" dirty="0"/>
              <a:t>said, “</a:t>
            </a:r>
            <a:r>
              <a:rPr lang="en-US" dirty="0">
                <a:solidFill>
                  <a:srgbClr val="FFFF00"/>
                </a:solidFill>
              </a:rPr>
              <a:t>Father</a:t>
            </a:r>
            <a:r>
              <a:rPr lang="en-US" dirty="0"/>
              <a:t>, forgive them, for they do not know what they are doing</a:t>
            </a:r>
            <a:r>
              <a:rPr lang="en-US" dirty="0" smtClean="0"/>
              <a:t>.” </a:t>
            </a:r>
            <a:endParaRPr lang="en-US" dirty="0"/>
          </a:p>
        </p:txBody>
      </p:sp>
    </p:spTree>
    <p:extLst>
      <p:ext uri="{BB962C8B-B14F-4D97-AF65-F5344CB8AC3E}">
        <p14:creationId xmlns:p14="http://schemas.microsoft.com/office/powerpoint/2010/main" val="8375220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12:17-21</a:t>
            </a:r>
            <a:endParaRPr lang="en-US" dirty="0"/>
          </a:p>
        </p:txBody>
      </p:sp>
      <p:sp>
        <p:nvSpPr>
          <p:cNvPr id="3" name="Content Placeholder 2"/>
          <p:cNvSpPr>
            <a:spLocks noGrp="1"/>
          </p:cNvSpPr>
          <p:nvPr>
            <p:ph idx="1"/>
          </p:nvPr>
        </p:nvSpPr>
        <p:spPr/>
        <p:txBody>
          <a:bodyPr>
            <a:normAutofit fontScale="85000" lnSpcReduction="10000"/>
          </a:bodyPr>
          <a:lstStyle/>
          <a:p>
            <a:r>
              <a:rPr lang="en-US" baseline="30000" dirty="0"/>
              <a:t>17</a:t>
            </a:r>
            <a:r>
              <a:rPr lang="en-US" dirty="0"/>
              <a:t> Do not repay anyone evil for evil. Be careful to do what is right in the eyes of everybody. </a:t>
            </a:r>
            <a:r>
              <a:rPr lang="en-US" baseline="30000" dirty="0"/>
              <a:t>18</a:t>
            </a:r>
            <a:r>
              <a:rPr lang="en-US" dirty="0"/>
              <a:t> If it is possible, as far as it depends on you, live at peace with everyone. </a:t>
            </a:r>
            <a:r>
              <a:rPr lang="en-US" baseline="30000" dirty="0"/>
              <a:t>19</a:t>
            </a:r>
            <a:r>
              <a:rPr lang="en-US" dirty="0"/>
              <a:t> Do not take revenge, my friends, but leave room for God’s wrath, for it is written: “It is mine to avenge; I will repay</a:t>
            </a:r>
            <a:r>
              <a:rPr lang="en-US" dirty="0" smtClean="0"/>
              <a:t>,” says </a:t>
            </a:r>
            <a:r>
              <a:rPr lang="en-US" dirty="0"/>
              <a:t>the Lord. </a:t>
            </a:r>
            <a:r>
              <a:rPr lang="en-US" baseline="30000" dirty="0"/>
              <a:t>20</a:t>
            </a:r>
            <a:r>
              <a:rPr lang="en-US" dirty="0"/>
              <a:t> On the contrary: </a:t>
            </a:r>
          </a:p>
          <a:p>
            <a:r>
              <a:rPr lang="en-US" dirty="0"/>
              <a:t>   “If your enemy is </a:t>
            </a:r>
            <a:r>
              <a:rPr lang="en-US" dirty="0">
                <a:solidFill>
                  <a:srgbClr val="FFFF00"/>
                </a:solidFill>
              </a:rPr>
              <a:t>hungry</a:t>
            </a:r>
            <a:r>
              <a:rPr lang="en-US" dirty="0"/>
              <a:t>, feed him; </a:t>
            </a:r>
            <a:br>
              <a:rPr lang="en-US" dirty="0"/>
            </a:br>
            <a:r>
              <a:rPr lang="en-US" dirty="0"/>
              <a:t>   if he is </a:t>
            </a:r>
            <a:r>
              <a:rPr lang="en-US" dirty="0">
                <a:solidFill>
                  <a:srgbClr val="FFFF00"/>
                </a:solidFill>
              </a:rPr>
              <a:t>thirsty</a:t>
            </a:r>
            <a:r>
              <a:rPr lang="en-US" dirty="0"/>
              <a:t>, give him something to drink. </a:t>
            </a:r>
            <a:br>
              <a:rPr lang="en-US" dirty="0"/>
            </a:br>
            <a:r>
              <a:rPr lang="en-US" dirty="0"/>
              <a:t>In doing this, you will </a:t>
            </a:r>
            <a:r>
              <a:rPr lang="en-US" dirty="0">
                <a:solidFill>
                  <a:srgbClr val="FFFF00"/>
                </a:solidFill>
              </a:rPr>
              <a:t>heap burning coals on his head</a:t>
            </a:r>
            <a:r>
              <a:rPr lang="en-US" dirty="0" smtClean="0"/>
              <a:t>.”</a:t>
            </a:r>
            <a:endParaRPr lang="en-US" dirty="0"/>
          </a:p>
          <a:p>
            <a:r>
              <a:rPr lang="en-US" dirty="0"/>
              <a:t> </a:t>
            </a:r>
            <a:r>
              <a:rPr lang="en-US" baseline="30000" dirty="0"/>
              <a:t>21</a:t>
            </a:r>
            <a:r>
              <a:rPr lang="en-US" dirty="0"/>
              <a:t> Do not be overcome by evil, but overcome evil with good. </a:t>
            </a:r>
          </a:p>
        </p:txBody>
      </p:sp>
    </p:spTree>
    <p:extLst>
      <p:ext uri="{BB962C8B-B14F-4D97-AF65-F5344CB8AC3E}">
        <p14:creationId xmlns:p14="http://schemas.microsoft.com/office/powerpoint/2010/main" val="63901018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838200" y="274638"/>
            <a:ext cx="8229600" cy="1143000"/>
          </a:xfrm>
        </p:spPr>
        <p:txBody>
          <a:bodyPr/>
          <a:lstStyle/>
          <a:p>
            <a:pPr algn="l"/>
            <a:r>
              <a:rPr lang="en-US" sz="4000" dirty="0">
                <a:solidFill>
                  <a:schemeClr val="tx1"/>
                </a:solidFill>
              </a:rPr>
              <a:t>Forgiveness IS…</a:t>
            </a:r>
          </a:p>
        </p:txBody>
      </p:sp>
      <p:sp>
        <p:nvSpPr>
          <p:cNvPr id="15363" name="Rectangle 3"/>
          <p:cNvSpPr>
            <a:spLocks noGrp="1" noChangeArrowheads="1"/>
          </p:cNvSpPr>
          <p:nvPr>
            <p:ph type="body" idx="1"/>
          </p:nvPr>
        </p:nvSpPr>
        <p:spPr>
          <a:xfrm>
            <a:off x="0" y="1371600"/>
            <a:ext cx="8763000" cy="5257800"/>
          </a:xfrm>
        </p:spPr>
        <p:txBody>
          <a:bodyPr>
            <a:noAutofit/>
          </a:bodyPr>
          <a:lstStyle/>
          <a:p>
            <a:pPr marL="971550" lvl="1" indent="-514350">
              <a:buFont typeface="+mj-lt"/>
              <a:buAutoNum type="arabicPeriod" startAt="5"/>
            </a:pPr>
            <a:r>
              <a:rPr lang="en-US" dirty="0" smtClean="0"/>
              <a:t>Being </a:t>
            </a:r>
            <a:r>
              <a:rPr lang="en-US" dirty="0"/>
              <a:t>fully aware of what someone did </a:t>
            </a:r>
            <a:r>
              <a:rPr lang="en-US" dirty="0" smtClean="0"/>
              <a:t>   and </a:t>
            </a:r>
            <a:r>
              <a:rPr lang="en-US" dirty="0"/>
              <a:t>choosing to forgive them</a:t>
            </a:r>
          </a:p>
          <a:p>
            <a:pPr marL="971550" lvl="1" indent="-514350">
              <a:buFont typeface="+mj-lt"/>
              <a:buAutoNum type="arabicPeriod" startAt="5"/>
            </a:pPr>
            <a:r>
              <a:rPr lang="en-US" dirty="0" smtClean="0"/>
              <a:t>Choosing </a:t>
            </a:r>
            <a:r>
              <a:rPr lang="en-US" dirty="0"/>
              <a:t>to keep no record of wrongs</a:t>
            </a:r>
          </a:p>
          <a:p>
            <a:pPr marL="971550" lvl="1" indent="-514350">
              <a:buFont typeface="+mj-lt"/>
              <a:buAutoNum type="arabicPeriod" startAt="5"/>
            </a:pPr>
            <a:r>
              <a:rPr lang="en-US" dirty="0" smtClean="0">
                <a:effectLst/>
              </a:rPr>
              <a:t>Not </a:t>
            </a:r>
            <a:r>
              <a:rPr lang="en-US" dirty="0">
                <a:effectLst/>
              </a:rPr>
              <a:t>telling </a:t>
            </a:r>
            <a:r>
              <a:rPr lang="en-US" dirty="0" smtClean="0">
                <a:effectLst/>
              </a:rPr>
              <a:t>others what </a:t>
            </a:r>
            <a:r>
              <a:rPr lang="en-US" dirty="0">
                <a:effectLst/>
              </a:rPr>
              <a:t>they did</a:t>
            </a:r>
          </a:p>
          <a:p>
            <a:pPr marL="971550" lvl="1" indent="-514350">
              <a:buFont typeface="+mj-lt"/>
              <a:buAutoNum type="arabicPeriod" startAt="5"/>
            </a:pPr>
            <a:endParaRPr lang="en-US" dirty="0">
              <a:effectLst/>
            </a:endParaRPr>
          </a:p>
        </p:txBody>
      </p:sp>
      <p:pic>
        <p:nvPicPr>
          <p:cNvPr id="15364" name="Picture 4" descr="forgive"/>
          <p:cNvPicPr>
            <a:picLocks noChangeAspect="1" noChangeArrowheads="1"/>
          </p:cNvPicPr>
          <p:nvPr/>
        </p:nvPicPr>
        <p:blipFill>
          <a:blip r:embed="rId3"/>
          <a:srcRect/>
          <a:stretch>
            <a:fillRect/>
          </a:stretch>
        </p:blipFill>
        <p:spPr bwMode="auto">
          <a:xfrm>
            <a:off x="7004791" y="0"/>
            <a:ext cx="2139209" cy="3124200"/>
          </a:xfrm>
          <a:prstGeom prst="rect">
            <a:avLst/>
          </a:prstGeom>
          <a:noFill/>
        </p:spPr>
      </p:pic>
    </p:spTree>
    <p:extLst>
      <p:ext uri="{BB962C8B-B14F-4D97-AF65-F5344CB8AC3E}">
        <p14:creationId xmlns:p14="http://schemas.microsoft.com/office/powerpoint/2010/main" val="413945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Psalm 142:1-2</a:t>
            </a:r>
            <a:endParaRPr lang="en-US" dirty="0"/>
          </a:p>
        </p:txBody>
      </p:sp>
      <p:sp>
        <p:nvSpPr>
          <p:cNvPr id="3" name="Content Placeholder 2"/>
          <p:cNvSpPr>
            <a:spLocks noGrp="1"/>
          </p:cNvSpPr>
          <p:nvPr>
            <p:ph idx="1"/>
          </p:nvPr>
        </p:nvSpPr>
        <p:spPr>
          <a:xfrm>
            <a:off x="228600" y="1600200"/>
            <a:ext cx="8458200" cy="4525963"/>
          </a:xfrm>
        </p:spPr>
        <p:txBody>
          <a:bodyPr>
            <a:normAutofit/>
          </a:bodyPr>
          <a:lstStyle/>
          <a:p>
            <a:pPr algn="ctr"/>
            <a:r>
              <a:rPr lang="en-US" dirty="0" smtClean="0">
                <a:effectLst/>
              </a:rPr>
              <a:t>	I </a:t>
            </a:r>
            <a:r>
              <a:rPr lang="en-US" dirty="0">
                <a:effectLst/>
              </a:rPr>
              <a:t>cry aloud to the LORD; I lift up my voice to the LORD for mercy.   I pour out my </a:t>
            </a:r>
            <a:r>
              <a:rPr lang="en-US" dirty="0">
                <a:solidFill>
                  <a:srgbClr val="FFFF00"/>
                </a:solidFill>
                <a:effectLst/>
              </a:rPr>
              <a:t>complaint </a:t>
            </a:r>
            <a:r>
              <a:rPr lang="en-US" dirty="0">
                <a:effectLst/>
              </a:rPr>
              <a:t>before Him; before Him I tell my trouble.</a:t>
            </a:r>
            <a:endParaRPr lang="en-US" dirty="0">
              <a:solidFill>
                <a:srgbClr val="FFFF00"/>
              </a:solidFill>
            </a:endParaRPr>
          </a:p>
        </p:txBody>
      </p:sp>
    </p:spTree>
    <p:extLst>
      <p:ext uri="{BB962C8B-B14F-4D97-AF65-F5344CB8AC3E}">
        <p14:creationId xmlns:p14="http://schemas.microsoft.com/office/powerpoint/2010/main" val="251653909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838200" y="274638"/>
            <a:ext cx="8229600" cy="1143000"/>
          </a:xfrm>
        </p:spPr>
        <p:txBody>
          <a:bodyPr/>
          <a:lstStyle/>
          <a:p>
            <a:pPr algn="l"/>
            <a:r>
              <a:rPr lang="en-US" sz="4000" dirty="0">
                <a:solidFill>
                  <a:schemeClr val="tx1"/>
                </a:solidFill>
              </a:rPr>
              <a:t>Forgiveness IS…</a:t>
            </a:r>
          </a:p>
        </p:txBody>
      </p:sp>
      <p:sp>
        <p:nvSpPr>
          <p:cNvPr id="15363" name="Rectangle 3"/>
          <p:cNvSpPr>
            <a:spLocks noGrp="1" noChangeArrowheads="1"/>
          </p:cNvSpPr>
          <p:nvPr>
            <p:ph type="body" idx="1"/>
          </p:nvPr>
        </p:nvSpPr>
        <p:spPr>
          <a:xfrm>
            <a:off x="0" y="1371600"/>
            <a:ext cx="8763000" cy="5257800"/>
          </a:xfrm>
        </p:spPr>
        <p:txBody>
          <a:bodyPr>
            <a:noAutofit/>
          </a:bodyPr>
          <a:lstStyle/>
          <a:p>
            <a:pPr marL="971550" lvl="1" indent="-514350">
              <a:buFont typeface="+mj-lt"/>
              <a:buAutoNum type="arabicPeriod" startAt="5"/>
            </a:pPr>
            <a:r>
              <a:rPr lang="en-US" dirty="0" smtClean="0"/>
              <a:t>Being </a:t>
            </a:r>
            <a:r>
              <a:rPr lang="en-US" dirty="0"/>
              <a:t>fully aware of what someone did </a:t>
            </a:r>
            <a:r>
              <a:rPr lang="en-US" dirty="0" smtClean="0"/>
              <a:t>   and </a:t>
            </a:r>
            <a:r>
              <a:rPr lang="en-US" dirty="0"/>
              <a:t>choosing to forgive them</a:t>
            </a:r>
          </a:p>
          <a:p>
            <a:pPr marL="971550" lvl="1" indent="-514350">
              <a:buFont typeface="+mj-lt"/>
              <a:buAutoNum type="arabicPeriod" startAt="5"/>
            </a:pPr>
            <a:r>
              <a:rPr lang="en-US" dirty="0" smtClean="0"/>
              <a:t>Choosing </a:t>
            </a:r>
            <a:r>
              <a:rPr lang="en-US" dirty="0"/>
              <a:t>to keep no record of wrongs</a:t>
            </a:r>
          </a:p>
          <a:p>
            <a:pPr marL="971550" lvl="1" indent="-514350">
              <a:buFont typeface="+mj-lt"/>
              <a:buAutoNum type="arabicPeriod" startAt="5"/>
            </a:pPr>
            <a:r>
              <a:rPr lang="en-US" dirty="0" smtClean="0">
                <a:effectLst/>
              </a:rPr>
              <a:t>Not </a:t>
            </a:r>
            <a:r>
              <a:rPr lang="en-US" dirty="0">
                <a:effectLst/>
              </a:rPr>
              <a:t>telling what they did</a:t>
            </a:r>
          </a:p>
          <a:p>
            <a:pPr marL="971550" lvl="1" indent="-514350">
              <a:buFont typeface="+mj-lt"/>
              <a:buAutoNum type="arabicPeriod" startAt="5"/>
            </a:pPr>
            <a:r>
              <a:rPr lang="en-US" dirty="0" smtClean="0">
                <a:effectLst/>
              </a:rPr>
              <a:t>Extending mercy</a:t>
            </a:r>
          </a:p>
        </p:txBody>
      </p:sp>
      <p:pic>
        <p:nvPicPr>
          <p:cNvPr id="15364" name="Picture 4" descr="forgive"/>
          <p:cNvPicPr>
            <a:picLocks noChangeAspect="1" noChangeArrowheads="1"/>
          </p:cNvPicPr>
          <p:nvPr/>
        </p:nvPicPr>
        <p:blipFill>
          <a:blip r:embed="rId3"/>
          <a:srcRect/>
          <a:stretch>
            <a:fillRect/>
          </a:stretch>
        </p:blipFill>
        <p:spPr bwMode="auto">
          <a:xfrm>
            <a:off x="7004791" y="0"/>
            <a:ext cx="2139209" cy="3124200"/>
          </a:xfrm>
          <a:prstGeom prst="rect">
            <a:avLst/>
          </a:prstGeom>
          <a:noFill/>
        </p:spPr>
      </p:pic>
    </p:spTree>
    <p:extLst>
      <p:ext uri="{BB962C8B-B14F-4D97-AF65-F5344CB8AC3E}">
        <p14:creationId xmlns:p14="http://schemas.microsoft.com/office/powerpoint/2010/main" val="180130952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Luke 6:35-36</a:t>
            </a:r>
            <a:endParaRPr lang="en-US" dirty="0"/>
          </a:p>
        </p:txBody>
      </p:sp>
      <p:sp>
        <p:nvSpPr>
          <p:cNvPr id="3" name="Content Placeholder 2"/>
          <p:cNvSpPr>
            <a:spLocks noGrp="1"/>
          </p:cNvSpPr>
          <p:nvPr>
            <p:ph idx="1"/>
          </p:nvPr>
        </p:nvSpPr>
        <p:spPr>
          <a:xfrm>
            <a:off x="76200" y="1600200"/>
            <a:ext cx="8610600" cy="5105400"/>
          </a:xfrm>
        </p:spPr>
        <p:txBody>
          <a:bodyPr>
            <a:normAutofit/>
          </a:bodyPr>
          <a:lstStyle/>
          <a:p>
            <a:pPr algn="ctr"/>
            <a:r>
              <a:rPr lang="en-US" dirty="0" smtClean="0">
                <a:effectLst/>
              </a:rPr>
              <a:t>	But </a:t>
            </a:r>
            <a:r>
              <a:rPr lang="en-US" dirty="0">
                <a:effectLst/>
              </a:rPr>
              <a:t>love your enemies, do good to them, and lend to them without expecting to get anything back. Then your reward will be great, and you will be sons of the Most High, because he is kind to the ungrateful and wicked. </a:t>
            </a:r>
            <a:r>
              <a:rPr lang="en-US" dirty="0" smtClean="0">
                <a:solidFill>
                  <a:srgbClr val="FFFF00"/>
                </a:solidFill>
                <a:effectLst/>
              </a:rPr>
              <a:t>Be </a:t>
            </a:r>
            <a:r>
              <a:rPr lang="en-US" dirty="0">
                <a:solidFill>
                  <a:srgbClr val="FFFF00"/>
                </a:solidFill>
                <a:effectLst/>
              </a:rPr>
              <a:t>merciful, just as your Father is merciful.</a:t>
            </a:r>
            <a:endParaRPr lang="en-US" dirty="0">
              <a:solidFill>
                <a:srgbClr val="FFFF00"/>
              </a:solidFill>
            </a:endParaRPr>
          </a:p>
        </p:txBody>
      </p:sp>
    </p:spTree>
    <p:extLst>
      <p:ext uri="{BB962C8B-B14F-4D97-AF65-F5344CB8AC3E}">
        <p14:creationId xmlns:p14="http://schemas.microsoft.com/office/powerpoint/2010/main" val="10921497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838200" y="274638"/>
            <a:ext cx="8229600" cy="1143000"/>
          </a:xfrm>
        </p:spPr>
        <p:txBody>
          <a:bodyPr/>
          <a:lstStyle/>
          <a:p>
            <a:pPr algn="l"/>
            <a:r>
              <a:rPr lang="en-US" sz="4000" dirty="0">
                <a:solidFill>
                  <a:schemeClr val="tx1"/>
                </a:solidFill>
              </a:rPr>
              <a:t>Forgiveness IS…</a:t>
            </a:r>
          </a:p>
        </p:txBody>
      </p:sp>
      <p:sp>
        <p:nvSpPr>
          <p:cNvPr id="15363" name="Rectangle 3"/>
          <p:cNvSpPr>
            <a:spLocks noGrp="1" noChangeArrowheads="1"/>
          </p:cNvSpPr>
          <p:nvPr>
            <p:ph type="body" idx="1"/>
          </p:nvPr>
        </p:nvSpPr>
        <p:spPr>
          <a:xfrm>
            <a:off x="0" y="1371600"/>
            <a:ext cx="8763000" cy="5257800"/>
          </a:xfrm>
        </p:spPr>
        <p:txBody>
          <a:bodyPr>
            <a:noAutofit/>
          </a:bodyPr>
          <a:lstStyle/>
          <a:p>
            <a:pPr marL="971550" lvl="1" indent="-514350">
              <a:buFont typeface="+mj-lt"/>
              <a:buAutoNum type="arabicPeriod" startAt="5"/>
            </a:pPr>
            <a:r>
              <a:rPr lang="en-US" dirty="0" smtClean="0"/>
              <a:t>Being </a:t>
            </a:r>
            <a:r>
              <a:rPr lang="en-US" dirty="0"/>
              <a:t>fully aware of what someone did </a:t>
            </a:r>
            <a:r>
              <a:rPr lang="en-US" dirty="0" smtClean="0"/>
              <a:t>   and </a:t>
            </a:r>
            <a:r>
              <a:rPr lang="en-US" dirty="0"/>
              <a:t>choosing to forgive them</a:t>
            </a:r>
          </a:p>
          <a:p>
            <a:pPr marL="971550" lvl="1" indent="-514350">
              <a:buFont typeface="+mj-lt"/>
              <a:buAutoNum type="arabicPeriod" startAt="5"/>
            </a:pPr>
            <a:r>
              <a:rPr lang="en-US" dirty="0" smtClean="0"/>
              <a:t>Choosing </a:t>
            </a:r>
            <a:r>
              <a:rPr lang="en-US" dirty="0"/>
              <a:t>to keep no record of wrongs</a:t>
            </a:r>
          </a:p>
          <a:p>
            <a:pPr marL="971550" lvl="1" indent="-514350">
              <a:buFont typeface="+mj-lt"/>
              <a:buAutoNum type="arabicPeriod" startAt="5"/>
            </a:pPr>
            <a:r>
              <a:rPr lang="en-US" dirty="0" smtClean="0">
                <a:effectLst/>
              </a:rPr>
              <a:t>Not </a:t>
            </a:r>
            <a:r>
              <a:rPr lang="en-US" dirty="0">
                <a:effectLst/>
              </a:rPr>
              <a:t>telling what they did</a:t>
            </a:r>
          </a:p>
          <a:p>
            <a:pPr marL="971550" lvl="1" indent="-514350">
              <a:buFont typeface="+mj-lt"/>
              <a:buAutoNum type="arabicPeriod" startAt="5"/>
            </a:pPr>
            <a:r>
              <a:rPr lang="en-US" dirty="0" smtClean="0">
                <a:effectLst/>
              </a:rPr>
              <a:t>Extending mercy</a:t>
            </a:r>
          </a:p>
          <a:p>
            <a:pPr marL="971550" lvl="1" indent="-514350">
              <a:buFont typeface="+mj-lt"/>
              <a:buAutoNum type="arabicPeriod" startAt="5"/>
            </a:pPr>
            <a:r>
              <a:rPr lang="en-US" dirty="0" smtClean="0">
                <a:effectLst/>
              </a:rPr>
              <a:t>An </a:t>
            </a:r>
            <a:r>
              <a:rPr lang="en-US" dirty="0">
                <a:effectLst/>
              </a:rPr>
              <a:t>inner condition of </a:t>
            </a:r>
            <a:r>
              <a:rPr lang="en-US" dirty="0" smtClean="0">
                <a:effectLst/>
              </a:rPr>
              <a:t>heart</a:t>
            </a:r>
          </a:p>
          <a:p>
            <a:pPr marL="457200" lvl="1" indent="0"/>
            <a:endParaRPr lang="en-US" dirty="0">
              <a:effectLst/>
            </a:endParaRPr>
          </a:p>
        </p:txBody>
      </p:sp>
      <p:pic>
        <p:nvPicPr>
          <p:cNvPr id="15364" name="Picture 4" descr="forgive"/>
          <p:cNvPicPr>
            <a:picLocks noChangeAspect="1" noChangeArrowheads="1"/>
          </p:cNvPicPr>
          <p:nvPr/>
        </p:nvPicPr>
        <p:blipFill>
          <a:blip r:embed="rId3"/>
          <a:srcRect/>
          <a:stretch>
            <a:fillRect/>
          </a:stretch>
        </p:blipFill>
        <p:spPr bwMode="auto">
          <a:xfrm>
            <a:off x="7004791" y="0"/>
            <a:ext cx="2139209" cy="3124200"/>
          </a:xfrm>
          <a:prstGeom prst="rect">
            <a:avLst/>
          </a:prstGeom>
          <a:noFill/>
        </p:spPr>
      </p:pic>
    </p:spTree>
    <p:extLst>
      <p:ext uri="{BB962C8B-B14F-4D97-AF65-F5344CB8AC3E}">
        <p14:creationId xmlns:p14="http://schemas.microsoft.com/office/powerpoint/2010/main" val="101609938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838200" y="274638"/>
            <a:ext cx="8229600" cy="1143000"/>
          </a:xfrm>
        </p:spPr>
        <p:txBody>
          <a:bodyPr/>
          <a:lstStyle/>
          <a:p>
            <a:pPr algn="l"/>
            <a:r>
              <a:rPr lang="en-US" sz="4000" dirty="0">
                <a:solidFill>
                  <a:schemeClr val="tx1"/>
                </a:solidFill>
              </a:rPr>
              <a:t>Forgiveness IS…</a:t>
            </a:r>
          </a:p>
        </p:txBody>
      </p:sp>
      <p:sp>
        <p:nvSpPr>
          <p:cNvPr id="15363" name="Rectangle 3"/>
          <p:cNvSpPr>
            <a:spLocks noGrp="1" noChangeArrowheads="1"/>
          </p:cNvSpPr>
          <p:nvPr>
            <p:ph type="body" idx="1"/>
          </p:nvPr>
        </p:nvSpPr>
        <p:spPr>
          <a:xfrm>
            <a:off x="0" y="1371600"/>
            <a:ext cx="8763000" cy="5257800"/>
          </a:xfrm>
        </p:spPr>
        <p:txBody>
          <a:bodyPr>
            <a:noAutofit/>
          </a:bodyPr>
          <a:lstStyle/>
          <a:p>
            <a:pPr marL="971550" lvl="1" indent="-514350">
              <a:buFont typeface="+mj-lt"/>
              <a:buAutoNum type="arabicPeriod" startAt="5"/>
            </a:pPr>
            <a:r>
              <a:rPr lang="en-US" dirty="0" smtClean="0"/>
              <a:t>Being </a:t>
            </a:r>
            <a:r>
              <a:rPr lang="en-US" dirty="0"/>
              <a:t>fully aware of what someone did </a:t>
            </a:r>
            <a:r>
              <a:rPr lang="en-US" dirty="0" smtClean="0"/>
              <a:t>   and </a:t>
            </a:r>
            <a:r>
              <a:rPr lang="en-US" dirty="0"/>
              <a:t>choosing to forgive them</a:t>
            </a:r>
          </a:p>
          <a:p>
            <a:pPr marL="971550" lvl="1" indent="-514350">
              <a:buFont typeface="+mj-lt"/>
              <a:buAutoNum type="arabicPeriod" startAt="5"/>
            </a:pPr>
            <a:r>
              <a:rPr lang="en-US" dirty="0" smtClean="0"/>
              <a:t>Choosing </a:t>
            </a:r>
            <a:r>
              <a:rPr lang="en-US" dirty="0"/>
              <a:t>to keep no record of wrongs</a:t>
            </a:r>
          </a:p>
          <a:p>
            <a:pPr marL="971550" lvl="1" indent="-514350">
              <a:buFont typeface="+mj-lt"/>
              <a:buAutoNum type="arabicPeriod" startAt="5"/>
            </a:pPr>
            <a:r>
              <a:rPr lang="en-US" dirty="0" smtClean="0">
                <a:effectLst/>
              </a:rPr>
              <a:t>Not </a:t>
            </a:r>
            <a:r>
              <a:rPr lang="en-US" dirty="0">
                <a:effectLst/>
              </a:rPr>
              <a:t>telling what they did</a:t>
            </a:r>
          </a:p>
          <a:p>
            <a:pPr marL="971550" lvl="1" indent="-514350">
              <a:buFont typeface="+mj-lt"/>
              <a:buAutoNum type="arabicPeriod" startAt="5"/>
            </a:pPr>
            <a:r>
              <a:rPr lang="en-US" dirty="0" smtClean="0">
                <a:effectLst/>
              </a:rPr>
              <a:t>Extending mercy</a:t>
            </a:r>
          </a:p>
          <a:p>
            <a:pPr marL="971550" lvl="1" indent="-514350">
              <a:buFont typeface="+mj-lt"/>
              <a:buAutoNum type="arabicPeriod" startAt="5"/>
            </a:pPr>
            <a:r>
              <a:rPr lang="en-US" dirty="0" smtClean="0">
                <a:effectLst/>
              </a:rPr>
              <a:t>An </a:t>
            </a:r>
            <a:r>
              <a:rPr lang="en-US" dirty="0">
                <a:effectLst/>
              </a:rPr>
              <a:t>inner condition of </a:t>
            </a:r>
            <a:r>
              <a:rPr lang="en-US" dirty="0" smtClean="0">
                <a:effectLst/>
              </a:rPr>
              <a:t>heart</a:t>
            </a:r>
          </a:p>
          <a:p>
            <a:pPr marL="971550" lvl="1" indent="-514350">
              <a:buFont typeface="+mj-lt"/>
              <a:buAutoNum type="arabicPeriod" startAt="5"/>
            </a:pPr>
            <a:r>
              <a:rPr lang="en-US" dirty="0" smtClean="0">
                <a:effectLst/>
              </a:rPr>
              <a:t>  Absence of bitterness</a:t>
            </a:r>
          </a:p>
          <a:p>
            <a:pPr marL="971550" lvl="1" indent="-514350">
              <a:buFont typeface="+mj-lt"/>
              <a:buAutoNum type="arabicPeriod" startAt="5"/>
            </a:pPr>
            <a:endParaRPr lang="en-US" dirty="0">
              <a:effectLst/>
            </a:endParaRPr>
          </a:p>
        </p:txBody>
      </p:sp>
      <p:pic>
        <p:nvPicPr>
          <p:cNvPr id="15364" name="Picture 4" descr="forgive"/>
          <p:cNvPicPr>
            <a:picLocks noChangeAspect="1" noChangeArrowheads="1"/>
          </p:cNvPicPr>
          <p:nvPr/>
        </p:nvPicPr>
        <p:blipFill>
          <a:blip r:embed="rId3"/>
          <a:srcRect/>
          <a:stretch>
            <a:fillRect/>
          </a:stretch>
        </p:blipFill>
        <p:spPr bwMode="auto">
          <a:xfrm>
            <a:off x="7004791" y="0"/>
            <a:ext cx="2139209" cy="3124200"/>
          </a:xfrm>
          <a:prstGeom prst="rect">
            <a:avLst/>
          </a:prstGeom>
          <a:noFill/>
        </p:spPr>
      </p:pic>
    </p:spTree>
    <p:extLst>
      <p:ext uri="{BB962C8B-B14F-4D97-AF65-F5344CB8AC3E}">
        <p14:creationId xmlns:p14="http://schemas.microsoft.com/office/powerpoint/2010/main" val="2362714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highsafety.com/hsl/Resources/Services/AuditsInspections/images/poison.jpg"/>
          <p:cNvPicPr>
            <a:picLocks noChangeAspect="1" noChangeArrowheads="1"/>
          </p:cNvPicPr>
          <p:nvPr/>
        </p:nvPicPr>
        <p:blipFill>
          <a:blip r:embed="rId2"/>
          <a:srcRect/>
          <a:stretch>
            <a:fillRect/>
          </a:stretch>
        </p:blipFill>
        <p:spPr bwMode="auto">
          <a:xfrm>
            <a:off x="0" y="-1"/>
            <a:ext cx="4876800" cy="6844213"/>
          </a:xfrm>
          <a:prstGeom prst="rect">
            <a:avLst/>
          </a:prstGeom>
          <a:noFill/>
        </p:spPr>
      </p:pic>
      <p:sp>
        <p:nvSpPr>
          <p:cNvPr id="3" name="TextBox 2"/>
          <p:cNvSpPr txBox="1"/>
          <p:nvPr/>
        </p:nvSpPr>
        <p:spPr>
          <a:xfrm>
            <a:off x="5257800" y="381000"/>
            <a:ext cx="3429000" cy="2846933"/>
          </a:xfrm>
          <a:prstGeom prst="rect">
            <a:avLst/>
          </a:prstGeom>
          <a:noFill/>
        </p:spPr>
        <p:txBody>
          <a:bodyPr wrap="square" rtlCol="0">
            <a:spAutoFit/>
          </a:bodyPr>
          <a:lstStyle/>
          <a:p>
            <a:r>
              <a:rPr lang="en-US" sz="4300" b="1" dirty="0" smtClean="0"/>
              <a:t>Bitterness</a:t>
            </a:r>
          </a:p>
          <a:p>
            <a:endParaRPr lang="en-US" sz="800" b="1" dirty="0" smtClean="0"/>
          </a:p>
          <a:p>
            <a:r>
              <a:rPr lang="en-US" sz="3200" dirty="0" smtClean="0"/>
              <a:t>is a </a:t>
            </a:r>
            <a:r>
              <a:rPr lang="en-US" sz="3200" b="1" dirty="0" smtClean="0">
                <a:solidFill>
                  <a:srgbClr val="FFFF00"/>
                </a:solidFill>
              </a:rPr>
              <a:t>poison</a:t>
            </a:r>
            <a:r>
              <a:rPr lang="en-US" sz="3200" dirty="0" smtClean="0">
                <a:solidFill>
                  <a:srgbClr val="FFFF00"/>
                </a:solidFill>
              </a:rPr>
              <a:t> </a:t>
            </a:r>
            <a:r>
              <a:rPr lang="en-US" sz="3200" dirty="0" smtClean="0"/>
              <a:t>you drink in hopes that someone else will suffer its effect</a:t>
            </a:r>
            <a:endParaRPr lang="en-US" sz="3200" dirty="0"/>
          </a:p>
        </p:txBody>
      </p:sp>
    </p:spTree>
    <p:extLst>
      <p:ext uri="{BB962C8B-B14F-4D97-AF65-F5344CB8AC3E}">
        <p14:creationId xmlns:p14="http://schemas.microsoft.com/office/powerpoint/2010/main" val="40089121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media.merchantcircle.com/12610037/CleanToilet_full.jpeg"/>
          <p:cNvPicPr>
            <a:picLocks noChangeAspect="1" noChangeArrowheads="1"/>
          </p:cNvPicPr>
          <p:nvPr/>
        </p:nvPicPr>
        <p:blipFill>
          <a:blip r:embed="rId2"/>
          <a:srcRect/>
          <a:stretch>
            <a:fillRect/>
          </a:stretch>
        </p:blipFill>
        <p:spPr bwMode="auto">
          <a:xfrm>
            <a:off x="0" y="0"/>
            <a:ext cx="4648200" cy="6964087"/>
          </a:xfrm>
          <a:prstGeom prst="rect">
            <a:avLst/>
          </a:prstGeom>
          <a:noFill/>
        </p:spPr>
      </p:pic>
      <p:sp>
        <p:nvSpPr>
          <p:cNvPr id="18433" name="Rectangle 1"/>
          <p:cNvSpPr>
            <a:spLocks noChangeArrowheads="1"/>
          </p:cNvSpPr>
          <p:nvPr/>
        </p:nvSpPr>
        <p:spPr bwMode="auto">
          <a:xfrm>
            <a:off x="4876800" y="152400"/>
            <a:ext cx="4038600" cy="42165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Instructions on how to clean your toilet</a:t>
            </a: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r>
            <a:b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b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3.  In one smooth movement, put the cat in the toilet and close both lids. You may need to stand on the lid. </a:t>
            </a:r>
            <a:b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b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antisyphus.typepad.com/photos/uncategorized/root1.jpg"/>
          <p:cNvPicPr>
            <a:picLocks noChangeAspect="1" noChangeArrowheads="1"/>
          </p:cNvPicPr>
          <p:nvPr/>
        </p:nvPicPr>
        <p:blipFill>
          <a:blip r:embed="rId2"/>
          <a:srcRect/>
          <a:stretch>
            <a:fillRect/>
          </a:stretch>
        </p:blipFill>
        <p:spPr bwMode="auto">
          <a:xfrm>
            <a:off x="4495800" y="0"/>
            <a:ext cx="4648200" cy="6866288"/>
          </a:xfrm>
          <a:prstGeom prst="rect">
            <a:avLst/>
          </a:prstGeom>
          <a:noFill/>
        </p:spPr>
      </p:pic>
      <p:sp>
        <p:nvSpPr>
          <p:cNvPr id="6" name="TextBox 5"/>
          <p:cNvSpPr txBox="1"/>
          <p:nvPr/>
        </p:nvSpPr>
        <p:spPr>
          <a:xfrm>
            <a:off x="533400" y="685800"/>
            <a:ext cx="3276600" cy="3662541"/>
          </a:xfrm>
          <a:prstGeom prst="rect">
            <a:avLst/>
          </a:prstGeom>
          <a:noFill/>
        </p:spPr>
        <p:txBody>
          <a:bodyPr wrap="square" rtlCol="0">
            <a:spAutoFit/>
          </a:bodyPr>
          <a:lstStyle/>
          <a:p>
            <a:r>
              <a:rPr lang="en-US" sz="2800" dirty="0" smtClean="0">
                <a:effectLst>
                  <a:outerShdw blurRad="38100" dist="38100" dir="2700000" algn="tl">
                    <a:srgbClr val="000000">
                      <a:alpha val="43137"/>
                    </a:srgbClr>
                  </a:outerShdw>
                </a:effectLst>
              </a:rPr>
              <a:t>“See to it that no one misses the grace of God and that no </a:t>
            </a:r>
            <a:r>
              <a:rPr lang="en-US" sz="2800" b="1" dirty="0" smtClean="0">
                <a:effectLst>
                  <a:outerShdw blurRad="38100" dist="38100" dir="2700000" algn="tl">
                    <a:srgbClr val="000000">
                      <a:alpha val="43137"/>
                    </a:srgbClr>
                  </a:outerShdw>
                </a:effectLst>
              </a:rPr>
              <a:t>bitter root </a:t>
            </a:r>
            <a:r>
              <a:rPr lang="en-US" sz="2800" dirty="0" smtClean="0">
                <a:effectLst>
                  <a:outerShdw blurRad="38100" dist="38100" dir="2700000" algn="tl">
                    <a:srgbClr val="000000">
                      <a:alpha val="43137"/>
                    </a:srgbClr>
                  </a:outerShdw>
                </a:effectLst>
              </a:rPr>
              <a:t>grows up to cause trouble and </a:t>
            </a:r>
            <a:r>
              <a:rPr lang="en-US" sz="2800" b="1" dirty="0" smtClean="0">
                <a:solidFill>
                  <a:srgbClr val="FFFF00"/>
                </a:solidFill>
                <a:effectLst>
                  <a:outerShdw blurRad="38100" dist="38100" dir="2700000" algn="tl">
                    <a:srgbClr val="000000">
                      <a:alpha val="43137"/>
                    </a:srgbClr>
                  </a:outerShdw>
                </a:effectLst>
              </a:rPr>
              <a:t>defile many</a:t>
            </a:r>
            <a:r>
              <a:rPr lang="en-US" sz="2800" dirty="0" smtClean="0">
                <a:effectLst>
                  <a:outerShdw blurRad="38100" dist="38100" dir="2700000" algn="tl">
                    <a:srgbClr val="000000">
                      <a:alpha val="43137"/>
                    </a:srgbClr>
                  </a:outerShdw>
                </a:effectLst>
              </a:rPr>
              <a:t>.”   </a:t>
            </a:r>
          </a:p>
          <a:p>
            <a:pPr algn="r"/>
            <a:r>
              <a:rPr lang="en-US" sz="2400" dirty="0" smtClean="0">
                <a:effectLst>
                  <a:outerShdw blurRad="38100" dist="38100" dir="2700000" algn="tl">
                    <a:srgbClr val="000000">
                      <a:alpha val="43137"/>
                    </a:srgbClr>
                  </a:outerShdw>
                </a:effectLst>
              </a:rPr>
              <a:t>—Hebrews 12:15 </a:t>
            </a:r>
          </a:p>
          <a:p>
            <a:endParaRPr lang="en-US" dirty="0" smtClean="0"/>
          </a:p>
          <a:p>
            <a:endParaRPr lang="en-US" dirty="0"/>
          </a:p>
        </p:txBody>
      </p:sp>
    </p:spTree>
    <p:extLst>
      <p:ext uri="{BB962C8B-B14F-4D97-AF65-F5344CB8AC3E}">
        <p14:creationId xmlns:p14="http://schemas.microsoft.com/office/powerpoint/2010/main" val="107057772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838200" y="274638"/>
            <a:ext cx="8229600" cy="1143000"/>
          </a:xfrm>
        </p:spPr>
        <p:txBody>
          <a:bodyPr/>
          <a:lstStyle/>
          <a:p>
            <a:pPr algn="l"/>
            <a:r>
              <a:rPr lang="en-US" sz="4000" dirty="0">
                <a:solidFill>
                  <a:schemeClr val="tx1"/>
                </a:solidFill>
              </a:rPr>
              <a:t>Forgiveness IS…</a:t>
            </a:r>
          </a:p>
        </p:txBody>
      </p:sp>
      <p:sp>
        <p:nvSpPr>
          <p:cNvPr id="15363" name="Rectangle 3"/>
          <p:cNvSpPr>
            <a:spLocks noGrp="1" noChangeArrowheads="1"/>
          </p:cNvSpPr>
          <p:nvPr>
            <p:ph type="body" idx="1"/>
          </p:nvPr>
        </p:nvSpPr>
        <p:spPr>
          <a:xfrm>
            <a:off x="0" y="1371600"/>
            <a:ext cx="8763000" cy="5257800"/>
          </a:xfrm>
        </p:spPr>
        <p:txBody>
          <a:bodyPr>
            <a:noAutofit/>
          </a:bodyPr>
          <a:lstStyle/>
          <a:p>
            <a:pPr marL="971550" lvl="1" indent="-514350">
              <a:buFont typeface="+mj-lt"/>
              <a:buAutoNum type="arabicPeriod" startAt="5"/>
            </a:pPr>
            <a:r>
              <a:rPr lang="en-US" dirty="0" smtClean="0"/>
              <a:t>Being </a:t>
            </a:r>
            <a:r>
              <a:rPr lang="en-US" dirty="0"/>
              <a:t>fully aware of what someone did </a:t>
            </a:r>
            <a:r>
              <a:rPr lang="en-US" dirty="0" smtClean="0"/>
              <a:t>   and </a:t>
            </a:r>
            <a:r>
              <a:rPr lang="en-US" dirty="0"/>
              <a:t>choosing to forgive them</a:t>
            </a:r>
          </a:p>
          <a:p>
            <a:pPr marL="971550" lvl="1" indent="-514350">
              <a:buFont typeface="+mj-lt"/>
              <a:buAutoNum type="arabicPeriod" startAt="5"/>
            </a:pPr>
            <a:r>
              <a:rPr lang="en-US" dirty="0" smtClean="0"/>
              <a:t>Choosing </a:t>
            </a:r>
            <a:r>
              <a:rPr lang="en-US" dirty="0"/>
              <a:t>to keep no record of wrongs</a:t>
            </a:r>
          </a:p>
          <a:p>
            <a:pPr marL="971550" lvl="1" indent="-514350">
              <a:buFont typeface="+mj-lt"/>
              <a:buAutoNum type="arabicPeriod" startAt="5"/>
            </a:pPr>
            <a:r>
              <a:rPr lang="en-US" dirty="0" smtClean="0">
                <a:effectLst/>
              </a:rPr>
              <a:t>Not </a:t>
            </a:r>
            <a:r>
              <a:rPr lang="en-US" dirty="0">
                <a:effectLst/>
              </a:rPr>
              <a:t>telling what they did</a:t>
            </a:r>
          </a:p>
          <a:p>
            <a:pPr marL="971550" lvl="1" indent="-514350">
              <a:buFont typeface="+mj-lt"/>
              <a:buAutoNum type="arabicPeriod" startAt="5"/>
            </a:pPr>
            <a:r>
              <a:rPr lang="en-US" dirty="0" smtClean="0">
                <a:effectLst/>
              </a:rPr>
              <a:t>Extending mercy</a:t>
            </a:r>
          </a:p>
          <a:p>
            <a:pPr marL="971550" lvl="1" indent="-514350">
              <a:buFont typeface="+mj-lt"/>
              <a:buAutoNum type="arabicPeriod" startAt="5"/>
            </a:pPr>
            <a:r>
              <a:rPr lang="en-US" dirty="0" smtClean="0">
                <a:effectLst/>
              </a:rPr>
              <a:t>  An </a:t>
            </a:r>
            <a:r>
              <a:rPr lang="en-US" dirty="0">
                <a:effectLst/>
              </a:rPr>
              <a:t>inner condition of </a:t>
            </a:r>
            <a:r>
              <a:rPr lang="en-US" dirty="0" smtClean="0">
                <a:effectLst/>
              </a:rPr>
              <a:t>heart</a:t>
            </a:r>
          </a:p>
          <a:p>
            <a:pPr marL="971550" lvl="1" indent="-514350">
              <a:buFont typeface="+mj-lt"/>
              <a:buAutoNum type="arabicPeriod" startAt="5"/>
            </a:pPr>
            <a:r>
              <a:rPr lang="en-US" dirty="0" smtClean="0">
                <a:effectLst/>
              </a:rPr>
              <a:t>  Absence of bitterness</a:t>
            </a:r>
          </a:p>
          <a:p>
            <a:pPr marL="971550" lvl="1" indent="-514350">
              <a:buFont typeface="+mj-lt"/>
              <a:buAutoNum type="arabicPeriod" startAt="5"/>
            </a:pPr>
            <a:r>
              <a:rPr lang="en-US" dirty="0" smtClean="0">
                <a:effectLst/>
              </a:rPr>
              <a:t>  Praying for them to be blessed </a:t>
            </a:r>
          </a:p>
          <a:p>
            <a:pPr marL="971550" lvl="1" indent="-514350">
              <a:buFont typeface="+mj-lt"/>
              <a:buAutoNum type="arabicPeriod" startAt="5"/>
            </a:pPr>
            <a:endParaRPr lang="en-US" dirty="0">
              <a:effectLst/>
            </a:endParaRPr>
          </a:p>
        </p:txBody>
      </p:sp>
      <p:pic>
        <p:nvPicPr>
          <p:cNvPr id="15364" name="Picture 4" descr="forgive"/>
          <p:cNvPicPr>
            <a:picLocks noChangeAspect="1" noChangeArrowheads="1"/>
          </p:cNvPicPr>
          <p:nvPr/>
        </p:nvPicPr>
        <p:blipFill>
          <a:blip r:embed="rId3"/>
          <a:srcRect/>
          <a:stretch>
            <a:fillRect/>
          </a:stretch>
        </p:blipFill>
        <p:spPr bwMode="auto">
          <a:xfrm>
            <a:off x="7004791" y="0"/>
            <a:ext cx="2139209" cy="3124200"/>
          </a:xfrm>
          <a:prstGeom prst="rect">
            <a:avLst/>
          </a:prstGeom>
          <a:noFill/>
        </p:spPr>
      </p:pic>
    </p:spTree>
    <p:extLst>
      <p:ext uri="{BB962C8B-B14F-4D97-AF65-F5344CB8AC3E}">
        <p14:creationId xmlns:p14="http://schemas.microsoft.com/office/powerpoint/2010/main" val="334219356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42900" lvl="2" indent="-342900"/>
            <a:r>
              <a:rPr lang="en-US" sz="3200" dirty="0">
                <a:effectLst/>
              </a:rPr>
              <a:t>The greater sin you must forgive, the greater the measure of the Spirit will come to </a:t>
            </a:r>
            <a:r>
              <a:rPr lang="en-US" sz="3200" dirty="0" smtClean="0">
                <a:effectLst/>
              </a:rPr>
              <a:t>you.</a:t>
            </a:r>
          </a:p>
          <a:p>
            <a:pPr marL="342900" lvl="2" indent="-342900" algn="ctr"/>
            <a:r>
              <a:rPr lang="en-US" i="1" dirty="0" smtClean="0">
                <a:effectLst/>
              </a:rPr>
              <a:t>—Total Forgiveness, p.89</a:t>
            </a:r>
            <a:endParaRPr lang="en-US" i="1" dirty="0">
              <a:effectLst/>
            </a:endParaRPr>
          </a:p>
          <a:p>
            <a:endParaRPr lang="en-US" dirty="0"/>
          </a:p>
        </p:txBody>
      </p:sp>
    </p:spTree>
    <p:extLst>
      <p:ext uri="{BB962C8B-B14F-4D97-AF65-F5344CB8AC3E}">
        <p14:creationId xmlns:p14="http://schemas.microsoft.com/office/powerpoint/2010/main" val="133988329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42900" lvl="2" indent="-342900" algn="ctr"/>
            <a:r>
              <a:rPr lang="en-US" sz="3200" dirty="0" smtClean="0">
                <a:effectLst/>
              </a:rPr>
              <a:t>The greater </a:t>
            </a:r>
            <a:r>
              <a:rPr lang="en-US" sz="3200" dirty="0">
                <a:effectLst/>
              </a:rPr>
              <a:t>the pain, the greater the opportunity for a measure of anointing you may not get any other </a:t>
            </a:r>
            <a:r>
              <a:rPr lang="en-US" sz="3200" dirty="0" smtClean="0">
                <a:effectLst/>
              </a:rPr>
              <a:t>way…</a:t>
            </a:r>
            <a:endParaRPr lang="en-US" dirty="0"/>
          </a:p>
        </p:txBody>
      </p:sp>
    </p:spTree>
    <p:extLst>
      <p:ext uri="{BB962C8B-B14F-4D97-AF65-F5344CB8AC3E}">
        <p14:creationId xmlns:p14="http://schemas.microsoft.com/office/powerpoint/2010/main" val="187370995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Philippians 3:10-11</a:t>
            </a:r>
            <a:endParaRPr lang="en-US" dirty="0"/>
          </a:p>
        </p:txBody>
      </p:sp>
      <p:sp>
        <p:nvSpPr>
          <p:cNvPr id="3" name="Content Placeholder 2"/>
          <p:cNvSpPr>
            <a:spLocks noGrp="1"/>
          </p:cNvSpPr>
          <p:nvPr>
            <p:ph idx="1"/>
          </p:nvPr>
        </p:nvSpPr>
        <p:spPr/>
        <p:txBody>
          <a:bodyPr>
            <a:normAutofit/>
          </a:bodyPr>
          <a:lstStyle/>
          <a:p>
            <a:pPr marL="342900" lvl="2" indent="-342900" algn="ctr"/>
            <a:r>
              <a:rPr lang="en-US" sz="3200" dirty="0" smtClean="0">
                <a:effectLst/>
              </a:rPr>
              <a:t>	</a:t>
            </a:r>
            <a:r>
              <a:rPr lang="en-US" sz="3200" dirty="0">
                <a:effectLst/>
              </a:rPr>
              <a:t>I want to know Christ and the power of his resurrection and the </a:t>
            </a:r>
            <a:r>
              <a:rPr lang="en-US" sz="3200" dirty="0" smtClean="0">
                <a:solidFill>
                  <a:srgbClr val="FFFF00"/>
                </a:solidFill>
                <a:effectLst/>
              </a:rPr>
              <a:t>fellowship of sharing in his sufferings,</a:t>
            </a:r>
            <a:r>
              <a:rPr lang="en-US" sz="3200" dirty="0" smtClean="0">
                <a:effectLst/>
              </a:rPr>
              <a:t> </a:t>
            </a:r>
            <a:r>
              <a:rPr lang="en-US" sz="3200" dirty="0">
                <a:effectLst/>
              </a:rPr>
              <a:t>becoming like </a:t>
            </a:r>
            <a:r>
              <a:rPr lang="en-US" sz="3200" dirty="0" smtClean="0">
                <a:effectLst/>
              </a:rPr>
              <a:t>Him </a:t>
            </a:r>
            <a:r>
              <a:rPr lang="en-US" sz="3200" dirty="0">
                <a:effectLst/>
              </a:rPr>
              <a:t>in his death, </a:t>
            </a:r>
            <a:r>
              <a:rPr lang="en-US" sz="3200" dirty="0" smtClean="0">
                <a:effectLst/>
              </a:rPr>
              <a:t>and </a:t>
            </a:r>
            <a:r>
              <a:rPr lang="en-US" sz="3200" dirty="0">
                <a:effectLst/>
              </a:rPr>
              <a:t>so, somehow, to attain to the resurrection from the dead.</a:t>
            </a:r>
          </a:p>
          <a:p>
            <a:endParaRPr lang="en-US" dirty="0">
              <a:effectLst/>
            </a:endParaRPr>
          </a:p>
        </p:txBody>
      </p:sp>
    </p:spTree>
    <p:extLst>
      <p:ext uri="{BB962C8B-B14F-4D97-AF65-F5344CB8AC3E}">
        <p14:creationId xmlns:p14="http://schemas.microsoft.com/office/powerpoint/2010/main" val="309206103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r>
              <a:rPr lang="en-US" dirty="0">
                <a:effectLst/>
              </a:rPr>
              <a:t>God gives grace to </a:t>
            </a:r>
            <a:r>
              <a:rPr lang="en-US" dirty="0" smtClean="0">
                <a:effectLst/>
              </a:rPr>
              <a:t>the humble, </a:t>
            </a:r>
          </a:p>
          <a:p>
            <a:pPr algn="ctr"/>
            <a:r>
              <a:rPr lang="en-US" dirty="0" smtClean="0">
                <a:effectLst/>
              </a:rPr>
              <a:t>but He </a:t>
            </a:r>
            <a:r>
              <a:rPr lang="en-US" dirty="0">
                <a:effectLst/>
              </a:rPr>
              <a:t>opposes those too proud to </a:t>
            </a:r>
            <a:r>
              <a:rPr lang="en-US" dirty="0" smtClean="0">
                <a:effectLst/>
              </a:rPr>
              <a:t>forgive.</a:t>
            </a:r>
            <a:endParaRPr lang="en-US" dirty="0">
              <a:effectLst/>
            </a:endParaRPr>
          </a:p>
          <a:p>
            <a:endParaRPr lang="en-US" dirty="0"/>
          </a:p>
        </p:txBody>
      </p:sp>
    </p:spTree>
    <p:extLst>
      <p:ext uri="{BB962C8B-B14F-4D97-AF65-F5344CB8AC3E}">
        <p14:creationId xmlns:p14="http://schemas.microsoft.com/office/powerpoint/2010/main" val="25642974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838200" y="274638"/>
            <a:ext cx="8229600" cy="1143000"/>
          </a:xfrm>
        </p:spPr>
        <p:txBody>
          <a:bodyPr/>
          <a:lstStyle/>
          <a:p>
            <a:pPr algn="l"/>
            <a:r>
              <a:rPr lang="en-US" sz="4000" dirty="0">
                <a:solidFill>
                  <a:schemeClr val="tx1"/>
                </a:solidFill>
              </a:rPr>
              <a:t>Forgiveness IS…</a:t>
            </a:r>
          </a:p>
        </p:txBody>
      </p:sp>
      <p:sp>
        <p:nvSpPr>
          <p:cNvPr id="15363" name="Rectangle 3"/>
          <p:cNvSpPr>
            <a:spLocks noGrp="1" noChangeArrowheads="1"/>
          </p:cNvSpPr>
          <p:nvPr>
            <p:ph type="body" idx="1"/>
          </p:nvPr>
        </p:nvSpPr>
        <p:spPr>
          <a:xfrm>
            <a:off x="0" y="1371600"/>
            <a:ext cx="8763000" cy="5257800"/>
          </a:xfrm>
        </p:spPr>
        <p:txBody>
          <a:bodyPr>
            <a:noAutofit/>
          </a:bodyPr>
          <a:lstStyle/>
          <a:p>
            <a:pPr marL="971550" lvl="1" indent="-514350">
              <a:buFont typeface="+mj-lt"/>
              <a:buAutoNum type="arabicPeriod" startAt="5"/>
            </a:pPr>
            <a:r>
              <a:rPr lang="en-US" dirty="0" smtClean="0"/>
              <a:t>Being </a:t>
            </a:r>
            <a:r>
              <a:rPr lang="en-US" dirty="0"/>
              <a:t>fully aware of what someone did </a:t>
            </a:r>
            <a:r>
              <a:rPr lang="en-US" dirty="0" smtClean="0"/>
              <a:t>   and </a:t>
            </a:r>
            <a:r>
              <a:rPr lang="en-US" dirty="0"/>
              <a:t>choosing to forgive them</a:t>
            </a:r>
          </a:p>
          <a:p>
            <a:pPr marL="971550" lvl="1" indent="-514350">
              <a:buFont typeface="+mj-lt"/>
              <a:buAutoNum type="arabicPeriod" startAt="5"/>
            </a:pPr>
            <a:r>
              <a:rPr lang="en-US" dirty="0" smtClean="0"/>
              <a:t>Choosing </a:t>
            </a:r>
            <a:r>
              <a:rPr lang="en-US" dirty="0"/>
              <a:t>to keep no record of wrongs</a:t>
            </a:r>
          </a:p>
          <a:p>
            <a:pPr marL="971550" lvl="1" indent="-514350">
              <a:buFont typeface="+mj-lt"/>
              <a:buAutoNum type="arabicPeriod" startAt="5"/>
            </a:pPr>
            <a:r>
              <a:rPr lang="en-US" dirty="0" smtClean="0">
                <a:effectLst/>
              </a:rPr>
              <a:t>Not </a:t>
            </a:r>
            <a:r>
              <a:rPr lang="en-US" dirty="0">
                <a:effectLst/>
              </a:rPr>
              <a:t>telling what they did</a:t>
            </a:r>
          </a:p>
          <a:p>
            <a:pPr marL="971550" lvl="1" indent="-514350">
              <a:buFont typeface="+mj-lt"/>
              <a:buAutoNum type="arabicPeriod" startAt="5"/>
            </a:pPr>
            <a:r>
              <a:rPr lang="en-US" dirty="0" smtClean="0">
                <a:effectLst/>
              </a:rPr>
              <a:t>Extending mercy</a:t>
            </a:r>
          </a:p>
          <a:p>
            <a:pPr marL="971550" lvl="1" indent="-514350">
              <a:buFont typeface="+mj-lt"/>
              <a:buAutoNum type="arabicPeriod" startAt="5"/>
            </a:pPr>
            <a:r>
              <a:rPr lang="en-US" dirty="0" smtClean="0">
                <a:effectLst/>
              </a:rPr>
              <a:t>  An </a:t>
            </a:r>
            <a:r>
              <a:rPr lang="en-US" dirty="0">
                <a:effectLst/>
              </a:rPr>
              <a:t>inner condition of </a:t>
            </a:r>
            <a:r>
              <a:rPr lang="en-US" dirty="0" smtClean="0">
                <a:effectLst/>
              </a:rPr>
              <a:t>heart</a:t>
            </a:r>
          </a:p>
          <a:p>
            <a:pPr marL="971550" lvl="1" indent="-514350">
              <a:buFont typeface="+mj-lt"/>
              <a:buAutoNum type="arabicPeriod" startAt="5"/>
            </a:pPr>
            <a:r>
              <a:rPr lang="en-US" dirty="0" smtClean="0">
                <a:effectLst/>
              </a:rPr>
              <a:t>  Absence of bitterness</a:t>
            </a:r>
          </a:p>
          <a:p>
            <a:pPr marL="971550" lvl="1" indent="-514350">
              <a:buFont typeface="+mj-lt"/>
              <a:buAutoNum type="arabicPeriod" startAt="5"/>
            </a:pPr>
            <a:r>
              <a:rPr lang="en-US" dirty="0" smtClean="0">
                <a:effectLst/>
              </a:rPr>
              <a:t>  Praying for them to be blessed </a:t>
            </a:r>
          </a:p>
          <a:p>
            <a:pPr marL="971550" lvl="1" indent="-514350">
              <a:buFont typeface="+mj-lt"/>
              <a:buAutoNum type="arabicPeriod" startAt="5"/>
            </a:pPr>
            <a:r>
              <a:rPr lang="en-US" dirty="0">
                <a:effectLst/>
              </a:rPr>
              <a:t> </a:t>
            </a:r>
            <a:r>
              <a:rPr lang="en-US" dirty="0" smtClean="0">
                <a:effectLst/>
              </a:rPr>
              <a:t> Forgiving others as we forgive ourselves</a:t>
            </a:r>
          </a:p>
          <a:p>
            <a:pPr marL="971550" lvl="1" indent="-514350">
              <a:buFont typeface="+mj-lt"/>
              <a:buAutoNum type="arabicPeriod" startAt="5"/>
            </a:pPr>
            <a:endParaRPr lang="en-US" dirty="0">
              <a:effectLst/>
            </a:endParaRPr>
          </a:p>
        </p:txBody>
      </p:sp>
      <p:pic>
        <p:nvPicPr>
          <p:cNvPr id="15364" name="Picture 4" descr="forgive"/>
          <p:cNvPicPr>
            <a:picLocks noChangeAspect="1" noChangeArrowheads="1"/>
          </p:cNvPicPr>
          <p:nvPr/>
        </p:nvPicPr>
        <p:blipFill>
          <a:blip r:embed="rId3"/>
          <a:srcRect/>
          <a:stretch>
            <a:fillRect/>
          </a:stretch>
        </p:blipFill>
        <p:spPr bwMode="auto">
          <a:xfrm>
            <a:off x="7004791" y="0"/>
            <a:ext cx="2139209" cy="3124200"/>
          </a:xfrm>
          <a:prstGeom prst="rect">
            <a:avLst/>
          </a:prstGeom>
          <a:noFill/>
        </p:spPr>
      </p:pic>
    </p:spTree>
    <p:extLst>
      <p:ext uri="{BB962C8B-B14F-4D97-AF65-F5344CB8AC3E}">
        <p14:creationId xmlns:p14="http://schemas.microsoft.com/office/powerpoint/2010/main" val="138152958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thebrucegrimmet.files.wordpress.com/2011/02/forgiv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0"/>
            <a:ext cx="3251200" cy="24384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57200" y="274638"/>
            <a:ext cx="6096000" cy="1143000"/>
          </a:xfrm>
        </p:spPr>
        <p:txBody>
          <a:bodyPr/>
          <a:lstStyle/>
          <a:p>
            <a:r>
              <a:rPr lang="en-US" dirty="0" smtClean="0">
                <a:solidFill>
                  <a:schemeClr val="tx1"/>
                </a:solidFill>
              </a:rPr>
              <a:t>The ABC’s of Forgiveness</a:t>
            </a:r>
            <a:endParaRPr lang="en-US" dirty="0">
              <a:solidFill>
                <a:schemeClr val="tx1"/>
              </a:solidFill>
            </a:endParaRPr>
          </a:p>
        </p:txBody>
      </p:sp>
      <p:sp>
        <p:nvSpPr>
          <p:cNvPr id="3" name="Content Placeholder 2"/>
          <p:cNvSpPr>
            <a:spLocks noGrp="1"/>
          </p:cNvSpPr>
          <p:nvPr>
            <p:ph idx="1"/>
          </p:nvPr>
        </p:nvSpPr>
        <p:spPr>
          <a:xfrm>
            <a:off x="457200" y="1722437"/>
            <a:ext cx="8229600" cy="4525963"/>
          </a:xfrm>
        </p:spPr>
        <p:txBody>
          <a:bodyPr>
            <a:normAutofit/>
          </a:bodyPr>
          <a:lstStyle/>
          <a:p>
            <a:pPr lvl="0"/>
            <a:r>
              <a:rPr lang="en-US" sz="3300" u="sng" dirty="0" smtClean="0">
                <a:solidFill>
                  <a:srgbClr val="FFFF00"/>
                </a:solidFill>
              </a:rPr>
              <a:t>A</a:t>
            </a:r>
            <a:r>
              <a:rPr lang="en-US" sz="3300" b="0" dirty="0" smtClean="0">
                <a:solidFill>
                  <a:schemeClr val="tx1"/>
                </a:solidFill>
              </a:rPr>
              <a:t>ir your complaint with God first</a:t>
            </a:r>
          </a:p>
          <a:p>
            <a:pPr lvl="1"/>
            <a:endParaRPr lang="en-US" sz="3300" b="0" dirty="0" smtClean="0">
              <a:solidFill>
                <a:schemeClr val="tx1"/>
              </a:solidFill>
            </a:endParaRPr>
          </a:p>
          <a:p>
            <a:pPr lvl="0"/>
            <a:r>
              <a:rPr lang="en-US" sz="3300" u="sng" dirty="0" smtClean="0">
                <a:solidFill>
                  <a:srgbClr val="FFFF00"/>
                </a:solidFill>
              </a:rPr>
              <a:t>B</a:t>
            </a:r>
            <a:r>
              <a:rPr lang="en-US" sz="3300" b="0" dirty="0" smtClean="0">
                <a:solidFill>
                  <a:schemeClr val="tx1"/>
                </a:solidFill>
              </a:rPr>
              <a:t>e mindful that forgiveness is not “fair”</a:t>
            </a:r>
          </a:p>
          <a:p>
            <a:pPr lvl="0"/>
            <a:endParaRPr lang="en-US" sz="3300" b="0" dirty="0" smtClean="0">
              <a:solidFill>
                <a:schemeClr val="tx1"/>
              </a:solidFill>
            </a:endParaRPr>
          </a:p>
          <a:p>
            <a:pPr lvl="0"/>
            <a:r>
              <a:rPr lang="en-US" sz="3300" u="sng" dirty="0" smtClean="0">
                <a:solidFill>
                  <a:srgbClr val="FFFF00"/>
                </a:solidFill>
              </a:rPr>
              <a:t>C</a:t>
            </a:r>
            <a:r>
              <a:rPr lang="en-US" sz="3300" b="0" dirty="0" smtClean="0">
                <a:solidFill>
                  <a:schemeClr val="tx1"/>
                </a:solidFill>
              </a:rPr>
              <a:t>hoose to forgive &amp; not to take revenge</a:t>
            </a:r>
          </a:p>
          <a:p>
            <a:endParaRPr lang="en-US" dirty="0"/>
          </a:p>
        </p:txBody>
      </p:sp>
      <p:pic>
        <p:nvPicPr>
          <p:cNvPr id="4" name="Picture 4" descr="forgive"/>
          <p:cNvPicPr>
            <a:picLocks noChangeAspect="1" noChangeArrowheads="1"/>
          </p:cNvPicPr>
          <p:nvPr/>
        </p:nvPicPr>
        <p:blipFill>
          <a:blip r:embed="rId3"/>
          <a:srcRect/>
          <a:stretch>
            <a:fillRect/>
          </a:stretch>
        </p:blipFill>
        <p:spPr bwMode="auto">
          <a:xfrm>
            <a:off x="9982200" y="76200"/>
            <a:ext cx="1981200" cy="289343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590800" y="-76200"/>
            <a:ext cx="8229600" cy="1143000"/>
          </a:xfrm>
        </p:spPr>
        <p:txBody>
          <a:bodyPr/>
          <a:lstStyle/>
          <a:p>
            <a:pPr algn="l"/>
            <a:r>
              <a:rPr lang="en-US" sz="4000" dirty="0">
                <a:solidFill>
                  <a:schemeClr val="tx1"/>
                </a:solidFill>
              </a:rPr>
              <a:t>Forgiveness </a:t>
            </a:r>
            <a:r>
              <a:rPr lang="en-US" sz="4000" dirty="0" smtClean="0">
                <a:solidFill>
                  <a:schemeClr val="tx1"/>
                </a:solidFill>
              </a:rPr>
              <a:t>Prayer</a:t>
            </a:r>
            <a:endParaRPr lang="en-US" sz="4000" dirty="0">
              <a:solidFill>
                <a:schemeClr val="tx1"/>
              </a:solidFill>
            </a:endParaRPr>
          </a:p>
        </p:txBody>
      </p:sp>
      <p:sp>
        <p:nvSpPr>
          <p:cNvPr id="15363" name="Rectangle 3"/>
          <p:cNvSpPr>
            <a:spLocks noGrp="1" noChangeArrowheads="1"/>
          </p:cNvSpPr>
          <p:nvPr>
            <p:ph type="body" idx="1"/>
          </p:nvPr>
        </p:nvSpPr>
        <p:spPr>
          <a:xfrm>
            <a:off x="-76201" y="914400"/>
            <a:ext cx="7080991" cy="6096000"/>
          </a:xfrm>
        </p:spPr>
        <p:txBody>
          <a:bodyPr>
            <a:noAutofit/>
          </a:bodyPr>
          <a:lstStyle/>
          <a:p>
            <a:r>
              <a:rPr lang="en-US" sz="2200" b="0" dirty="0">
                <a:solidFill>
                  <a:schemeClr val="tx1"/>
                </a:solidFill>
              </a:rPr>
              <a:t>     “___________,I choose to forgive you for _________.  When you did that I felt (go into detail about all the resulting emotions and pain it caused you), but I’m choosing to forgive you the same way Jesus has forgiven me for hurting Him countless times.  I release you into the loving and just hands of Jesus, and I will not bring this incident up again.  Father, I pray You would bless ____________ and use this situation to draw him/her to Yourself the same way You did with me.  Jesus, I give You the pain from this incident (tell Him all about it) and pray it will all come up and out of me and into the Cross.  Thank You for dying in my place to pay for my sins and for the sins committed against me.  I’m so grateful I can walk in daily forgiveness and peace because You have first forgiven me.  </a:t>
            </a:r>
          </a:p>
          <a:p>
            <a:r>
              <a:rPr lang="en-US" sz="2200" b="0" dirty="0" smtClean="0">
                <a:solidFill>
                  <a:schemeClr val="tx1"/>
                </a:solidFill>
              </a:rPr>
              <a:t>			In </a:t>
            </a:r>
            <a:r>
              <a:rPr lang="en-US" sz="2200" b="0" dirty="0">
                <a:solidFill>
                  <a:schemeClr val="tx1"/>
                </a:solidFill>
              </a:rPr>
              <a:t>Jesus’ Name,</a:t>
            </a:r>
          </a:p>
          <a:p>
            <a:r>
              <a:rPr lang="en-US" sz="2200" b="0" dirty="0" smtClean="0">
                <a:solidFill>
                  <a:schemeClr val="tx1"/>
                </a:solidFill>
              </a:rPr>
              <a:t>				Amen</a:t>
            </a:r>
            <a:r>
              <a:rPr lang="en-US" sz="2200" b="0" dirty="0">
                <a:solidFill>
                  <a:schemeClr val="tx1"/>
                </a:solidFill>
              </a:rPr>
              <a:t>.”</a:t>
            </a:r>
          </a:p>
        </p:txBody>
      </p:sp>
      <p:pic>
        <p:nvPicPr>
          <p:cNvPr id="15364" name="Picture 4" descr="forgive"/>
          <p:cNvPicPr>
            <a:picLocks noChangeAspect="1" noChangeArrowheads="1"/>
          </p:cNvPicPr>
          <p:nvPr/>
        </p:nvPicPr>
        <p:blipFill>
          <a:blip r:embed="rId3"/>
          <a:srcRect/>
          <a:stretch>
            <a:fillRect/>
          </a:stretch>
        </p:blipFill>
        <p:spPr bwMode="auto">
          <a:xfrm>
            <a:off x="7004791" y="0"/>
            <a:ext cx="2139209" cy="31242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media.merchantcircle.com/12610037/CleanToilet_full.jpeg"/>
          <p:cNvPicPr>
            <a:picLocks noChangeAspect="1" noChangeArrowheads="1"/>
          </p:cNvPicPr>
          <p:nvPr/>
        </p:nvPicPr>
        <p:blipFill>
          <a:blip r:embed="rId2"/>
          <a:srcRect/>
          <a:stretch>
            <a:fillRect/>
          </a:stretch>
        </p:blipFill>
        <p:spPr bwMode="auto">
          <a:xfrm>
            <a:off x="0" y="0"/>
            <a:ext cx="4648200" cy="6964087"/>
          </a:xfrm>
          <a:prstGeom prst="rect">
            <a:avLst/>
          </a:prstGeom>
          <a:noFill/>
        </p:spPr>
      </p:pic>
      <p:sp>
        <p:nvSpPr>
          <p:cNvPr id="18433" name="Rectangle 1"/>
          <p:cNvSpPr>
            <a:spLocks noChangeArrowheads="1"/>
          </p:cNvSpPr>
          <p:nvPr/>
        </p:nvSpPr>
        <p:spPr bwMode="auto">
          <a:xfrm>
            <a:off x="4876800" y="152400"/>
            <a:ext cx="4038600" cy="42165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Instructions on how to clean your toilet</a:t>
            </a: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4.  The cat will self-agitate and make ample suds.  Never mind the noises that come from the toilet, the cat is actually enjoying this.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media.merchantcircle.com/12610037/CleanToilet_full.jpeg"/>
          <p:cNvPicPr>
            <a:picLocks noChangeAspect="1" noChangeArrowheads="1"/>
          </p:cNvPicPr>
          <p:nvPr/>
        </p:nvPicPr>
        <p:blipFill>
          <a:blip r:embed="rId2"/>
          <a:srcRect/>
          <a:stretch>
            <a:fillRect/>
          </a:stretch>
        </p:blipFill>
        <p:spPr bwMode="auto">
          <a:xfrm>
            <a:off x="0" y="0"/>
            <a:ext cx="4648200" cy="6964087"/>
          </a:xfrm>
          <a:prstGeom prst="rect">
            <a:avLst/>
          </a:prstGeom>
          <a:noFill/>
        </p:spPr>
      </p:pic>
      <p:sp>
        <p:nvSpPr>
          <p:cNvPr id="18433" name="Rectangle 1"/>
          <p:cNvSpPr>
            <a:spLocks noChangeArrowheads="1"/>
          </p:cNvSpPr>
          <p:nvPr/>
        </p:nvSpPr>
        <p:spPr bwMode="auto">
          <a:xfrm>
            <a:off x="4876800" y="152400"/>
            <a:ext cx="4038600" cy="29238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Instructions on how to clean your toilet</a:t>
            </a: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r>
            <a:b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b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5.  Flush the toilet three or four times. This provides a "power-wash" and rinse.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media.merchantcircle.com/12610037/CleanToilet_full.jpeg"/>
          <p:cNvPicPr>
            <a:picLocks noChangeAspect="1" noChangeArrowheads="1"/>
          </p:cNvPicPr>
          <p:nvPr/>
        </p:nvPicPr>
        <p:blipFill>
          <a:blip r:embed="rId2"/>
          <a:srcRect/>
          <a:stretch>
            <a:fillRect/>
          </a:stretch>
        </p:blipFill>
        <p:spPr bwMode="auto">
          <a:xfrm>
            <a:off x="0" y="0"/>
            <a:ext cx="4648200" cy="6964087"/>
          </a:xfrm>
          <a:prstGeom prst="rect">
            <a:avLst/>
          </a:prstGeom>
          <a:noFill/>
        </p:spPr>
      </p:pic>
      <p:sp>
        <p:nvSpPr>
          <p:cNvPr id="18433" name="Rectangle 1"/>
          <p:cNvSpPr>
            <a:spLocks noChangeArrowheads="1"/>
          </p:cNvSpPr>
          <p:nvPr/>
        </p:nvSpPr>
        <p:spPr bwMode="auto">
          <a:xfrm>
            <a:off x="4876800" y="152400"/>
            <a:ext cx="4038600" cy="42165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Instructions on how to clean your toilet</a:t>
            </a: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r>
            <a:b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b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6.  Have someone open the front door of your home.  Be sure that there are no people between the bathroom and the front door.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media.merchantcircle.com/12610037/CleanToilet_full.jpeg"/>
          <p:cNvPicPr>
            <a:picLocks noChangeAspect="1" noChangeArrowheads="1"/>
          </p:cNvPicPr>
          <p:nvPr/>
        </p:nvPicPr>
        <p:blipFill>
          <a:blip r:embed="rId2"/>
          <a:srcRect/>
          <a:stretch>
            <a:fillRect/>
          </a:stretch>
        </p:blipFill>
        <p:spPr bwMode="auto">
          <a:xfrm>
            <a:off x="0" y="0"/>
            <a:ext cx="4648200" cy="6964087"/>
          </a:xfrm>
          <a:prstGeom prst="rect">
            <a:avLst/>
          </a:prstGeom>
          <a:noFill/>
        </p:spPr>
      </p:pic>
      <p:sp>
        <p:nvSpPr>
          <p:cNvPr id="18433" name="Rectangle 1"/>
          <p:cNvSpPr>
            <a:spLocks noChangeArrowheads="1"/>
          </p:cNvSpPr>
          <p:nvPr/>
        </p:nvSpPr>
        <p:spPr bwMode="auto">
          <a:xfrm>
            <a:off x="4876800" y="152400"/>
            <a:ext cx="4038600" cy="29238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Instructions on how to clean your toilet</a:t>
            </a: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r>
            <a:b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b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7.  Stand behind the toilet as far as you can, and quickly lift both lids.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media.merchantcircle.com/12610037/CleanToilet_full.jpeg"/>
          <p:cNvPicPr>
            <a:picLocks noChangeAspect="1" noChangeArrowheads="1"/>
          </p:cNvPicPr>
          <p:nvPr/>
        </p:nvPicPr>
        <p:blipFill>
          <a:blip r:embed="rId2"/>
          <a:srcRect/>
          <a:stretch>
            <a:fillRect/>
          </a:stretch>
        </p:blipFill>
        <p:spPr bwMode="auto">
          <a:xfrm>
            <a:off x="0" y="0"/>
            <a:ext cx="4648200" cy="6964087"/>
          </a:xfrm>
          <a:prstGeom prst="rect">
            <a:avLst/>
          </a:prstGeom>
          <a:noFill/>
        </p:spPr>
      </p:pic>
      <p:sp>
        <p:nvSpPr>
          <p:cNvPr id="18433" name="Rectangle 1"/>
          <p:cNvSpPr>
            <a:spLocks noChangeArrowheads="1"/>
          </p:cNvSpPr>
          <p:nvPr/>
        </p:nvSpPr>
        <p:spPr bwMode="auto">
          <a:xfrm>
            <a:off x="4876800" y="152400"/>
            <a:ext cx="40386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Instructions on how to clean your toilet</a:t>
            </a: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r>
            <a:b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b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8.  The cat will rocket out of the toilet, streak through the bathroom, and run outside where he will dry himself off.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1262</TotalTime>
  <Words>1071</Words>
  <Application>Microsoft Office PowerPoint</Application>
  <PresentationFormat>On-screen Show (4:3)</PresentationFormat>
  <Paragraphs>170</Paragraphs>
  <Slides>48</Slides>
  <Notes>10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 Corinthians 2:10-11</vt:lpstr>
      <vt:lpstr>Ephesians 4:26-27</vt:lpstr>
      <vt:lpstr>PowerPoint Presentation</vt:lpstr>
      <vt:lpstr>Matthew 6:9-14</vt:lpstr>
      <vt:lpstr>Matthew 18:21-35</vt:lpstr>
      <vt:lpstr>Ephesians 4:32</vt:lpstr>
      <vt:lpstr>Colossians 3:13</vt:lpstr>
      <vt:lpstr>Luke 17:3-5</vt:lpstr>
      <vt:lpstr>Proverbs 20:22</vt:lpstr>
      <vt:lpstr>1 Peter 2:23</vt:lpstr>
      <vt:lpstr>Psalm 103:6</vt:lpstr>
      <vt:lpstr>Forgiveness is NOT…</vt:lpstr>
      <vt:lpstr>PowerPoint Presentation</vt:lpstr>
      <vt:lpstr>Forgiveness IS…</vt:lpstr>
      <vt:lpstr>Luke 23:34</vt:lpstr>
      <vt:lpstr>Forgiveness IS…</vt:lpstr>
      <vt:lpstr>Luke 23:34</vt:lpstr>
      <vt:lpstr>Romans 12:17-21</vt:lpstr>
      <vt:lpstr>Forgiveness IS…</vt:lpstr>
      <vt:lpstr>Psalm 142:1-2</vt:lpstr>
      <vt:lpstr>Forgiveness IS…</vt:lpstr>
      <vt:lpstr>Luke 6:35-36</vt:lpstr>
      <vt:lpstr>Forgiveness IS…</vt:lpstr>
      <vt:lpstr>Forgiveness IS…</vt:lpstr>
      <vt:lpstr>PowerPoint Presentation</vt:lpstr>
      <vt:lpstr>PowerPoint Presentation</vt:lpstr>
      <vt:lpstr>Forgiveness IS…</vt:lpstr>
      <vt:lpstr>PowerPoint Presentation</vt:lpstr>
      <vt:lpstr>PowerPoint Presentation</vt:lpstr>
      <vt:lpstr>Philippians 3:10-11</vt:lpstr>
      <vt:lpstr>PowerPoint Presentation</vt:lpstr>
      <vt:lpstr>Forgiveness IS…</vt:lpstr>
      <vt:lpstr>The ABC’s of Forgiveness</vt:lpstr>
      <vt:lpstr>Forgiveness Prayer</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Linda</dc:creator>
  <cp:lastModifiedBy>Timothy</cp:lastModifiedBy>
  <cp:revision>116</cp:revision>
  <dcterms:created xsi:type="dcterms:W3CDTF">2008-12-03T03:15:46Z</dcterms:created>
  <dcterms:modified xsi:type="dcterms:W3CDTF">2012-04-18T02:42:35Z</dcterms:modified>
</cp:coreProperties>
</file>