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60" r:id="rId4"/>
    <p:sldId id="265" r:id="rId5"/>
    <p:sldId id="258" r:id="rId6"/>
    <p:sldId id="259" r:id="rId7"/>
    <p:sldId id="261" r:id="rId8"/>
    <p:sldId id="270" r:id="rId9"/>
    <p:sldId id="269" r:id="rId10"/>
    <p:sldId id="262" r:id="rId11"/>
    <p:sldId id="266" r:id="rId12"/>
    <p:sldId id="267" r:id="rId13"/>
    <p:sldId id="268" r:id="rId14"/>
    <p:sldId id="263" r:id="rId15"/>
    <p:sldId id="264" r:id="rId16"/>
  </p:sldIdLst>
  <p:sldSz cx="9144000" cy="6858000" type="screen4x3"/>
  <p:notesSz cx="6858000" cy="91011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08"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0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5057"/>
          </a:xfrm>
          <a:prstGeom prst="rect">
            <a:avLst/>
          </a:prstGeom>
        </p:spPr>
        <p:txBody>
          <a:bodyPr vert="horz" lIns="91440" tIns="45720" rIns="91440" bIns="45720" rtlCol="0"/>
          <a:lstStyle>
            <a:lvl1pPr algn="r">
              <a:defRPr sz="1200"/>
            </a:lvl1pPr>
          </a:lstStyle>
          <a:p>
            <a:fld id="{53D6C5B3-27CA-41CB-81B6-2972CCF8BFEC}" type="datetimeFigureOut">
              <a:rPr lang="en-US" smtClean="0"/>
              <a:t>2/21/2008</a:t>
            </a:fld>
            <a:endParaRPr lang="en-US"/>
          </a:p>
        </p:txBody>
      </p:sp>
      <p:sp>
        <p:nvSpPr>
          <p:cNvPr id="4" name="Footer Placeholder 3"/>
          <p:cNvSpPr>
            <a:spLocks noGrp="1"/>
          </p:cNvSpPr>
          <p:nvPr>
            <p:ph type="ftr" sz="quarter" idx="2"/>
          </p:nvPr>
        </p:nvSpPr>
        <p:spPr>
          <a:xfrm>
            <a:off x="0" y="8644501"/>
            <a:ext cx="2971800" cy="45505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44501"/>
            <a:ext cx="2971800" cy="455057"/>
          </a:xfrm>
          <a:prstGeom prst="rect">
            <a:avLst/>
          </a:prstGeom>
        </p:spPr>
        <p:txBody>
          <a:bodyPr vert="horz" lIns="91440" tIns="45720" rIns="91440" bIns="45720" rtlCol="0" anchor="b"/>
          <a:lstStyle>
            <a:lvl1pPr algn="r">
              <a:defRPr sz="1200"/>
            </a:lvl1pPr>
          </a:lstStyle>
          <a:p>
            <a:fld id="{419D166F-70B9-4A8A-8E29-9920CD212C70}"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0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5057"/>
          </a:xfrm>
          <a:prstGeom prst="rect">
            <a:avLst/>
          </a:prstGeom>
        </p:spPr>
        <p:txBody>
          <a:bodyPr vert="horz" lIns="91440" tIns="45720" rIns="91440" bIns="45720" rtlCol="0"/>
          <a:lstStyle>
            <a:lvl1pPr algn="r">
              <a:defRPr sz="1200"/>
            </a:lvl1pPr>
          </a:lstStyle>
          <a:p>
            <a:fld id="{28E995B3-4BD7-4B49-ACCA-529C6D0EB23E}" type="datetimeFigureOut">
              <a:rPr lang="en-US" smtClean="0"/>
              <a:t>2/21/2008</a:t>
            </a:fld>
            <a:endParaRPr lang="en-US"/>
          </a:p>
        </p:txBody>
      </p:sp>
      <p:sp>
        <p:nvSpPr>
          <p:cNvPr id="4" name="Slide Image Placeholder 3"/>
          <p:cNvSpPr>
            <a:spLocks noGrp="1" noRot="1" noChangeAspect="1"/>
          </p:cNvSpPr>
          <p:nvPr>
            <p:ph type="sldImg" idx="2"/>
          </p:nvPr>
        </p:nvSpPr>
        <p:spPr>
          <a:xfrm>
            <a:off x="1154113" y="682625"/>
            <a:ext cx="4549775" cy="34131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23041"/>
            <a:ext cx="5486400" cy="40955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44501"/>
            <a:ext cx="2971800" cy="45505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44501"/>
            <a:ext cx="2971800" cy="455057"/>
          </a:xfrm>
          <a:prstGeom prst="rect">
            <a:avLst/>
          </a:prstGeom>
        </p:spPr>
        <p:txBody>
          <a:bodyPr vert="horz" lIns="91440" tIns="45720" rIns="91440" bIns="45720" rtlCol="0" anchor="b"/>
          <a:lstStyle>
            <a:lvl1pPr algn="r">
              <a:defRPr sz="1200"/>
            </a:lvl1pPr>
          </a:lstStyle>
          <a:p>
            <a:fld id="{64F351D9-713C-4437-916D-843E767B34F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5CA7DD-08E7-4B85-AF52-0BFC0DD1A589}" type="slidenum">
              <a:rPr lang="en-US"/>
              <a:pPr/>
              <a:t>5</a:t>
            </a:fld>
            <a:endParaRPr 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5CA7DD-08E7-4B85-AF52-0BFC0DD1A589}" type="slidenum">
              <a:rPr lang="en-US"/>
              <a:pPr/>
              <a:t>6</a:t>
            </a:fld>
            <a:endParaRPr lang="en-US"/>
          </a:p>
        </p:txBody>
      </p:sp>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679C3F-EFCD-4ADB-B72E-ABC7C191221A}" type="datetimeFigureOut">
              <a:rPr lang="en-US" smtClean="0"/>
              <a:t>2/21/2008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679C3F-EFCD-4ADB-B72E-ABC7C191221A}" type="datetimeFigureOut">
              <a:rPr lang="en-US" smtClean="0"/>
              <a:t>2/21/2008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679C3F-EFCD-4ADB-B72E-ABC7C191221A}" type="datetimeFigureOut">
              <a:rPr lang="en-US" smtClean="0"/>
              <a:t>2/21/2008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679C3F-EFCD-4ADB-B72E-ABC7C191221A}" type="datetimeFigureOut">
              <a:rPr lang="en-US" smtClean="0"/>
              <a:t>2/21/2008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79C3F-EFCD-4ADB-B72E-ABC7C191221A}" type="datetimeFigureOut">
              <a:rPr lang="en-US" smtClean="0"/>
              <a:t>2/21/2008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679C3F-EFCD-4ADB-B72E-ABC7C191221A}" type="datetimeFigureOut">
              <a:rPr lang="en-US" smtClean="0"/>
              <a:t>2/21/2008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679C3F-EFCD-4ADB-B72E-ABC7C191221A}" type="datetimeFigureOut">
              <a:rPr lang="en-US" smtClean="0"/>
              <a:t>2/21/2008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679C3F-EFCD-4ADB-B72E-ABC7C191221A}" type="datetimeFigureOut">
              <a:rPr lang="en-US" smtClean="0"/>
              <a:t>2/21/2008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679C3F-EFCD-4ADB-B72E-ABC7C191221A}" type="datetimeFigureOut">
              <a:rPr lang="en-US" smtClean="0"/>
              <a:t>2/21/2008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679C3F-EFCD-4ADB-B72E-ABC7C191221A}" type="datetimeFigureOut">
              <a:rPr lang="en-US" smtClean="0"/>
              <a:t>2/21/2008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679C3F-EFCD-4ADB-B72E-ABC7C191221A}" type="datetimeFigureOut">
              <a:rPr lang="en-US" smtClean="0"/>
              <a:t>2/21/2008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7A9D4-7436-4788-A301-17918001F97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79C3F-EFCD-4ADB-B72E-ABC7C191221A}" type="datetimeFigureOut">
              <a:rPr lang="en-US" smtClean="0"/>
              <a:t>2/21/2008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7A9D4-7436-4788-A301-17918001F97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Dating God’s Way:</a:t>
            </a:r>
            <a:br>
              <a:rPr lang="en-US" dirty="0" smtClean="0"/>
            </a:br>
            <a:r>
              <a:rPr lang="en-US" dirty="0" smtClean="0"/>
              <a:t>The Purpose &amp; Progression of Dating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Guidelines for Dating</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8"/>
            </a:pPr>
            <a:r>
              <a:rPr lang="en-US" dirty="0" smtClean="0"/>
              <a:t>Get relationship in the light</a:t>
            </a:r>
          </a:p>
          <a:p>
            <a:pPr marL="514350" indent="-514350">
              <a:buFont typeface="+mj-lt"/>
              <a:buAutoNum type="arabicPeriod" startAt="8"/>
            </a:pPr>
            <a:r>
              <a:rPr lang="en-US" dirty="0" smtClean="0"/>
              <a:t>Guard your heart</a:t>
            </a:r>
          </a:p>
          <a:p>
            <a:pPr marL="1314450" lvl="2" indent="-514350"/>
            <a:r>
              <a:rPr lang="en-US" sz="2800" dirty="0" smtClean="0"/>
              <a:t>Save emotional/physical oneness for marriage</a:t>
            </a:r>
          </a:p>
          <a:p>
            <a:pPr marL="1314450" lvl="2" indent="-514350"/>
            <a:r>
              <a:rPr lang="en-US" sz="2800" dirty="0" smtClean="0"/>
              <a:t>Maintain other friendships</a:t>
            </a:r>
          </a:p>
          <a:p>
            <a:pPr marL="1314450" lvl="2" indent="-514350"/>
            <a:r>
              <a:rPr lang="en-US" sz="2800" dirty="0" smtClean="0"/>
              <a:t>Establish boundaries:  physical, social, time</a:t>
            </a:r>
          </a:p>
          <a:p>
            <a:pPr marL="514350" indent="-514350">
              <a:buNone/>
            </a:pPr>
            <a:endParaRPr lang="en-US" dirty="0" smtClean="0"/>
          </a:p>
          <a:p>
            <a:pPr marL="514350" indent="-514350">
              <a:buFont typeface="+mj-lt"/>
              <a:buAutoNum type="arabicPeriod" startAt="8"/>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Thessalonians 4:3-8</a:t>
            </a:r>
            <a:endParaRPr lang="en-US" dirty="0"/>
          </a:p>
        </p:txBody>
      </p:sp>
      <p:sp>
        <p:nvSpPr>
          <p:cNvPr id="3" name="Content Placeholder 2"/>
          <p:cNvSpPr>
            <a:spLocks noGrp="1"/>
          </p:cNvSpPr>
          <p:nvPr>
            <p:ph idx="1"/>
          </p:nvPr>
        </p:nvSpPr>
        <p:spPr/>
        <p:txBody>
          <a:bodyPr/>
          <a:lstStyle/>
          <a:p>
            <a:pPr>
              <a:buNone/>
            </a:pPr>
            <a:r>
              <a:rPr lang="en-US" dirty="0" smtClean="0"/>
              <a:t>It is God’s will that you should be sanctified; that you should avoid sexual immorality; that each of you should learn to control his own body in a way that is holy and honorable, not in passionate lust like the heathen, who do not know God; and that in this matter no one should wrong his brother (or sister) or take advantage of him (or her).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Timothy 5:1-2</a:t>
            </a:r>
            <a:endParaRPr lang="en-US" dirty="0"/>
          </a:p>
        </p:txBody>
      </p:sp>
      <p:sp>
        <p:nvSpPr>
          <p:cNvPr id="3" name="Content Placeholder 2"/>
          <p:cNvSpPr>
            <a:spLocks noGrp="1"/>
          </p:cNvSpPr>
          <p:nvPr>
            <p:ph idx="1"/>
          </p:nvPr>
        </p:nvSpPr>
        <p:spPr/>
        <p:txBody>
          <a:bodyPr/>
          <a:lstStyle/>
          <a:p>
            <a:pPr>
              <a:buNone/>
            </a:pPr>
            <a:r>
              <a:rPr lang="en-US" dirty="0" smtClean="0"/>
              <a:t>Do not rebuke an older man harshly, but exhort him as if here were your father.  Treat younger men as brothers, older women as mothers, and younger women as sisters, with </a:t>
            </a:r>
            <a:r>
              <a:rPr lang="en-US" dirty="0" smtClean="0">
                <a:solidFill>
                  <a:srgbClr val="FFFF00"/>
                </a:solidFill>
              </a:rPr>
              <a:t>absolute purity</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Guidelines for Dating</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8"/>
            </a:pPr>
            <a:r>
              <a:rPr lang="en-US" dirty="0" smtClean="0"/>
              <a:t>Get relationship in the light</a:t>
            </a:r>
          </a:p>
          <a:p>
            <a:pPr marL="514350" indent="-514350">
              <a:buFont typeface="+mj-lt"/>
              <a:buAutoNum type="arabicPeriod" startAt="8"/>
            </a:pPr>
            <a:r>
              <a:rPr lang="en-US" dirty="0" smtClean="0"/>
              <a:t>Guard your heart</a:t>
            </a:r>
          </a:p>
          <a:p>
            <a:pPr marL="1314450" lvl="2" indent="-514350"/>
            <a:r>
              <a:rPr lang="en-US" sz="2800" dirty="0" smtClean="0"/>
              <a:t>Save emotional/physical oneness for marriage</a:t>
            </a:r>
          </a:p>
          <a:p>
            <a:pPr marL="1314450" lvl="2" indent="-514350"/>
            <a:r>
              <a:rPr lang="en-US" sz="2800" dirty="0" smtClean="0"/>
              <a:t>Maintain other friendships</a:t>
            </a:r>
          </a:p>
          <a:p>
            <a:pPr marL="1314450" lvl="2" indent="-514350"/>
            <a:r>
              <a:rPr lang="en-US" sz="2800" dirty="0" smtClean="0"/>
              <a:t>Establish boundaries:  physical, social, time</a:t>
            </a:r>
          </a:p>
          <a:p>
            <a:pPr marL="514350" indent="-514350">
              <a:buFont typeface="+mj-lt"/>
              <a:buAutoNum type="arabicPeriod" startAt="8"/>
            </a:pPr>
            <a:r>
              <a:rPr lang="en-US" dirty="0"/>
              <a:t> </a:t>
            </a:r>
            <a:r>
              <a:rPr lang="en-US" dirty="0" smtClean="0"/>
              <a:t> Don’t date indefinitely</a:t>
            </a:r>
          </a:p>
          <a:p>
            <a:pPr marL="514350" indent="-514350">
              <a:buFont typeface="+mj-lt"/>
              <a:buAutoNum type="arabicPeriod" startAt="8"/>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Responding to God’s Standard</a:t>
            </a:r>
            <a:endParaRPr lang="en-US" dirty="0"/>
          </a:p>
        </p:txBody>
      </p:sp>
      <p:sp>
        <p:nvSpPr>
          <p:cNvPr id="3" name="Content Placeholder 2"/>
          <p:cNvSpPr>
            <a:spLocks noGrp="1"/>
          </p:cNvSpPr>
          <p:nvPr>
            <p:ph idx="1"/>
          </p:nvPr>
        </p:nvSpPr>
        <p:spPr>
          <a:xfrm>
            <a:off x="457200" y="1600200"/>
            <a:ext cx="8686800" cy="4525963"/>
          </a:xfrm>
        </p:spPr>
        <p:txBody>
          <a:bodyPr/>
          <a:lstStyle/>
          <a:p>
            <a:pPr marL="514350" indent="-514350">
              <a:buFont typeface="+mj-lt"/>
              <a:buAutoNum type="arabicPeriod"/>
            </a:pPr>
            <a:r>
              <a:rPr lang="en-US" dirty="0" smtClean="0"/>
              <a:t>Submit your attraction to authority</a:t>
            </a:r>
          </a:p>
          <a:p>
            <a:pPr marL="514350" indent="-514350">
              <a:buFont typeface="+mj-lt"/>
              <a:buAutoNum type="arabicPeriod"/>
            </a:pPr>
            <a:r>
              <a:rPr lang="en-US" dirty="0" smtClean="0"/>
              <a:t>Get relationship in light (corporate prayer Tues.)</a:t>
            </a:r>
          </a:p>
          <a:p>
            <a:pPr marL="514350" indent="-514350">
              <a:buFont typeface="+mj-lt"/>
              <a:buAutoNum type="arabicPeriod"/>
            </a:pPr>
            <a:r>
              <a:rPr lang="en-US" dirty="0" smtClean="0"/>
              <a:t>Take a break from dating (60-90 days)</a:t>
            </a:r>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 two weeks::</a:t>
            </a:r>
            <a:endParaRPr lang="en-US" dirty="0"/>
          </a:p>
        </p:txBody>
      </p:sp>
      <p:sp>
        <p:nvSpPr>
          <p:cNvPr id="3" name="Content Placeholder 2"/>
          <p:cNvSpPr>
            <a:spLocks noGrp="1"/>
          </p:cNvSpPr>
          <p:nvPr>
            <p:ph idx="1"/>
          </p:nvPr>
        </p:nvSpPr>
        <p:spPr>
          <a:xfrm>
            <a:off x="457200" y="1600200"/>
            <a:ext cx="8686800" cy="4525963"/>
          </a:xfrm>
        </p:spPr>
        <p:txBody>
          <a:bodyPr/>
          <a:lstStyle/>
          <a:p>
            <a:pPr marL="514350" indent="-514350">
              <a:buFont typeface="+mj-lt"/>
              <a:buAutoNum type="arabicPeriod"/>
            </a:pPr>
            <a:r>
              <a:rPr lang="en-US" u="sng" dirty="0" smtClean="0"/>
              <a:t>Why</a:t>
            </a:r>
            <a:r>
              <a:rPr lang="en-US" dirty="0" smtClean="0"/>
              <a:t> is pre-marital sex wrong?</a:t>
            </a:r>
          </a:p>
          <a:p>
            <a:pPr marL="514350" indent="-514350">
              <a:buFont typeface="+mj-lt"/>
              <a:buAutoNum type="arabicPeriod"/>
            </a:pPr>
            <a:r>
              <a:rPr lang="en-US" dirty="0" smtClean="0"/>
              <a:t>Guys/Gals separate - Q &amp; A time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pPr lvl="0" algn="ctr">
              <a:buNone/>
            </a:pPr>
            <a:r>
              <a:rPr lang="en-US" u="sng" dirty="0"/>
              <a:t>RELATIONSHIPS:  The Key to Love, Sex, &amp; Everything Else</a:t>
            </a:r>
            <a:r>
              <a:rPr lang="en-US" dirty="0"/>
              <a:t> by Dean </a:t>
            </a:r>
            <a:r>
              <a:rPr lang="en-US" dirty="0" smtClean="0"/>
              <a:t>Sherman ($12)</a:t>
            </a:r>
          </a:p>
          <a:p>
            <a:pPr lvl="0">
              <a:buNone/>
            </a:pPr>
            <a:endParaRPr lang="en-US" dirty="0"/>
          </a:p>
          <a:p>
            <a:pPr lvl="0" algn="ctr">
              <a:buNone/>
            </a:pPr>
            <a:r>
              <a:rPr lang="en-US" u="sng" dirty="0" smtClean="0"/>
              <a:t>Sex &amp; Dating Series</a:t>
            </a:r>
            <a:r>
              <a:rPr lang="en-US" dirty="0" smtClean="0"/>
              <a:t> by Rev. Dale Crall ($10)</a:t>
            </a:r>
          </a:p>
          <a:p>
            <a:pPr lvl="0">
              <a:buNone/>
            </a:pPr>
            <a:endParaRPr lang="en-US" dirty="0"/>
          </a:p>
          <a:p>
            <a:pPr lvl="0" algn="ctr">
              <a:buNone/>
            </a:pPr>
            <a:r>
              <a:rPr lang="en-US" u="sng" dirty="0" smtClean="0"/>
              <a:t>Dating is from Hell</a:t>
            </a:r>
            <a:r>
              <a:rPr lang="en-US" dirty="0" smtClean="0"/>
              <a:t> by Rev. Russell Trahan ($5)</a:t>
            </a:r>
            <a:endParaRPr lang="en-US" u="sng"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endParaRPr lang="en-US"/>
          </a:p>
        </p:txBody>
      </p:sp>
      <p:pic>
        <p:nvPicPr>
          <p:cNvPr id="1030" name="Picture 6" descr="http://stjohnweddings.com/Jpgs/romance-jan2.jpg"/>
          <p:cNvPicPr>
            <a:picLocks noChangeAspect="1" noChangeArrowheads="1"/>
          </p:cNvPicPr>
          <p:nvPr/>
        </p:nvPicPr>
        <p:blipFill>
          <a:blip r:embed="rId2"/>
          <a:srcRect/>
          <a:stretch>
            <a:fillRect/>
          </a:stretch>
        </p:blipFill>
        <p:spPr bwMode="auto">
          <a:xfrm>
            <a:off x="448377" y="533400"/>
            <a:ext cx="8314623" cy="5562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Hebrews 10:24-25</a:t>
            </a:r>
            <a:endParaRPr lang="en-US" dirty="0"/>
          </a:p>
        </p:txBody>
      </p:sp>
      <p:sp>
        <p:nvSpPr>
          <p:cNvPr id="3" name="Content Placeholder 2"/>
          <p:cNvSpPr>
            <a:spLocks noGrp="1"/>
          </p:cNvSpPr>
          <p:nvPr>
            <p:ph idx="1"/>
          </p:nvPr>
        </p:nvSpPr>
        <p:spPr/>
        <p:txBody>
          <a:bodyPr/>
          <a:lstStyle/>
          <a:p>
            <a:pPr>
              <a:buNone/>
            </a:pPr>
            <a:r>
              <a:rPr lang="en-US" dirty="0" smtClean="0"/>
              <a:t>Let us consider how we may spur one another on toward love toward love and good deeds.  And let us not give up meeting together as some are in the habit of doing but let us </a:t>
            </a:r>
            <a:r>
              <a:rPr lang="en-US" dirty="0" smtClean="0">
                <a:solidFill>
                  <a:srgbClr val="FFFF00"/>
                </a:solidFill>
              </a:rPr>
              <a:t>encourage</a:t>
            </a:r>
            <a:r>
              <a:rPr lang="en-US" dirty="0" smtClean="0"/>
              <a:t> one another –and all the more as you see the Day approaching.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Oval 7"/>
          <p:cNvSpPr>
            <a:spLocks noChangeArrowheads="1"/>
          </p:cNvSpPr>
          <p:nvPr/>
        </p:nvSpPr>
        <p:spPr bwMode="auto">
          <a:xfrm>
            <a:off x="1905000" y="1524000"/>
            <a:ext cx="5257800" cy="5029200"/>
          </a:xfrm>
          <a:prstGeom prst="ellipse">
            <a:avLst/>
          </a:prstGeom>
          <a:solidFill>
            <a:srgbClr val="33ED49"/>
          </a:solidFill>
          <a:ln w="9525">
            <a:solidFill>
              <a:schemeClr val="tx1"/>
            </a:solidFill>
            <a:round/>
            <a:headEnd/>
            <a:tailEnd/>
          </a:ln>
          <a:effectLst/>
        </p:spPr>
        <p:txBody>
          <a:bodyPr wrap="none" anchor="ctr"/>
          <a:lstStyle/>
          <a:p>
            <a:endParaRPr lang="en-US"/>
          </a:p>
        </p:txBody>
      </p:sp>
      <p:sp>
        <p:nvSpPr>
          <p:cNvPr id="11266" name="Rectangle 2"/>
          <p:cNvSpPr>
            <a:spLocks noGrp="1" noChangeArrowheads="1"/>
          </p:cNvSpPr>
          <p:nvPr>
            <p:ph type="title"/>
          </p:nvPr>
        </p:nvSpPr>
        <p:spPr/>
        <p:txBody>
          <a:bodyPr/>
          <a:lstStyle/>
          <a:p>
            <a:r>
              <a:rPr lang="en-US" sz="3600" dirty="0" smtClean="0"/>
              <a:t>God’s Perspective</a:t>
            </a:r>
            <a:endParaRPr lang="en-US" sz="3600" dirty="0"/>
          </a:p>
        </p:txBody>
      </p:sp>
      <p:sp>
        <p:nvSpPr>
          <p:cNvPr id="11270" name="Oval 6"/>
          <p:cNvSpPr>
            <a:spLocks noChangeArrowheads="1"/>
          </p:cNvSpPr>
          <p:nvPr/>
        </p:nvSpPr>
        <p:spPr bwMode="auto">
          <a:xfrm>
            <a:off x="2743200" y="2362200"/>
            <a:ext cx="3581400" cy="3429000"/>
          </a:xfrm>
          <a:prstGeom prst="ellipse">
            <a:avLst/>
          </a:prstGeom>
          <a:solidFill>
            <a:srgbClr val="0070C0"/>
          </a:solidFill>
          <a:ln w="9525">
            <a:solidFill>
              <a:schemeClr val="tx1"/>
            </a:solidFill>
            <a:round/>
            <a:headEnd/>
            <a:tailEnd/>
          </a:ln>
          <a:effectLst/>
        </p:spPr>
        <p:txBody>
          <a:bodyPr wrap="none" anchor="ctr"/>
          <a:lstStyle/>
          <a:p>
            <a:endParaRPr lang="en-US"/>
          </a:p>
        </p:txBody>
      </p:sp>
      <p:sp>
        <p:nvSpPr>
          <p:cNvPr id="11269" name="Oval 5"/>
          <p:cNvSpPr>
            <a:spLocks noChangeArrowheads="1"/>
          </p:cNvSpPr>
          <p:nvPr/>
        </p:nvSpPr>
        <p:spPr bwMode="auto">
          <a:xfrm>
            <a:off x="3810000" y="3352800"/>
            <a:ext cx="1447800" cy="13716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1272" name="Text Box 8"/>
          <p:cNvSpPr txBox="1">
            <a:spLocks noChangeArrowheads="1"/>
          </p:cNvSpPr>
          <p:nvPr/>
        </p:nvSpPr>
        <p:spPr bwMode="auto">
          <a:xfrm>
            <a:off x="4038600" y="3733800"/>
            <a:ext cx="1371600" cy="549275"/>
          </a:xfrm>
          <a:prstGeom prst="rect">
            <a:avLst/>
          </a:prstGeom>
          <a:noFill/>
          <a:ln w="9525">
            <a:noFill/>
            <a:miter lim="800000"/>
            <a:headEnd/>
            <a:tailEnd/>
          </a:ln>
          <a:effectLst/>
        </p:spPr>
        <p:txBody>
          <a:bodyPr>
            <a:spAutoFit/>
          </a:bodyPr>
          <a:lstStyle/>
          <a:p>
            <a:pPr>
              <a:spcBef>
                <a:spcPct val="50000"/>
              </a:spcBef>
            </a:pPr>
            <a:r>
              <a:rPr lang="en-US" sz="3000" b="1" dirty="0">
                <a:solidFill>
                  <a:schemeClr val="bg1"/>
                </a:solidFill>
              </a:rPr>
              <a:t>Spirit</a:t>
            </a:r>
          </a:p>
        </p:txBody>
      </p:sp>
      <p:sp>
        <p:nvSpPr>
          <p:cNvPr id="11273" name="Text Box 9"/>
          <p:cNvSpPr txBox="1">
            <a:spLocks noChangeArrowheads="1"/>
          </p:cNvSpPr>
          <p:nvPr/>
        </p:nvSpPr>
        <p:spPr bwMode="auto">
          <a:xfrm>
            <a:off x="4038600" y="2438400"/>
            <a:ext cx="1066800" cy="549275"/>
          </a:xfrm>
          <a:prstGeom prst="rect">
            <a:avLst/>
          </a:prstGeom>
          <a:noFill/>
          <a:ln w="9525">
            <a:noFill/>
            <a:miter lim="800000"/>
            <a:headEnd/>
            <a:tailEnd/>
          </a:ln>
          <a:effectLst/>
        </p:spPr>
        <p:txBody>
          <a:bodyPr>
            <a:spAutoFit/>
          </a:bodyPr>
          <a:lstStyle/>
          <a:p>
            <a:pPr>
              <a:spcBef>
                <a:spcPct val="50000"/>
              </a:spcBef>
            </a:pPr>
            <a:r>
              <a:rPr lang="en-US" sz="3000" b="1" dirty="0">
                <a:solidFill>
                  <a:schemeClr val="bg1"/>
                </a:solidFill>
              </a:rPr>
              <a:t>Soul</a:t>
            </a:r>
          </a:p>
        </p:txBody>
      </p:sp>
      <p:sp>
        <p:nvSpPr>
          <p:cNvPr id="11274" name="Text Box 10"/>
          <p:cNvSpPr txBox="1">
            <a:spLocks noChangeArrowheads="1"/>
          </p:cNvSpPr>
          <p:nvPr/>
        </p:nvSpPr>
        <p:spPr bwMode="auto">
          <a:xfrm>
            <a:off x="3962400" y="1660525"/>
            <a:ext cx="1143000" cy="549275"/>
          </a:xfrm>
          <a:prstGeom prst="rect">
            <a:avLst/>
          </a:prstGeom>
          <a:noFill/>
          <a:ln w="9525">
            <a:noFill/>
            <a:miter lim="800000"/>
            <a:headEnd/>
            <a:tailEnd/>
          </a:ln>
          <a:effectLst/>
        </p:spPr>
        <p:txBody>
          <a:bodyPr>
            <a:spAutoFit/>
          </a:bodyPr>
          <a:lstStyle/>
          <a:p>
            <a:pPr>
              <a:spcBef>
                <a:spcPct val="50000"/>
              </a:spcBef>
            </a:pPr>
            <a:r>
              <a:rPr lang="en-US" sz="3000" b="1" dirty="0">
                <a:solidFill>
                  <a:schemeClr val="bg1"/>
                </a:solidFill>
              </a:rPr>
              <a:t>Body</a:t>
            </a:r>
          </a:p>
        </p:txBody>
      </p:sp>
      <p:sp>
        <p:nvSpPr>
          <p:cNvPr id="11275" name="Text Box 11"/>
          <p:cNvSpPr txBox="1">
            <a:spLocks noChangeArrowheads="1"/>
          </p:cNvSpPr>
          <p:nvPr/>
        </p:nvSpPr>
        <p:spPr bwMode="auto">
          <a:xfrm>
            <a:off x="3352800" y="2895600"/>
            <a:ext cx="3124200" cy="366713"/>
          </a:xfrm>
          <a:prstGeom prst="rect">
            <a:avLst/>
          </a:prstGeom>
          <a:noFill/>
          <a:ln w="9525">
            <a:noFill/>
            <a:miter lim="800000"/>
            <a:headEnd/>
            <a:tailEnd/>
          </a:ln>
          <a:effectLst/>
        </p:spPr>
        <p:txBody>
          <a:bodyPr>
            <a:spAutoFit/>
          </a:bodyPr>
          <a:lstStyle/>
          <a:p>
            <a:pPr>
              <a:spcBef>
                <a:spcPct val="50000"/>
              </a:spcBef>
            </a:pPr>
            <a:r>
              <a:rPr lang="en-US" sz="1800">
                <a:solidFill>
                  <a:schemeClr val="bg1"/>
                </a:solidFill>
              </a:rPr>
              <a:t>(mind, emotions,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7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P spid="11270" grpId="0" animBg="1"/>
      <p:bldP spid="11269" grpId="0" animBg="1"/>
      <p:bldP spid="11272" grpId="0"/>
      <p:bldP spid="11273" grpId="0"/>
      <p:bldP spid="112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1" name="Oval 7"/>
          <p:cNvSpPr>
            <a:spLocks noChangeArrowheads="1"/>
          </p:cNvSpPr>
          <p:nvPr/>
        </p:nvSpPr>
        <p:spPr bwMode="auto">
          <a:xfrm>
            <a:off x="1905000" y="1524000"/>
            <a:ext cx="5257800" cy="5029200"/>
          </a:xfrm>
          <a:prstGeom prst="ellipse">
            <a:avLst/>
          </a:prstGeom>
          <a:solidFill>
            <a:srgbClr val="33ED49"/>
          </a:solidFill>
          <a:ln w="9525">
            <a:solidFill>
              <a:schemeClr val="tx1"/>
            </a:solidFill>
            <a:round/>
            <a:headEnd/>
            <a:tailEnd/>
          </a:ln>
          <a:effectLst/>
        </p:spPr>
        <p:txBody>
          <a:bodyPr wrap="none" anchor="ctr"/>
          <a:lstStyle/>
          <a:p>
            <a:endParaRPr lang="en-US"/>
          </a:p>
        </p:txBody>
      </p:sp>
      <p:sp>
        <p:nvSpPr>
          <p:cNvPr id="11266" name="Rectangle 2"/>
          <p:cNvSpPr>
            <a:spLocks noGrp="1" noChangeArrowheads="1"/>
          </p:cNvSpPr>
          <p:nvPr>
            <p:ph type="title"/>
          </p:nvPr>
        </p:nvSpPr>
        <p:spPr/>
        <p:txBody>
          <a:bodyPr/>
          <a:lstStyle/>
          <a:p>
            <a:endParaRPr lang="en-US" sz="3600" dirty="0"/>
          </a:p>
        </p:txBody>
      </p:sp>
      <p:sp>
        <p:nvSpPr>
          <p:cNvPr id="11270" name="Oval 6"/>
          <p:cNvSpPr>
            <a:spLocks noChangeArrowheads="1"/>
          </p:cNvSpPr>
          <p:nvPr/>
        </p:nvSpPr>
        <p:spPr bwMode="auto">
          <a:xfrm>
            <a:off x="2743200" y="2362200"/>
            <a:ext cx="3581400" cy="3429000"/>
          </a:xfrm>
          <a:prstGeom prst="ellipse">
            <a:avLst/>
          </a:prstGeom>
          <a:solidFill>
            <a:srgbClr val="0070C0"/>
          </a:solidFill>
          <a:ln w="9525">
            <a:solidFill>
              <a:schemeClr val="tx1"/>
            </a:solidFill>
            <a:round/>
            <a:headEnd/>
            <a:tailEnd/>
          </a:ln>
          <a:effectLst/>
        </p:spPr>
        <p:txBody>
          <a:bodyPr wrap="none" anchor="ctr"/>
          <a:lstStyle/>
          <a:p>
            <a:endParaRPr lang="en-US"/>
          </a:p>
        </p:txBody>
      </p:sp>
      <p:sp>
        <p:nvSpPr>
          <p:cNvPr id="11269" name="Oval 5"/>
          <p:cNvSpPr>
            <a:spLocks noChangeArrowheads="1"/>
          </p:cNvSpPr>
          <p:nvPr/>
        </p:nvSpPr>
        <p:spPr bwMode="auto">
          <a:xfrm>
            <a:off x="3810000" y="3352800"/>
            <a:ext cx="1447800" cy="13716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11272" name="Text Box 8"/>
          <p:cNvSpPr txBox="1">
            <a:spLocks noChangeArrowheads="1"/>
          </p:cNvSpPr>
          <p:nvPr/>
        </p:nvSpPr>
        <p:spPr bwMode="auto">
          <a:xfrm>
            <a:off x="4038600" y="3733800"/>
            <a:ext cx="2971800" cy="553998"/>
          </a:xfrm>
          <a:prstGeom prst="rect">
            <a:avLst/>
          </a:prstGeom>
          <a:noFill/>
          <a:ln w="9525">
            <a:noFill/>
            <a:miter lim="800000"/>
            <a:headEnd/>
            <a:tailEnd/>
          </a:ln>
          <a:effectLst/>
        </p:spPr>
        <p:txBody>
          <a:bodyPr wrap="square">
            <a:spAutoFit/>
          </a:bodyPr>
          <a:lstStyle/>
          <a:p>
            <a:pPr>
              <a:spcBef>
                <a:spcPct val="50000"/>
              </a:spcBef>
            </a:pPr>
            <a:r>
              <a:rPr lang="en-US" sz="3000" b="1" dirty="0" smtClean="0">
                <a:solidFill>
                  <a:schemeClr val="bg1"/>
                </a:solidFill>
              </a:rPr>
              <a:t>Spirit - </a:t>
            </a:r>
            <a:r>
              <a:rPr lang="en-US" sz="3000" b="1" dirty="0" smtClean="0"/>
              <a:t>dating</a:t>
            </a:r>
            <a:endParaRPr lang="en-US" sz="3000" b="1" dirty="0"/>
          </a:p>
        </p:txBody>
      </p:sp>
      <p:sp>
        <p:nvSpPr>
          <p:cNvPr id="11273" name="Text Box 9"/>
          <p:cNvSpPr txBox="1">
            <a:spLocks noChangeArrowheads="1"/>
          </p:cNvSpPr>
          <p:nvPr/>
        </p:nvSpPr>
        <p:spPr bwMode="auto">
          <a:xfrm>
            <a:off x="3657600" y="2494002"/>
            <a:ext cx="3200400" cy="553998"/>
          </a:xfrm>
          <a:prstGeom prst="rect">
            <a:avLst/>
          </a:prstGeom>
          <a:noFill/>
          <a:ln w="9525">
            <a:noFill/>
            <a:miter lim="800000"/>
            <a:headEnd/>
            <a:tailEnd/>
          </a:ln>
          <a:effectLst/>
        </p:spPr>
        <p:txBody>
          <a:bodyPr wrap="square">
            <a:spAutoFit/>
          </a:bodyPr>
          <a:lstStyle/>
          <a:p>
            <a:pPr>
              <a:spcBef>
                <a:spcPct val="50000"/>
              </a:spcBef>
            </a:pPr>
            <a:r>
              <a:rPr lang="en-US" sz="3000" b="1" dirty="0" smtClean="0">
                <a:solidFill>
                  <a:schemeClr val="bg1"/>
                </a:solidFill>
              </a:rPr>
              <a:t>Soul - </a:t>
            </a:r>
            <a:r>
              <a:rPr lang="en-US" sz="3000" b="1" dirty="0" smtClean="0"/>
              <a:t>engagement</a:t>
            </a:r>
            <a:endParaRPr lang="en-US" sz="3000" b="1" dirty="0"/>
          </a:p>
        </p:txBody>
      </p:sp>
      <p:sp>
        <p:nvSpPr>
          <p:cNvPr id="11274" name="Text Box 10"/>
          <p:cNvSpPr txBox="1">
            <a:spLocks noChangeArrowheads="1"/>
          </p:cNvSpPr>
          <p:nvPr/>
        </p:nvSpPr>
        <p:spPr bwMode="auto">
          <a:xfrm>
            <a:off x="3429000" y="1752600"/>
            <a:ext cx="2743200" cy="553998"/>
          </a:xfrm>
          <a:prstGeom prst="rect">
            <a:avLst/>
          </a:prstGeom>
          <a:noFill/>
          <a:ln w="9525">
            <a:noFill/>
            <a:miter lim="800000"/>
            <a:headEnd/>
            <a:tailEnd/>
          </a:ln>
          <a:effectLst/>
        </p:spPr>
        <p:txBody>
          <a:bodyPr wrap="square">
            <a:spAutoFit/>
          </a:bodyPr>
          <a:lstStyle/>
          <a:p>
            <a:pPr>
              <a:spcBef>
                <a:spcPct val="50000"/>
              </a:spcBef>
            </a:pPr>
            <a:r>
              <a:rPr lang="en-US" sz="3000" b="1" dirty="0" smtClean="0">
                <a:solidFill>
                  <a:schemeClr val="bg1"/>
                </a:solidFill>
              </a:rPr>
              <a:t>Body - </a:t>
            </a:r>
            <a:r>
              <a:rPr lang="en-US" sz="3000" b="1" dirty="0" smtClean="0"/>
              <a:t>marriage</a:t>
            </a:r>
            <a:endParaRPr lang="en-US" sz="3000" b="1" dirty="0"/>
          </a:p>
        </p:txBody>
      </p:sp>
      <p:sp>
        <p:nvSpPr>
          <p:cNvPr id="11275" name="Text Box 11"/>
          <p:cNvSpPr txBox="1">
            <a:spLocks noChangeArrowheads="1"/>
          </p:cNvSpPr>
          <p:nvPr/>
        </p:nvSpPr>
        <p:spPr bwMode="auto">
          <a:xfrm>
            <a:off x="3352800" y="2895600"/>
            <a:ext cx="3124200" cy="366713"/>
          </a:xfrm>
          <a:prstGeom prst="rect">
            <a:avLst/>
          </a:prstGeom>
          <a:noFill/>
          <a:ln w="9525">
            <a:noFill/>
            <a:miter lim="800000"/>
            <a:headEnd/>
            <a:tailEnd/>
          </a:ln>
          <a:effectLst/>
        </p:spPr>
        <p:txBody>
          <a:bodyPr>
            <a:spAutoFit/>
          </a:bodyPr>
          <a:lstStyle/>
          <a:p>
            <a:pPr>
              <a:spcBef>
                <a:spcPct val="50000"/>
              </a:spcBef>
            </a:pPr>
            <a:r>
              <a:rPr lang="en-US" sz="1800">
                <a:solidFill>
                  <a:schemeClr val="bg1"/>
                </a:solidFill>
              </a:rPr>
              <a:t>(mind, emotions, will)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2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2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2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1" grpId="0" animBg="1"/>
      <p:bldP spid="11270" grpId="0" animBg="1"/>
      <p:bldP spid="11269" grpId="0" animBg="1"/>
      <p:bldP spid="11272" grpId="0"/>
      <p:bldP spid="11273" grpId="0"/>
      <p:bldP spid="11274" grpId="0"/>
      <p:bldP spid="1127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Guidelines for Dating</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Give up your rights</a:t>
            </a:r>
          </a:p>
          <a:p>
            <a:pPr marL="514350" indent="-514350">
              <a:buFont typeface="+mj-lt"/>
              <a:buAutoNum type="arabicPeriod"/>
            </a:pPr>
            <a:r>
              <a:rPr lang="en-US" dirty="0" smtClean="0"/>
              <a:t>Let God’s standard determine who you date</a:t>
            </a:r>
          </a:p>
          <a:p>
            <a:pPr marL="514350" indent="-514350">
              <a:buFont typeface="+mj-lt"/>
              <a:buAutoNum type="arabicPeriod"/>
            </a:pPr>
            <a:r>
              <a:rPr lang="en-US" dirty="0" smtClean="0"/>
              <a:t>Recognize the possible outcomes</a:t>
            </a:r>
          </a:p>
          <a:p>
            <a:pPr marL="514350" indent="-514350">
              <a:buFont typeface="+mj-lt"/>
              <a:buAutoNum type="arabicPeriod"/>
            </a:pPr>
            <a:r>
              <a:rPr lang="en-US" dirty="0" smtClean="0"/>
              <a:t>Check your motive for wanting to date</a:t>
            </a:r>
          </a:p>
          <a:p>
            <a:pPr marL="514350" indent="-514350">
              <a:buFont typeface="+mj-lt"/>
              <a:buAutoNum type="arabicPeriod"/>
            </a:pPr>
            <a:r>
              <a:rPr lang="en-US" dirty="0" smtClean="0"/>
              <a:t>Submit your attraction to authority</a:t>
            </a:r>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21:1</a:t>
            </a:r>
            <a:endParaRPr lang="en-US" dirty="0"/>
          </a:p>
        </p:txBody>
      </p:sp>
      <p:sp>
        <p:nvSpPr>
          <p:cNvPr id="3" name="Content Placeholder 2"/>
          <p:cNvSpPr>
            <a:spLocks noGrp="1"/>
          </p:cNvSpPr>
          <p:nvPr>
            <p:ph idx="1"/>
          </p:nvPr>
        </p:nvSpPr>
        <p:spPr/>
        <p:txBody>
          <a:bodyPr/>
          <a:lstStyle/>
          <a:p>
            <a:pPr marL="514350" indent="-514350">
              <a:buNone/>
            </a:pPr>
            <a:r>
              <a:rPr lang="en-US" dirty="0" smtClean="0"/>
              <a:t>The king’s heart is in the hand of the Lord; He directs it like a watercourse wherever He pleases.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Guidelines for Dating</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Give up your rights</a:t>
            </a:r>
          </a:p>
          <a:p>
            <a:pPr marL="514350" indent="-514350">
              <a:buFont typeface="+mj-lt"/>
              <a:buAutoNum type="arabicPeriod"/>
            </a:pPr>
            <a:r>
              <a:rPr lang="en-US" dirty="0" smtClean="0"/>
              <a:t>Let God’s standard determine who you date</a:t>
            </a:r>
          </a:p>
          <a:p>
            <a:pPr marL="514350" indent="-514350">
              <a:buFont typeface="+mj-lt"/>
              <a:buAutoNum type="arabicPeriod"/>
            </a:pPr>
            <a:r>
              <a:rPr lang="en-US" dirty="0" smtClean="0"/>
              <a:t>Recognize the possible outcomes</a:t>
            </a:r>
          </a:p>
          <a:p>
            <a:pPr marL="514350" indent="-514350">
              <a:buFont typeface="+mj-lt"/>
              <a:buAutoNum type="arabicPeriod"/>
            </a:pPr>
            <a:r>
              <a:rPr lang="en-US" dirty="0" smtClean="0"/>
              <a:t>Check your motive for wanting to date</a:t>
            </a:r>
          </a:p>
          <a:p>
            <a:pPr marL="514350" indent="-514350">
              <a:buFont typeface="+mj-lt"/>
              <a:buAutoNum type="arabicPeriod"/>
            </a:pPr>
            <a:r>
              <a:rPr lang="en-US" dirty="0" smtClean="0"/>
              <a:t>Submit your attraction to authority</a:t>
            </a:r>
          </a:p>
          <a:p>
            <a:pPr marL="514350" indent="-514350">
              <a:buFont typeface="+mj-lt"/>
              <a:buAutoNum type="arabicPeriod" startAt="6"/>
            </a:pPr>
            <a:r>
              <a:rPr lang="en-US" dirty="0" smtClean="0"/>
              <a:t>Kill it</a:t>
            </a:r>
          </a:p>
          <a:p>
            <a:pPr marL="514350" indent="-514350">
              <a:buFont typeface="+mj-lt"/>
              <a:buAutoNum type="arabicPeriod" startAt="6"/>
            </a:pPr>
            <a:r>
              <a:rPr lang="en-US" dirty="0" smtClean="0"/>
              <a:t>Share with them at appropriate time</a:t>
            </a: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448</Words>
  <Application>Microsoft Office PowerPoint</Application>
  <PresentationFormat>On-screen Show (4:3)</PresentationFormat>
  <Paragraphs>60</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Dating God’s Way: The Purpose &amp; Progression of Dating</vt:lpstr>
      <vt:lpstr>Resources</vt:lpstr>
      <vt:lpstr>Slide 3</vt:lpstr>
      <vt:lpstr>Hebrews 10:24-25</vt:lpstr>
      <vt:lpstr>God’s Perspective</vt:lpstr>
      <vt:lpstr>Slide 6</vt:lpstr>
      <vt:lpstr>Scriptural Guidelines for Dating</vt:lpstr>
      <vt:lpstr>Proverbs 21:1</vt:lpstr>
      <vt:lpstr>Scriptural Guidelines for Dating</vt:lpstr>
      <vt:lpstr>Scriptural Guidelines for Dating</vt:lpstr>
      <vt:lpstr>I Thessalonians 4:3-8</vt:lpstr>
      <vt:lpstr>I Timothy 5:1-2</vt:lpstr>
      <vt:lpstr>Scriptural Guidelines for Dating</vt:lpstr>
      <vt:lpstr>Responding to God’s Standard</vt:lpstr>
      <vt:lpstr>In two weeks::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Dating God’s Way: The Purpose &amp; Progression of Dating</dc:title>
  <dc:creator>Linda</dc:creator>
  <cp:lastModifiedBy>Linda</cp:lastModifiedBy>
  <cp:revision>20</cp:revision>
  <dcterms:created xsi:type="dcterms:W3CDTF">2008-02-21T20:18:52Z</dcterms:created>
  <dcterms:modified xsi:type="dcterms:W3CDTF">2008-02-22T04:27:34Z</dcterms:modified>
</cp:coreProperties>
</file>