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66" r:id="rId5"/>
    <p:sldId id="258" r:id="rId6"/>
    <p:sldId id="261" r:id="rId7"/>
    <p:sldId id="262" r:id="rId8"/>
    <p:sldId id="267" r:id="rId9"/>
    <p:sldId id="264" r:id="rId10"/>
    <p:sldId id="270" r:id="rId11"/>
    <p:sldId id="268" r:id="rId12"/>
    <p:sldId id="269" r:id="rId13"/>
    <p:sldId id="265"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4" d="100"/>
          <a:sy n="74" d="100"/>
        </p:scale>
        <p:origin x="-48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6FA745-7494-497A-8802-2F858F93AEB2}" type="datetimeFigureOut">
              <a:rPr lang="en-US" smtClean="0"/>
              <a:t>3/6/2008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A5E64C-27C3-489D-8A80-F14E0143924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6FA745-7494-497A-8802-2F858F93AEB2}" type="datetimeFigureOut">
              <a:rPr lang="en-US" smtClean="0"/>
              <a:t>3/6/2008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A5E64C-27C3-489D-8A80-F14E0143924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6FA745-7494-497A-8802-2F858F93AEB2}" type="datetimeFigureOut">
              <a:rPr lang="en-US" smtClean="0"/>
              <a:t>3/6/2008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A5E64C-27C3-489D-8A80-F14E0143924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6FA745-7494-497A-8802-2F858F93AEB2}" type="datetimeFigureOut">
              <a:rPr lang="en-US" smtClean="0"/>
              <a:t>3/6/2008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A5E64C-27C3-489D-8A80-F14E0143924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6FA745-7494-497A-8802-2F858F93AEB2}" type="datetimeFigureOut">
              <a:rPr lang="en-US" smtClean="0"/>
              <a:t>3/6/2008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A5E64C-27C3-489D-8A80-F14E0143924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6FA745-7494-497A-8802-2F858F93AEB2}" type="datetimeFigureOut">
              <a:rPr lang="en-US" smtClean="0"/>
              <a:t>3/6/2008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A5E64C-27C3-489D-8A80-F14E0143924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6FA745-7494-497A-8802-2F858F93AEB2}" type="datetimeFigureOut">
              <a:rPr lang="en-US" smtClean="0"/>
              <a:t>3/6/2008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A5E64C-27C3-489D-8A80-F14E0143924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6FA745-7494-497A-8802-2F858F93AEB2}" type="datetimeFigureOut">
              <a:rPr lang="en-US" smtClean="0"/>
              <a:t>3/6/2008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A5E64C-27C3-489D-8A80-F14E0143924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6FA745-7494-497A-8802-2F858F93AEB2}" type="datetimeFigureOut">
              <a:rPr lang="en-US" smtClean="0"/>
              <a:t>3/6/2008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A5E64C-27C3-489D-8A80-F14E0143924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6FA745-7494-497A-8802-2F858F93AEB2}" type="datetimeFigureOut">
              <a:rPr lang="en-US" smtClean="0"/>
              <a:t>3/6/2008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A5E64C-27C3-489D-8A80-F14E0143924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6FA745-7494-497A-8802-2F858F93AEB2}" type="datetimeFigureOut">
              <a:rPr lang="en-US" smtClean="0"/>
              <a:t>3/6/2008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A5E64C-27C3-489D-8A80-F14E0143924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6FA745-7494-497A-8802-2F858F93AEB2}" type="datetimeFigureOut">
              <a:rPr lang="en-US" smtClean="0"/>
              <a:t>3/6/2008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A5E64C-27C3-489D-8A80-F14E01439242}"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Dating God’s Way:  The Sex Talk</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dirty="0" smtClean="0"/>
              <a:t>Marriage = blood Covenant</a:t>
            </a:r>
            <a:endParaRPr lang="en-US" dirty="0"/>
          </a:p>
        </p:txBody>
      </p:sp>
      <p:sp>
        <p:nvSpPr>
          <p:cNvPr id="4" name="TextBox 3"/>
          <p:cNvSpPr txBox="1"/>
          <p:nvPr/>
        </p:nvSpPr>
        <p:spPr>
          <a:xfrm>
            <a:off x="1447800" y="1841718"/>
            <a:ext cx="6781800" cy="2246769"/>
          </a:xfrm>
          <a:prstGeom prst="rect">
            <a:avLst/>
          </a:prstGeom>
          <a:noFill/>
        </p:spPr>
        <p:txBody>
          <a:bodyPr wrap="square" rtlCol="0">
            <a:spAutoFit/>
          </a:bodyPr>
          <a:lstStyle/>
          <a:p>
            <a:pPr marL="514350" indent="-514350">
              <a:buFont typeface="+mj-lt"/>
              <a:buAutoNum type="arabicPeriod"/>
            </a:pPr>
            <a:r>
              <a:rPr lang="en-US" sz="2800" dirty="0" smtClean="0"/>
              <a:t>Solemn agreement made before God in presence of other witnesses</a:t>
            </a:r>
          </a:p>
          <a:p>
            <a:pPr marL="514350" indent="-514350">
              <a:buFont typeface="+mj-lt"/>
              <a:buAutoNum type="arabicPeriod"/>
            </a:pPr>
            <a:r>
              <a:rPr lang="en-US" sz="2800" dirty="0" smtClean="0"/>
              <a:t>Begins with bloodshed </a:t>
            </a:r>
          </a:p>
          <a:p>
            <a:pPr marL="514350" indent="-514350">
              <a:buFont typeface="+mj-lt"/>
              <a:buAutoNum type="arabicPeriod"/>
            </a:pPr>
            <a:r>
              <a:rPr lang="en-US" sz="2800" dirty="0" smtClean="0"/>
              <a:t>Can only end with bloodshed</a:t>
            </a:r>
          </a:p>
          <a:p>
            <a:pPr marL="514350" indent="-514350">
              <a:buAutoNum type="arabicPeriod"/>
            </a:pPr>
            <a:endParaRPr lang="en-US" sz="2800" dirty="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dirty="0" smtClean="0"/>
              <a:t>Colossians 3:12-14</a:t>
            </a:r>
            <a:endParaRPr lang="en-US" dirty="0"/>
          </a:p>
        </p:txBody>
      </p:sp>
      <p:sp>
        <p:nvSpPr>
          <p:cNvPr id="4" name="TextBox 3"/>
          <p:cNvSpPr txBox="1"/>
          <p:nvPr/>
        </p:nvSpPr>
        <p:spPr>
          <a:xfrm>
            <a:off x="762000" y="1676400"/>
            <a:ext cx="7924800" cy="3108543"/>
          </a:xfrm>
          <a:prstGeom prst="rect">
            <a:avLst/>
          </a:prstGeom>
          <a:noFill/>
        </p:spPr>
        <p:txBody>
          <a:bodyPr wrap="square" rtlCol="0">
            <a:spAutoFit/>
          </a:bodyPr>
          <a:lstStyle/>
          <a:p>
            <a:pPr marL="0" lvl="4"/>
            <a:r>
              <a:rPr lang="en-US" sz="2800" dirty="0" smtClean="0"/>
              <a:t>Clothe </a:t>
            </a:r>
            <a:r>
              <a:rPr lang="en-US" sz="2800" dirty="0"/>
              <a:t>yourselves with compassion, kindness, humility, gentleness and patience. </a:t>
            </a:r>
            <a:r>
              <a:rPr lang="en-US" sz="2800" dirty="0">
                <a:solidFill>
                  <a:srgbClr val="FFFF00"/>
                </a:solidFill>
              </a:rPr>
              <a:t>Bear with each other and forgive whatever grievances you may have against one another.</a:t>
            </a:r>
            <a:r>
              <a:rPr lang="en-US" sz="2800" dirty="0"/>
              <a:t> </a:t>
            </a:r>
            <a:r>
              <a:rPr lang="en-US" sz="2800" dirty="0">
                <a:solidFill>
                  <a:srgbClr val="FFFF00"/>
                </a:solidFill>
              </a:rPr>
              <a:t>Forgive as the Lord forgave you. </a:t>
            </a:r>
            <a:r>
              <a:rPr lang="en-US" sz="2800" dirty="0"/>
              <a:t>And over all these virtues put on love, which binds them all together in perfect unity.</a:t>
            </a:r>
          </a:p>
          <a:p>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dirty="0" smtClean="0"/>
              <a:t>Romans 7:2-3</a:t>
            </a:r>
            <a:endParaRPr lang="en-US" dirty="0"/>
          </a:p>
        </p:txBody>
      </p:sp>
      <p:sp>
        <p:nvSpPr>
          <p:cNvPr id="4" name="TextBox 3"/>
          <p:cNvSpPr txBox="1"/>
          <p:nvPr/>
        </p:nvSpPr>
        <p:spPr>
          <a:xfrm>
            <a:off x="762000" y="1676400"/>
            <a:ext cx="7924800" cy="3108543"/>
          </a:xfrm>
          <a:prstGeom prst="rect">
            <a:avLst/>
          </a:prstGeom>
          <a:noFill/>
        </p:spPr>
        <p:txBody>
          <a:bodyPr wrap="square" rtlCol="0">
            <a:spAutoFit/>
          </a:bodyPr>
          <a:lstStyle/>
          <a:p>
            <a:pPr marL="0" lvl="4"/>
            <a:r>
              <a:rPr lang="en-US" sz="2800" dirty="0" smtClean="0"/>
              <a:t>For example, by law a married woman is bound to her husband as long as he is alive, but if her husband </a:t>
            </a:r>
            <a:r>
              <a:rPr lang="en-US" sz="2800" dirty="0" smtClean="0">
                <a:solidFill>
                  <a:srgbClr val="FFFF00"/>
                </a:solidFill>
              </a:rPr>
              <a:t>dies</a:t>
            </a:r>
            <a:r>
              <a:rPr lang="en-US" sz="2800" dirty="0" smtClean="0"/>
              <a:t>, she is released from the law of marriage.  So then, if she marries another man while her husband is still alive, she is called an adulteress. But if her husband dies, she is released from that law and is not an adulteress, even though she marries another man. </a:t>
            </a:r>
            <a:endParaRPr lang="en-US"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Galatians 5:19 (KJV)</a:t>
            </a:r>
            <a:endParaRPr lang="en-US" dirty="0"/>
          </a:p>
        </p:txBody>
      </p:sp>
      <p:sp>
        <p:nvSpPr>
          <p:cNvPr id="3" name="Content Placeholder 2"/>
          <p:cNvSpPr>
            <a:spLocks noGrp="1"/>
          </p:cNvSpPr>
          <p:nvPr>
            <p:ph idx="1"/>
          </p:nvPr>
        </p:nvSpPr>
        <p:spPr/>
        <p:txBody>
          <a:bodyPr>
            <a:normAutofit/>
          </a:bodyPr>
          <a:lstStyle/>
          <a:p>
            <a:pPr>
              <a:buNone/>
            </a:pPr>
            <a:r>
              <a:rPr lang="en-US" dirty="0" smtClean="0"/>
              <a:t>    Now the works of the flesh are manifest, which are these; Adultery, fornication, uncleanness, </a:t>
            </a:r>
            <a:r>
              <a:rPr lang="en-US" b="1" dirty="0" smtClean="0">
                <a:solidFill>
                  <a:srgbClr val="FFFF00"/>
                </a:solidFill>
              </a:rPr>
              <a:t>lasciviousness</a:t>
            </a:r>
            <a:r>
              <a:rPr lang="en-US" dirty="0" smtClean="0">
                <a:solidFill>
                  <a:srgbClr val="FFFF00"/>
                </a:solidFill>
              </a:rPr>
              <a:t>…</a:t>
            </a:r>
          </a:p>
          <a:p>
            <a:pPr>
              <a:buNone/>
            </a:pPr>
            <a:endParaRPr lang="en-US" dirty="0" smtClean="0"/>
          </a:p>
          <a:p>
            <a:pPr>
              <a:buNone/>
            </a:pPr>
            <a:r>
              <a:rPr lang="en-US" dirty="0" smtClean="0"/>
              <a:t>	Lasciviousness = to stir up within ourselves or others desires that cannot be righteously fulfilled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13:4</a:t>
            </a:r>
            <a:endParaRPr lang="en-US" dirty="0"/>
          </a:p>
        </p:txBody>
      </p:sp>
      <p:sp>
        <p:nvSpPr>
          <p:cNvPr id="3" name="Content Placeholder 2"/>
          <p:cNvSpPr>
            <a:spLocks noGrp="1"/>
          </p:cNvSpPr>
          <p:nvPr>
            <p:ph idx="1"/>
          </p:nvPr>
        </p:nvSpPr>
        <p:spPr/>
        <p:txBody>
          <a:bodyPr>
            <a:normAutofit/>
          </a:bodyPr>
          <a:lstStyle/>
          <a:p>
            <a:pPr>
              <a:buNone/>
            </a:pPr>
            <a:r>
              <a:rPr lang="en-US" dirty="0" smtClean="0"/>
              <a:t>    Marriage should be honored by all, and the marriage bed kept </a:t>
            </a:r>
            <a:r>
              <a:rPr lang="en-US" dirty="0" smtClean="0">
                <a:solidFill>
                  <a:srgbClr val="FFFF00"/>
                </a:solidFill>
              </a:rPr>
              <a:t>pure</a:t>
            </a:r>
            <a:r>
              <a:rPr lang="en-US" dirty="0" smtClean="0"/>
              <a:t>, for God will judge the adulterer and all the sexually immoral.</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Corinthians 6:19-20</a:t>
            </a:r>
            <a:endParaRPr lang="en-US" dirty="0"/>
          </a:p>
        </p:txBody>
      </p:sp>
      <p:sp>
        <p:nvSpPr>
          <p:cNvPr id="3" name="Content Placeholder 2"/>
          <p:cNvSpPr>
            <a:spLocks noGrp="1"/>
          </p:cNvSpPr>
          <p:nvPr>
            <p:ph idx="1"/>
          </p:nvPr>
        </p:nvSpPr>
        <p:spPr/>
        <p:txBody>
          <a:bodyPr>
            <a:normAutofit/>
          </a:bodyPr>
          <a:lstStyle/>
          <a:p>
            <a:pPr>
              <a:buNone/>
            </a:pPr>
            <a:r>
              <a:rPr lang="en-US" dirty="0" smtClean="0"/>
              <a:t>    Flee from sexual immorality. All other sins a man commits are outside his body, but he who sins sexually sins </a:t>
            </a:r>
            <a:r>
              <a:rPr lang="en-US" dirty="0" smtClean="0">
                <a:solidFill>
                  <a:srgbClr val="FFFF00"/>
                </a:solidFill>
              </a:rPr>
              <a:t>against his own body</a:t>
            </a:r>
            <a:r>
              <a:rPr lang="en-US" dirty="0" smtClean="0"/>
              <a:t>.  Do you not know that your body is a </a:t>
            </a:r>
            <a:r>
              <a:rPr lang="en-US" dirty="0" smtClean="0">
                <a:solidFill>
                  <a:srgbClr val="FFFF00"/>
                </a:solidFill>
              </a:rPr>
              <a:t>temple of the Holy Spirit</a:t>
            </a:r>
            <a:r>
              <a:rPr lang="en-US" dirty="0" smtClean="0"/>
              <a:t>, who is in you, whom you have received from God? You are not your own; you were bought at a price. Therefore honor God with your body.</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smtClean="0"/>
              <a:t>Covenant [</a:t>
            </a:r>
            <a:r>
              <a:rPr lang="en-US" dirty="0"/>
              <a:t>H</a:t>
            </a:r>
            <a:r>
              <a:rPr lang="en-US" dirty="0" smtClean="0"/>
              <a:t>ebrew]: </a:t>
            </a:r>
            <a:br>
              <a:rPr lang="en-US" dirty="0" smtClean="0"/>
            </a:br>
            <a:r>
              <a:rPr lang="en-US" dirty="0" smtClean="0"/>
              <a:t>“a cut where blood flows”</a:t>
            </a:r>
            <a:endParaRPr lang="en-US" dirty="0"/>
          </a:p>
        </p:txBody>
      </p:sp>
      <p:sp>
        <p:nvSpPr>
          <p:cNvPr id="5" name="TextBox 4"/>
          <p:cNvSpPr txBox="1"/>
          <p:nvPr/>
        </p:nvSpPr>
        <p:spPr>
          <a:xfrm>
            <a:off x="1143000" y="2272605"/>
            <a:ext cx="7315200" cy="1477328"/>
          </a:xfrm>
          <a:prstGeom prst="rect">
            <a:avLst/>
          </a:prstGeom>
          <a:noFill/>
        </p:spPr>
        <p:txBody>
          <a:bodyPr wrap="square" rtlCol="0">
            <a:spAutoFit/>
          </a:bodyPr>
          <a:lstStyle/>
          <a:p>
            <a:r>
              <a:rPr lang="en-US" sz="3000" dirty="0"/>
              <a:t>Covenant is a </a:t>
            </a:r>
            <a:r>
              <a:rPr lang="en-US" sz="3000" dirty="0">
                <a:solidFill>
                  <a:srgbClr val="FFFF00"/>
                </a:solidFill>
              </a:rPr>
              <a:t>permanent</a:t>
            </a:r>
            <a:r>
              <a:rPr lang="en-US" sz="3000" dirty="0"/>
              <a:t> lifelong agreement with </a:t>
            </a:r>
            <a:r>
              <a:rPr lang="en-US" sz="3000" dirty="0">
                <a:solidFill>
                  <a:srgbClr val="FFFF00"/>
                </a:solidFill>
              </a:rPr>
              <a:t>no escape </a:t>
            </a:r>
            <a:r>
              <a:rPr lang="en-US" sz="3000" dirty="0" smtClean="0">
                <a:solidFill>
                  <a:srgbClr val="FFFF00"/>
                </a:solidFill>
              </a:rPr>
              <a:t>clause </a:t>
            </a:r>
            <a:r>
              <a:rPr lang="en-US" sz="3000" dirty="0" smtClean="0"/>
              <a:t>and terms </a:t>
            </a:r>
            <a:r>
              <a:rPr lang="en-US" sz="3000" dirty="0"/>
              <a:t>that </a:t>
            </a:r>
            <a:r>
              <a:rPr lang="en-US" sz="3000" dirty="0" smtClean="0">
                <a:solidFill>
                  <a:srgbClr val="FFFF00"/>
                </a:solidFill>
              </a:rPr>
              <a:t>cannot </a:t>
            </a:r>
            <a:r>
              <a:rPr lang="en-US" sz="3000" dirty="0">
                <a:solidFill>
                  <a:srgbClr val="FFFF00"/>
                </a:solidFill>
              </a:rPr>
              <a:t>be altered or nullified.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dirty="0" smtClean="0"/>
              <a:t>Terms of a blood Covenant</a:t>
            </a:r>
            <a:endParaRPr lang="en-US" dirty="0"/>
          </a:p>
        </p:txBody>
      </p:sp>
      <p:sp>
        <p:nvSpPr>
          <p:cNvPr id="4" name="TextBox 3"/>
          <p:cNvSpPr txBox="1"/>
          <p:nvPr/>
        </p:nvSpPr>
        <p:spPr>
          <a:xfrm>
            <a:off x="1447800" y="1841718"/>
            <a:ext cx="6781800" cy="2246769"/>
          </a:xfrm>
          <a:prstGeom prst="rect">
            <a:avLst/>
          </a:prstGeom>
          <a:noFill/>
        </p:spPr>
        <p:txBody>
          <a:bodyPr wrap="square" rtlCol="0">
            <a:spAutoFit/>
          </a:bodyPr>
          <a:lstStyle/>
          <a:p>
            <a:pPr marL="514350" indent="-514350">
              <a:buFont typeface="+mj-lt"/>
              <a:buAutoNum type="arabicPeriod"/>
            </a:pPr>
            <a:r>
              <a:rPr lang="en-US" sz="2800" dirty="0" smtClean="0"/>
              <a:t>Solemn agreement made before God in presence of other witnesses</a:t>
            </a:r>
          </a:p>
          <a:p>
            <a:pPr marL="514350" indent="-514350">
              <a:buFont typeface="+mj-lt"/>
              <a:buAutoNum type="arabicPeriod"/>
            </a:pPr>
            <a:r>
              <a:rPr lang="en-US" sz="2800" dirty="0" smtClean="0"/>
              <a:t>Begins with bloodshed</a:t>
            </a:r>
          </a:p>
          <a:p>
            <a:pPr marL="514350" indent="-514350">
              <a:buFont typeface="+mj-lt"/>
              <a:buAutoNum type="arabicPeriod"/>
            </a:pPr>
            <a:r>
              <a:rPr lang="en-US" sz="2800" dirty="0" smtClean="0"/>
              <a:t>Can only end with bloodshed</a:t>
            </a:r>
          </a:p>
          <a:p>
            <a:pPr marL="514350" indent="-514350">
              <a:buAutoNum type="arabicPeriod"/>
            </a:pPr>
            <a:endParaRPr lang="en-US" sz="28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Blood Covenant</a:t>
            </a:r>
            <a:endParaRPr lang="en-US" dirty="0"/>
          </a:p>
        </p:txBody>
      </p:sp>
      <p:pic>
        <p:nvPicPr>
          <p:cNvPr id="4" name="Picture 3" descr="http://www.phop.org/manwalk2.jpg"/>
          <p:cNvPicPr/>
          <p:nvPr/>
        </p:nvPicPr>
        <p:blipFill>
          <a:blip r:embed="rId2"/>
          <a:srcRect/>
          <a:stretch>
            <a:fillRect/>
          </a:stretch>
        </p:blipFill>
        <p:spPr bwMode="auto">
          <a:xfrm>
            <a:off x="1905000" y="1219200"/>
            <a:ext cx="5467350" cy="5276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dirty="0" smtClean="0"/>
              <a:t>Jeremiah 34:18-20</a:t>
            </a:r>
            <a:endParaRPr lang="en-US" dirty="0"/>
          </a:p>
        </p:txBody>
      </p:sp>
      <p:sp>
        <p:nvSpPr>
          <p:cNvPr id="7" name="TextBox 6"/>
          <p:cNvSpPr txBox="1"/>
          <p:nvPr/>
        </p:nvSpPr>
        <p:spPr>
          <a:xfrm>
            <a:off x="838200" y="1447800"/>
            <a:ext cx="7772400" cy="4401205"/>
          </a:xfrm>
          <a:prstGeom prst="rect">
            <a:avLst/>
          </a:prstGeom>
          <a:noFill/>
        </p:spPr>
        <p:txBody>
          <a:bodyPr wrap="square" rtlCol="0">
            <a:spAutoFit/>
          </a:bodyPr>
          <a:lstStyle/>
          <a:p>
            <a:r>
              <a:rPr lang="en-US" sz="2800" dirty="0" smtClean="0"/>
              <a:t>The men who have </a:t>
            </a:r>
            <a:r>
              <a:rPr lang="en-US" sz="2800" dirty="0" smtClean="0">
                <a:solidFill>
                  <a:srgbClr val="FFFF00"/>
                </a:solidFill>
              </a:rPr>
              <a:t>violated my covenant </a:t>
            </a:r>
            <a:r>
              <a:rPr lang="en-US" sz="2800" dirty="0" smtClean="0"/>
              <a:t>and have not fulfilled the </a:t>
            </a:r>
            <a:r>
              <a:rPr lang="en-US" sz="2800" dirty="0" smtClean="0">
                <a:solidFill>
                  <a:srgbClr val="FFFF00"/>
                </a:solidFill>
              </a:rPr>
              <a:t>terms</a:t>
            </a:r>
            <a:r>
              <a:rPr lang="en-US" sz="2800" dirty="0" smtClean="0"/>
              <a:t> of the covenant they made before me, </a:t>
            </a:r>
            <a:r>
              <a:rPr lang="en-US" sz="2800" dirty="0" smtClean="0">
                <a:solidFill>
                  <a:srgbClr val="FFFF00"/>
                </a:solidFill>
              </a:rPr>
              <a:t>I will treat like the calf they cut in two and then walked between its pieces</a:t>
            </a:r>
            <a:r>
              <a:rPr lang="en-US" sz="2800" dirty="0" smtClean="0"/>
              <a:t>. The leaders of Judah and Jerusalem, the court officials, the priests and all the people of the land who walked between the pieces of the calf, I will hand over to their enemies who seek their lives. Their </a:t>
            </a:r>
            <a:r>
              <a:rPr lang="en-US" sz="2800" dirty="0" smtClean="0">
                <a:solidFill>
                  <a:srgbClr val="FFFF00"/>
                </a:solidFill>
              </a:rPr>
              <a:t>dead bodies </a:t>
            </a:r>
            <a:r>
              <a:rPr lang="en-US" sz="2800" dirty="0" smtClean="0"/>
              <a:t>will become food for the birds of the air and the beasts of the earth.</a:t>
            </a: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dirty="0" smtClean="0"/>
              <a:t>Genesis 15:9-18</a:t>
            </a:r>
            <a:endParaRPr lang="en-US" dirty="0"/>
          </a:p>
        </p:txBody>
      </p:sp>
      <p:sp>
        <p:nvSpPr>
          <p:cNvPr id="7" name="TextBox 6"/>
          <p:cNvSpPr txBox="1"/>
          <p:nvPr/>
        </p:nvSpPr>
        <p:spPr>
          <a:xfrm>
            <a:off x="685800" y="1371600"/>
            <a:ext cx="7924800" cy="3970318"/>
          </a:xfrm>
          <a:prstGeom prst="rect">
            <a:avLst/>
          </a:prstGeom>
          <a:noFill/>
        </p:spPr>
        <p:txBody>
          <a:bodyPr wrap="square" rtlCol="0">
            <a:spAutoFit/>
          </a:bodyPr>
          <a:lstStyle/>
          <a:p>
            <a:r>
              <a:rPr lang="en-US" sz="2000" dirty="0" smtClean="0"/>
              <a:t> </a:t>
            </a:r>
            <a:r>
              <a:rPr lang="en-US" sz="2800" dirty="0" smtClean="0"/>
              <a:t>So the LORD said to [Abraham], "Bring me a heifer, a goat and a ram, each three years old, along with a dove and a young pigeon."  Abram brought all these to him, </a:t>
            </a:r>
            <a:r>
              <a:rPr lang="en-US" sz="2800" dirty="0" smtClean="0">
                <a:solidFill>
                  <a:srgbClr val="FFFF00"/>
                </a:solidFill>
              </a:rPr>
              <a:t>cut them in two </a:t>
            </a:r>
            <a:r>
              <a:rPr lang="en-US" sz="2800" dirty="0" smtClean="0"/>
              <a:t>and arranged the halves opposite each other….When the sun had set and darkness had fallen, a smoking firepot with a blazing torch appeared and </a:t>
            </a:r>
            <a:r>
              <a:rPr lang="en-US" sz="2800" dirty="0" smtClean="0">
                <a:solidFill>
                  <a:srgbClr val="FFFF00"/>
                </a:solidFill>
              </a:rPr>
              <a:t>passed between the pieces</a:t>
            </a:r>
            <a:r>
              <a:rPr lang="en-US" sz="2800" dirty="0" smtClean="0"/>
              <a:t>. On that day the LORD made a </a:t>
            </a:r>
            <a:r>
              <a:rPr lang="en-US" sz="2800" dirty="0" smtClean="0">
                <a:solidFill>
                  <a:srgbClr val="FFFF00"/>
                </a:solidFill>
              </a:rPr>
              <a:t>covenant</a:t>
            </a:r>
            <a:r>
              <a:rPr lang="en-US" sz="2800" dirty="0" smtClean="0"/>
              <a:t> with Abram and said, "To your descendants I give this land…”</a:t>
            </a:r>
            <a:endParaRPr lang="en-U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dirty="0" smtClean="0"/>
              <a:t>Luke 22:20</a:t>
            </a:r>
            <a:endParaRPr lang="en-US" dirty="0"/>
          </a:p>
        </p:txBody>
      </p:sp>
      <p:sp>
        <p:nvSpPr>
          <p:cNvPr id="7" name="TextBox 6"/>
          <p:cNvSpPr txBox="1"/>
          <p:nvPr/>
        </p:nvSpPr>
        <p:spPr>
          <a:xfrm>
            <a:off x="685800" y="1371600"/>
            <a:ext cx="7924800" cy="954107"/>
          </a:xfrm>
          <a:prstGeom prst="rect">
            <a:avLst/>
          </a:prstGeom>
          <a:noFill/>
        </p:spPr>
        <p:txBody>
          <a:bodyPr wrap="square" rtlCol="0">
            <a:spAutoFit/>
          </a:bodyPr>
          <a:lstStyle/>
          <a:p>
            <a:r>
              <a:rPr lang="en-US" sz="2800" dirty="0" smtClean="0"/>
              <a:t>"This cup is the new </a:t>
            </a:r>
            <a:r>
              <a:rPr lang="en-US" sz="2800" dirty="0" smtClean="0">
                <a:solidFill>
                  <a:srgbClr val="FFFF00"/>
                </a:solidFill>
              </a:rPr>
              <a:t>covenant in my blood</a:t>
            </a:r>
            <a:r>
              <a:rPr lang="en-US" sz="2800" dirty="0" smtClean="0"/>
              <a:t>, which is poured out for you.”    —Jesus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dirty="0" smtClean="0"/>
              <a:t>Life is in the blood</a:t>
            </a:r>
            <a:endParaRPr lang="en-US" dirty="0"/>
          </a:p>
        </p:txBody>
      </p:sp>
      <p:sp>
        <p:nvSpPr>
          <p:cNvPr id="7" name="TextBox 6"/>
          <p:cNvSpPr txBox="1"/>
          <p:nvPr/>
        </p:nvSpPr>
        <p:spPr>
          <a:xfrm>
            <a:off x="762000" y="1613118"/>
            <a:ext cx="7924800" cy="1384995"/>
          </a:xfrm>
          <a:prstGeom prst="rect">
            <a:avLst/>
          </a:prstGeom>
          <a:noFill/>
        </p:spPr>
        <p:txBody>
          <a:bodyPr wrap="square" rtlCol="0">
            <a:spAutoFit/>
          </a:bodyPr>
          <a:lstStyle/>
          <a:p>
            <a:r>
              <a:rPr lang="en-US" sz="2800" dirty="0" smtClean="0"/>
              <a:t>Leviticus 17:11    </a:t>
            </a:r>
            <a:r>
              <a:rPr lang="en-US" sz="2800" dirty="0" smtClean="0"/>
              <a:t>For the </a:t>
            </a:r>
            <a:r>
              <a:rPr lang="en-US" sz="2800" dirty="0" smtClean="0">
                <a:solidFill>
                  <a:srgbClr val="FFFF00"/>
                </a:solidFill>
              </a:rPr>
              <a:t>life</a:t>
            </a:r>
            <a:r>
              <a:rPr lang="en-US" sz="2800" dirty="0" smtClean="0"/>
              <a:t> of a creature is in the </a:t>
            </a:r>
            <a:r>
              <a:rPr lang="en-US" sz="2800" dirty="0" smtClean="0">
                <a:solidFill>
                  <a:srgbClr val="FFFF00"/>
                </a:solidFill>
              </a:rPr>
              <a:t>blood</a:t>
            </a:r>
            <a:r>
              <a:rPr lang="en-US" sz="2800" dirty="0" smtClean="0"/>
              <a:t>, and I have given it to you to make atonement for yourselves on the altar</a:t>
            </a:r>
            <a:endParaRPr lang="en-US" sz="2800" dirty="0"/>
          </a:p>
        </p:txBody>
      </p:sp>
      <p:sp>
        <p:nvSpPr>
          <p:cNvPr id="4" name="TextBox 3"/>
          <p:cNvSpPr txBox="1"/>
          <p:nvPr/>
        </p:nvSpPr>
        <p:spPr>
          <a:xfrm>
            <a:off x="762000" y="3733800"/>
            <a:ext cx="7924800" cy="1384995"/>
          </a:xfrm>
          <a:prstGeom prst="rect">
            <a:avLst/>
          </a:prstGeom>
          <a:noFill/>
        </p:spPr>
        <p:txBody>
          <a:bodyPr wrap="square" rtlCol="0">
            <a:spAutoFit/>
          </a:bodyPr>
          <a:lstStyle/>
          <a:p>
            <a:r>
              <a:rPr lang="en-US" sz="2800" dirty="0" smtClean="0"/>
              <a:t>Deuteronomy 12:23    </a:t>
            </a:r>
            <a:r>
              <a:rPr lang="en-US" sz="2800" dirty="0" smtClean="0"/>
              <a:t>But be sure you do not eat the blood, because </a:t>
            </a:r>
            <a:r>
              <a:rPr lang="en-US" sz="2800" dirty="0" smtClean="0">
                <a:solidFill>
                  <a:srgbClr val="FFFF00"/>
                </a:solidFill>
              </a:rPr>
              <a:t>the blood is the life</a:t>
            </a:r>
            <a:r>
              <a:rPr lang="en-US" sz="2800" dirty="0" smtClean="0"/>
              <a:t>, and you must not eat the life with the meat.   </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TotalTime>
  <Words>536</Words>
  <Application>Microsoft Office PowerPoint</Application>
  <PresentationFormat>On-screen Show (4:3)</PresentationFormat>
  <Paragraphs>33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Dating God’s Way:  The Sex Talk</vt:lpstr>
      <vt:lpstr>1 Corinthians 6:19-20</vt:lpstr>
      <vt:lpstr>Covenant [Hebrew]:  “a cut where blood flows”</vt:lpstr>
      <vt:lpstr>Terms of a blood Covenant</vt:lpstr>
      <vt:lpstr>Blood Covenant</vt:lpstr>
      <vt:lpstr>Jeremiah 34:18-20</vt:lpstr>
      <vt:lpstr>Genesis 15:9-18</vt:lpstr>
      <vt:lpstr>Luke 22:20</vt:lpstr>
      <vt:lpstr>Life is in the blood</vt:lpstr>
      <vt:lpstr>Marriage = blood Covenant</vt:lpstr>
      <vt:lpstr>Colossians 3:12-14</vt:lpstr>
      <vt:lpstr>Romans 7:2-3</vt:lpstr>
      <vt:lpstr>Galatians 5:19 (KJV)</vt:lpstr>
      <vt:lpstr>Hebrews 13:4</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Dating God’s Way:  The Sex Talk</dc:title>
  <dc:creator>Linda</dc:creator>
  <cp:lastModifiedBy>Linda</cp:lastModifiedBy>
  <cp:revision>26</cp:revision>
  <dcterms:created xsi:type="dcterms:W3CDTF">2008-03-06T14:59:51Z</dcterms:created>
  <dcterms:modified xsi:type="dcterms:W3CDTF">2008-03-06T20:32:04Z</dcterms:modified>
</cp:coreProperties>
</file>