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5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8FED42-8B8F-426A-A635-E483EAF2A131}" type="datetimeFigureOut">
              <a:rPr lang="en-US" smtClean="0"/>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FED42-8B8F-426A-A635-E483EAF2A131}" type="datetimeFigureOut">
              <a:rPr lang="en-US" smtClean="0"/>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FED42-8B8F-426A-A635-E483EAF2A131}" type="datetimeFigureOut">
              <a:rPr lang="en-US" smtClean="0"/>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FED42-8B8F-426A-A635-E483EAF2A131}" type="datetimeFigureOut">
              <a:rPr lang="en-US" smtClean="0"/>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8FED42-8B8F-426A-A635-E483EAF2A131}" type="datetimeFigureOut">
              <a:rPr lang="en-US" smtClean="0"/>
              <a:t>2/18/2011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8FED42-8B8F-426A-A635-E483EAF2A131}" type="datetimeFigureOut">
              <a:rPr lang="en-US" smtClean="0"/>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8FED42-8B8F-426A-A635-E483EAF2A131}" type="datetimeFigureOut">
              <a:rPr lang="en-US" smtClean="0"/>
              <a:t>2/18/2011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8FED42-8B8F-426A-A635-E483EAF2A131}" type="datetimeFigureOut">
              <a:rPr lang="en-US" smtClean="0"/>
              <a:t>2/18/2011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8FED42-8B8F-426A-A635-E483EAF2A131}" type="datetimeFigureOut">
              <a:rPr lang="en-US" smtClean="0"/>
              <a:t>2/18/2011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FED42-8B8F-426A-A635-E483EAF2A131}" type="datetimeFigureOut">
              <a:rPr lang="en-US" smtClean="0"/>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FED42-8B8F-426A-A635-E483EAF2A131}" type="datetimeFigureOut">
              <a:rPr lang="en-US" smtClean="0"/>
              <a:t>2/18/2011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3BF992-8499-46BF-86DE-F9C8E109532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http://static.flickr.com/2294/2073053662_b6c2d165d9.jpg"/>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FED42-8B8F-426A-A635-E483EAF2A131}" type="datetimeFigureOut">
              <a:rPr lang="en-US" smtClean="0"/>
              <a:t>2/18/2011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3BF992-8499-46BF-86DE-F9C8E10953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None/>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None/>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None/>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None/>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30" name="Picture 6" descr="http://blog.adw.org/wp-content/uploads/2009/03/jesus_woman20bleeding.jpg"/>
          <p:cNvPicPr>
            <a:picLocks noChangeAspect="1" noChangeArrowheads="1"/>
          </p:cNvPicPr>
          <p:nvPr/>
        </p:nvPicPr>
        <p:blipFill>
          <a:blip r:embed="rId2" cstate="print"/>
          <a:srcRect l="5221"/>
          <a:stretch>
            <a:fillRect/>
          </a:stretch>
        </p:blipFill>
        <p:spPr bwMode="auto">
          <a:xfrm>
            <a:off x="0" y="0"/>
            <a:ext cx="9144000" cy="6858000"/>
          </a:xfrm>
          <a:prstGeom prst="rect">
            <a:avLst/>
          </a:prstGeom>
          <a:noFill/>
        </p:spPr>
      </p:pic>
      <p:sp>
        <p:nvSpPr>
          <p:cNvPr id="7" name="TextBox 6"/>
          <p:cNvSpPr txBox="1"/>
          <p:nvPr/>
        </p:nvSpPr>
        <p:spPr>
          <a:xfrm>
            <a:off x="1447800" y="6172200"/>
            <a:ext cx="6019800" cy="646331"/>
          </a:xfrm>
          <a:prstGeom prst="rect">
            <a:avLst/>
          </a:prstGeom>
          <a:noFill/>
        </p:spPr>
        <p:txBody>
          <a:bodyPr wrap="square" rtlCol="0">
            <a:spAutoFit/>
          </a:bodyPr>
          <a:lstStyle/>
          <a:p>
            <a:r>
              <a:rPr lang="en-US" sz="3600" b="1" dirty="0">
                <a:solidFill>
                  <a:schemeClr val="bg1"/>
                </a:solidFill>
                <a:effectLst>
                  <a:outerShdw blurRad="38100" dist="38100" dir="2700000" algn="tl">
                    <a:srgbClr val="000000">
                      <a:alpha val="43137"/>
                    </a:srgbClr>
                  </a:outerShdw>
                </a:effectLst>
                <a:latin typeface="Segoe Print" pitchFamily="2" charset="0"/>
              </a:rPr>
              <a:t>K</a:t>
            </a:r>
            <a:r>
              <a:rPr lang="en-US" sz="3600" b="1" dirty="0" smtClean="0">
                <a:solidFill>
                  <a:schemeClr val="bg1"/>
                </a:solidFill>
                <a:effectLst>
                  <a:outerShdw blurRad="38100" dist="38100" dir="2700000" algn="tl">
                    <a:srgbClr val="000000">
                      <a:alpha val="43137"/>
                    </a:srgbClr>
                  </a:outerShdw>
                </a:effectLst>
                <a:latin typeface="Segoe Print" pitchFamily="2" charset="0"/>
              </a:rPr>
              <a:t>eys to Divine Healing</a:t>
            </a:r>
            <a:endParaRPr lang="en-US" sz="3600" b="1" dirty="0">
              <a:solidFill>
                <a:schemeClr val="bg1"/>
              </a:solidFill>
              <a:effectLst>
                <a:outerShdw blurRad="38100" dist="38100" dir="2700000" algn="tl">
                  <a:srgbClr val="000000">
                    <a:alpha val="43137"/>
                  </a:srgbClr>
                </a:outerShdw>
              </a:effectLst>
              <a:latin typeface="Segoe Print"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sickness is God’s will, then…</a:t>
            </a:r>
            <a:endParaRPr lang="en-US" dirty="0"/>
          </a:p>
        </p:txBody>
      </p:sp>
      <p:sp>
        <p:nvSpPr>
          <p:cNvPr id="3" name="Content Placeholder 2"/>
          <p:cNvSpPr>
            <a:spLocks noGrp="1"/>
          </p:cNvSpPr>
          <p:nvPr>
            <p:ph idx="1"/>
          </p:nvPr>
        </p:nvSpPr>
        <p:spPr/>
        <p:txBody>
          <a:bodyPr/>
          <a:lstStyle/>
          <a:p>
            <a:pPr marL="342900" lvl="2" indent="-342900"/>
            <a:r>
              <a:rPr lang="en-US" sz="3200" dirty="0" smtClean="0"/>
              <a:t>	“</a:t>
            </a:r>
            <a:r>
              <a:rPr lang="en-US" sz="3200" dirty="0"/>
              <a:t>Every physician is a lawbreaker; every trained nurse is defying the Almighty; every hospital is a house of rebellion, instead of a house of mercy</a:t>
            </a:r>
            <a:r>
              <a:rPr lang="en-US" sz="3200" dirty="0" smtClean="0"/>
              <a:t>.”</a:t>
            </a:r>
          </a:p>
          <a:p>
            <a:pPr marL="800100" lvl="3" indent="-342900"/>
            <a:r>
              <a:rPr lang="en-US" sz="2800" dirty="0" smtClean="0"/>
              <a:t>						—FF Bosworth</a:t>
            </a:r>
          </a:p>
          <a:p>
            <a:pPr marL="800100" lvl="3" indent="-342900"/>
            <a:r>
              <a:rPr lang="en-US" sz="2800" dirty="0"/>
              <a:t>	</a:t>
            </a:r>
            <a:r>
              <a:rPr lang="en-US" sz="2800" dirty="0" smtClean="0"/>
              <a:t>					</a:t>
            </a:r>
            <a:r>
              <a:rPr lang="en-US" sz="2800" i="1" dirty="0" smtClean="0"/>
              <a:t>Christ the Healer</a:t>
            </a:r>
            <a:endParaRPr lang="en-US" sz="2800" i="1"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Revelation 5:12</a:t>
            </a:r>
            <a:endParaRPr lang="en-US" dirty="0"/>
          </a:p>
        </p:txBody>
      </p:sp>
      <p:sp>
        <p:nvSpPr>
          <p:cNvPr id="3" name="Content Placeholder 2"/>
          <p:cNvSpPr>
            <a:spLocks noGrp="1"/>
          </p:cNvSpPr>
          <p:nvPr>
            <p:ph idx="1"/>
          </p:nvPr>
        </p:nvSpPr>
        <p:spPr/>
        <p:txBody>
          <a:bodyPr/>
          <a:lstStyle/>
          <a:p>
            <a:pPr algn="ctr"/>
            <a:r>
              <a:rPr lang="en-US" b="1" dirty="0" smtClean="0"/>
              <a:t>	</a:t>
            </a:r>
            <a:r>
              <a:rPr lang="en-US" b="1" dirty="0" smtClean="0">
                <a:solidFill>
                  <a:srgbClr val="FFFF00"/>
                </a:solidFill>
              </a:rPr>
              <a:t>Worthy</a:t>
            </a:r>
            <a:r>
              <a:rPr lang="en-US" dirty="0" smtClean="0"/>
              <a:t> </a:t>
            </a:r>
            <a:r>
              <a:rPr lang="en-US" dirty="0"/>
              <a:t>is the Lamb, who was </a:t>
            </a:r>
            <a:r>
              <a:rPr lang="en-US" dirty="0" smtClean="0"/>
              <a:t>slain…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50:7</a:t>
            </a:r>
            <a:endParaRPr lang="en-US" dirty="0"/>
          </a:p>
        </p:txBody>
      </p:sp>
      <p:sp>
        <p:nvSpPr>
          <p:cNvPr id="3" name="Content Placeholder 2"/>
          <p:cNvSpPr>
            <a:spLocks noGrp="1"/>
          </p:cNvSpPr>
          <p:nvPr>
            <p:ph idx="1"/>
          </p:nvPr>
        </p:nvSpPr>
        <p:spPr/>
        <p:txBody>
          <a:bodyPr/>
          <a:lstStyle/>
          <a:p>
            <a:pPr algn="ctr"/>
            <a:r>
              <a:rPr lang="en-US" dirty="0" smtClean="0"/>
              <a:t>	Because </a:t>
            </a:r>
            <a:r>
              <a:rPr lang="en-US" dirty="0"/>
              <a:t>the Sovereign LORD helps me, </a:t>
            </a:r>
            <a:endParaRPr lang="en-US" dirty="0" smtClean="0"/>
          </a:p>
          <a:p>
            <a:pPr algn="ctr"/>
            <a:r>
              <a:rPr lang="en-US" dirty="0" smtClean="0"/>
              <a:t>I </a:t>
            </a:r>
            <a:r>
              <a:rPr lang="en-US" dirty="0"/>
              <a:t>will not be disgraced. </a:t>
            </a:r>
            <a:r>
              <a:rPr lang="en-US" dirty="0" smtClean="0"/>
              <a:t> </a:t>
            </a:r>
          </a:p>
          <a:p>
            <a:pPr algn="ctr"/>
            <a:r>
              <a:rPr lang="en-US" dirty="0" smtClean="0"/>
              <a:t>Therefore </a:t>
            </a:r>
            <a:r>
              <a:rPr lang="en-US" dirty="0"/>
              <a:t>have </a:t>
            </a:r>
            <a:r>
              <a:rPr lang="en-US" b="1" dirty="0">
                <a:solidFill>
                  <a:srgbClr val="FFFF00"/>
                </a:solidFill>
                <a:effectLst>
                  <a:outerShdw blurRad="38100" dist="38100" dir="2700000" algn="tl">
                    <a:srgbClr val="000000">
                      <a:alpha val="43137"/>
                    </a:srgbClr>
                  </a:outerShdw>
                </a:effectLst>
              </a:rPr>
              <a:t>I</a:t>
            </a:r>
            <a:r>
              <a:rPr lang="en-US" dirty="0"/>
              <a:t> </a:t>
            </a:r>
            <a:r>
              <a:rPr lang="en-US" b="1" dirty="0">
                <a:solidFill>
                  <a:srgbClr val="FFFF00"/>
                </a:solidFill>
                <a:effectLst>
                  <a:outerShdw blurRad="38100" dist="38100" dir="2700000" algn="tl">
                    <a:srgbClr val="000000">
                      <a:alpha val="43137"/>
                    </a:srgbClr>
                  </a:outerShdw>
                </a:effectLst>
              </a:rPr>
              <a:t>set my face like flint</a:t>
            </a:r>
            <a:r>
              <a:rPr lang="en-US" dirty="0"/>
              <a:t>, </a:t>
            </a:r>
            <a:endParaRPr lang="en-US" dirty="0" smtClean="0"/>
          </a:p>
          <a:p>
            <a:pPr algn="ctr"/>
            <a:r>
              <a:rPr lang="en-US" dirty="0" smtClean="0"/>
              <a:t>and </a:t>
            </a:r>
            <a:r>
              <a:rPr lang="en-US" dirty="0"/>
              <a:t>I know </a:t>
            </a:r>
            <a:r>
              <a:rPr lang="en-US" b="1" dirty="0">
                <a:solidFill>
                  <a:srgbClr val="FFFF00"/>
                </a:solidFill>
                <a:effectLst>
                  <a:outerShdw blurRad="38100" dist="38100" dir="2700000" algn="tl">
                    <a:srgbClr val="000000">
                      <a:alpha val="43137"/>
                    </a:srgbClr>
                  </a:outerShdw>
                </a:effectLst>
              </a:rPr>
              <a:t>I will not be put to shame</a:t>
            </a:r>
            <a:r>
              <a:rPr lang="en-US" b="1" dirty="0" smtClean="0">
                <a:solidFill>
                  <a:srgbClr val="FFFF00"/>
                </a:solidFill>
                <a:effectLst>
                  <a:outerShdw blurRad="38100" dist="38100" dir="2700000" algn="tl">
                    <a:srgbClr val="000000">
                      <a:alpha val="43137"/>
                    </a:srgbClr>
                  </a:outerShdw>
                </a:effectLst>
              </a:rPr>
              <a:t>.</a:t>
            </a:r>
            <a:endParaRPr lang="en-US" dirty="0">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10:9</a:t>
            </a:r>
            <a:endParaRPr lang="en-US" dirty="0"/>
          </a:p>
        </p:txBody>
      </p:sp>
      <p:sp>
        <p:nvSpPr>
          <p:cNvPr id="3" name="Content Placeholder 2"/>
          <p:cNvSpPr>
            <a:spLocks noGrp="1"/>
          </p:cNvSpPr>
          <p:nvPr>
            <p:ph idx="1"/>
          </p:nvPr>
        </p:nvSpPr>
        <p:spPr/>
        <p:txBody>
          <a:bodyPr/>
          <a:lstStyle/>
          <a:p>
            <a:r>
              <a:rPr lang="en-US" baseline="30000" dirty="0"/>
              <a:t>	</a:t>
            </a:r>
            <a:r>
              <a:rPr lang="en-US" dirty="0" smtClean="0"/>
              <a:t>That if you </a:t>
            </a:r>
            <a:r>
              <a:rPr lang="en-US" b="1" dirty="0" smtClean="0">
                <a:solidFill>
                  <a:srgbClr val="FFFF00"/>
                </a:solidFill>
                <a:effectLst>
                  <a:outerShdw blurRad="38100" dist="38100" dir="2700000" algn="tl">
                    <a:srgbClr val="000000">
                      <a:alpha val="43137"/>
                    </a:srgbClr>
                  </a:outerShdw>
                </a:effectLst>
              </a:rPr>
              <a:t>confess</a:t>
            </a:r>
            <a:r>
              <a:rPr lang="en-US" dirty="0" smtClean="0">
                <a:effectLst>
                  <a:outerShdw blurRad="38100" dist="38100" dir="2700000" algn="tl">
                    <a:srgbClr val="000000">
                      <a:alpha val="43137"/>
                    </a:srgbClr>
                  </a:outerShdw>
                </a:effectLst>
              </a:rPr>
              <a:t> </a:t>
            </a:r>
            <a:r>
              <a:rPr lang="en-US" dirty="0" smtClean="0"/>
              <a:t>with your mouth, “Jesus is Lord,” and </a:t>
            </a:r>
            <a:r>
              <a:rPr lang="en-US" b="1" dirty="0" smtClean="0">
                <a:solidFill>
                  <a:srgbClr val="FFFF00"/>
                </a:solidFill>
                <a:effectLst>
                  <a:outerShdw blurRad="38100" dist="38100" dir="2700000" algn="tl">
                    <a:srgbClr val="000000">
                      <a:alpha val="43137"/>
                    </a:srgbClr>
                  </a:outerShdw>
                </a:effectLst>
              </a:rPr>
              <a:t>believe</a:t>
            </a:r>
            <a:r>
              <a:rPr lang="en-US" dirty="0" smtClean="0"/>
              <a:t> in your heart that God raised him from the dead, you will be saved.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10:17 (NKJV)</a:t>
            </a:r>
            <a:endParaRPr lang="en-US" dirty="0"/>
          </a:p>
        </p:txBody>
      </p:sp>
      <p:sp>
        <p:nvSpPr>
          <p:cNvPr id="3" name="Content Placeholder 2"/>
          <p:cNvSpPr>
            <a:spLocks noGrp="1"/>
          </p:cNvSpPr>
          <p:nvPr>
            <p:ph idx="1"/>
          </p:nvPr>
        </p:nvSpPr>
        <p:spPr/>
        <p:txBody>
          <a:bodyPr/>
          <a:lstStyle/>
          <a:p>
            <a:r>
              <a:rPr lang="en-US" baseline="30000" dirty="0"/>
              <a:t>	</a:t>
            </a:r>
            <a:r>
              <a:rPr lang="en-US" dirty="0" smtClean="0"/>
              <a:t>So then faith comes by </a:t>
            </a:r>
            <a:r>
              <a:rPr lang="en-US" b="1" dirty="0" smtClean="0">
                <a:solidFill>
                  <a:srgbClr val="FFFF00"/>
                </a:solidFill>
                <a:effectLst>
                  <a:outerShdw blurRad="38100" dist="38100" dir="2700000" algn="tl">
                    <a:srgbClr val="000000">
                      <a:alpha val="43137"/>
                    </a:srgbClr>
                  </a:outerShdw>
                </a:effectLst>
              </a:rPr>
              <a:t>hearing</a:t>
            </a:r>
            <a:r>
              <a:rPr lang="en-US" dirty="0" smtClean="0"/>
              <a:t>, and hearing by the </a:t>
            </a:r>
            <a:r>
              <a:rPr lang="en-US" b="1" dirty="0" smtClean="0">
                <a:solidFill>
                  <a:srgbClr val="FFFF00"/>
                </a:solidFill>
                <a:effectLst>
                  <a:outerShdw blurRad="38100" dist="38100" dir="2700000" algn="tl">
                    <a:srgbClr val="000000">
                      <a:alpha val="43137"/>
                    </a:srgbClr>
                  </a:outerShdw>
                </a:effectLst>
              </a:rPr>
              <a:t>word</a:t>
            </a:r>
            <a:r>
              <a:rPr lang="en-US" dirty="0" smtClean="0">
                <a:effectLst>
                  <a:outerShdw blurRad="38100" dist="38100" dir="2700000" algn="tl">
                    <a:srgbClr val="000000">
                      <a:alpha val="43137"/>
                    </a:srgbClr>
                  </a:outerShdw>
                </a:effectLst>
              </a:rPr>
              <a:t> </a:t>
            </a:r>
            <a:r>
              <a:rPr lang="en-US" dirty="0" smtClean="0"/>
              <a:t>of God.</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107:20</a:t>
            </a:r>
            <a:endParaRPr lang="en-US" dirty="0"/>
          </a:p>
        </p:txBody>
      </p:sp>
      <p:sp>
        <p:nvSpPr>
          <p:cNvPr id="3" name="Content Placeholder 2"/>
          <p:cNvSpPr>
            <a:spLocks noGrp="1"/>
          </p:cNvSpPr>
          <p:nvPr>
            <p:ph idx="1"/>
          </p:nvPr>
        </p:nvSpPr>
        <p:spPr/>
        <p:txBody>
          <a:bodyPr/>
          <a:lstStyle/>
          <a:p>
            <a:pPr algn="ctr"/>
            <a:r>
              <a:rPr lang="en-US" dirty="0"/>
              <a:t>“He sent forth his </a:t>
            </a:r>
            <a:r>
              <a:rPr lang="en-US" b="1" dirty="0">
                <a:solidFill>
                  <a:srgbClr val="FFFF00"/>
                </a:solidFill>
                <a:effectLst>
                  <a:outerShdw blurRad="38100" dist="38100" dir="2700000" algn="tl">
                    <a:srgbClr val="000000">
                      <a:alpha val="43137"/>
                    </a:srgbClr>
                  </a:outerShdw>
                </a:effectLst>
              </a:rPr>
              <a:t>word</a:t>
            </a:r>
            <a:r>
              <a:rPr lang="en-US" dirty="0">
                <a:effectLst>
                  <a:outerShdw blurRad="38100" dist="38100" dir="2700000" algn="tl">
                    <a:srgbClr val="000000">
                      <a:alpha val="43137"/>
                    </a:srgbClr>
                  </a:outerShdw>
                </a:effectLst>
              </a:rPr>
              <a:t> </a:t>
            </a:r>
            <a:r>
              <a:rPr lang="en-US" dirty="0"/>
              <a:t>and healed them”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3:2</a:t>
            </a:r>
            <a:endParaRPr lang="en-US" dirty="0"/>
          </a:p>
        </p:txBody>
      </p:sp>
      <p:sp>
        <p:nvSpPr>
          <p:cNvPr id="3" name="Content Placeholder 2"/>
          <p:cNvSpPr>
            <a:spLocks noGrp="1"/>
          </p:cNvSpPr>
          <p:nvPr>
            <p:ph idx="1"/>
          </p:nvPr>
        </p:nvSpPr>
        <p:spPr/>
        <p:txBody>
          <a:bodyPr/>
          <a:lstStyle/>
          <a:p>
            <a:r>
              <a:rPr lang="en-US" baseline="30000" dirty="0"/>
              <a:t>	</a:t>
            </a:r>
            <a:r>
              <a:rPr lang="en-US" dirty="0" smtClean="0"/>
              <a:t>We all stumble in many ways. If anyone is never at fault in what he </a:t>
            </a:r>
            <a:r>
              <a:rPr lang="en-US" b="1" dirty="0" smtClean="0">
                <a:solidFill>
                  <a:srgbClr val="FFFF00"/>
                </a:solidFill>
                <a:effectLst>
                  <a:outerShdw blurRad="38100" dist="38100" dir="2700000" algn="tl">
                    <a:srgbClr val="000000">
                      <a:alpha val="43137"/>
                    </a:srgbClr>
                  </a:outerShdw>
                </a:effectLst>
              </a:rPr>
              <a:t>says</a:t>
            </a:r>
            <a:r>
              <a:rPr lang="en-US" dirty="0" smtClean="0"/>
              <a:t>, he is a perfect man, able to keep his </a:t>
            </a:r>
            <a:r>
              <a:rPr lang="en-US" b="1" dirty="0" smtClean="0">
                <a:solidFill>
                  <a:srgbClr val="FFFF00"/>
                </a:solidFill>
                <a:effectLst>
                  <a:outerShdw blurRad="38100" dist="38100" dir="2700000" algn="tl">
                    <a:srgbClr val="000000">
                      <a:alpha val="43137"/>
                    </a:srgbClr>
                  </a:outerShdw>
                </a:effectLst>
              </a:rPr>
              <a:t>whole body </a:t>
            </a:r>
            <a:r>
              <a:rPr lang="en-US" dirty="0" smtClean="0"/>
              <a:t>in check.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18:21</a:t>
            </a:r>
            <a:endParaRPr lang="en-US" dirty="0"/>
          </a:p>
        </p:txBody>
      </p:sp>
      <p:sp>
        <p:nvSpPr>
          <p:cNvPr id="3" name="Content Placeholder 2"/>
          <p:cNvSpPr>
            <a:spLocks noGrp="1"/>
          </p:cNvSpPr>
          <p:nvPr>
            <p:ph idx="1"/>
          </p:nvPr>
        </p:nvSpPr>
        <p:spPr/>
        <p:txBody>
          <a:bodyPr/>
          <a:lstStyle/>
          <a:p>
            <a:pPr algn="ctr"/>
            <a:r>
              <a:rPr lang="en-US" dirty="0"/>
              <a:t>“The </a:t>
            </a:r>
            <a:r>
              <a:rPr lang="en-US" b="1" dirty="0">
                <a:solidFill>
                  <a:srgbClr val="FFFF00"/>
                </a:solidFill>
                <a:effectLst>
                  <a:outerShdw blurRad="38100" dist="38100" dir="2700000" algn="tl">
                    <a:srgbClr val="000000">
                      <a:alpha val="43137"/>
                    </a:srgbClr>
                  </a:outerShdw>
                </a:effectLst>
              </a:rPr>
              <a:t>tongue</a:t>
            </a:r>
            <a:r>
              <a:rPr lang="en-US" dirty="0">
                <a:effectLst>
                  <a:outerShdw blurRad="38100" dist="38100" dir="2700000" algn="tl">
                    <a:srgbClr val="000000">
                      <a:alpha val="43137"/>
                    </a:srgbClr>
                  </a:outerShdw>
                </a:effectLst>
              </a:rPr>
              <a:t> </a:t>
            </a:r>
            <a:r>
              <a:rPr lang="en-US" dirty="0"/>
              <a:t>has the power of </a:t>
            </a:r>
            <a:r>
              <a:rPr lang="en-US" b="1" dirty="0">
                <a:solidFill>
                  <a:srgbClr val="FFFF00"/>
                </a:solidFill>
                <a:effectLst>
                  <a:outerShdw blurRad="38100" dist="38100" dir="2700000" algn="tl">
                    <a:srgbClr val="000000">
                      <a:alpha val="43137"/>
                    </a:srgbClr>
                  </a:outerShdw>
                </a:effectLst>
              </a:rPr>
              <a:t>life</a:t>
            </a:r>
            <a:r>
              <a:rPr lang="en-US" dirty="0">
                <a:effectLst>
                  <a:outerShdw blurRad="38100" dist="38100" dir="2700000" algn="tl">
                    <a:srgbClr val="000000">
                      <a:alpha val="43137"/>
                    </a:srgbClr>
                  </a:outerShdw>
                </a:effectLst>
              </a:rPr>
              <a:t> </a:t>
            </a:r>
            <a:r>
              <a:rPr lang="en-US" dirty="0"/>
              <a:t>and </a:t>
            </a:r>
            <a:r>
              <a:rPr lang="en-US" b="1" dirty="0">
                <a:solidFill>
                  <a:srgbClr val="FFFF00"/>
                </a:solidFill>
                <a:effectLst>
                  <a:outerShdw blurRad="38100" dist="38100" dir="2700000" algn="tl">
                    <a:srgbClr val="000000">
                      <a:alpha val="43137"/>
                    </a:srgbClr>
                  </a:outerShdw>
                </a:effectLst>
              </a:rPr>
              <a:t>death</a:t>
            </a:r>
            <a:r>
              <a:rPr lang="en-US" dirty="0"/>
              <a:t>, and those who love it will eat its fruit.”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27:13</a:t>
            </a:r>
            <a:endParaRPr lang="en-US" dirty="0"/>
          </a:p>
        </p:txBody>
      </p:sp>
      <p:sp>
        <p:nvSpPr>
          <p:cNvPr id="3" name="Content Placeholder 2"/>
          <p:cNvSpPr>
            <a:spLocks noGrp="1"/>
          </p:cNvSpPr>
          <p:nvPr>
            <p:ph idx="1"/>
          </p:nvPr>
        </p:nvSpPr>
        <p:spPr/>
        <p:txBody>
          <a:bodyPr/>
          <a:lstStyle/>
          <a:p>
            <a:pPr algn="ctr"/>
            <a:r>
              <a:rPr lang="en-US" dirty="0" smtClean="0"/>
              <a:t> </a:t>
            </a:r>
            <a:r>
              <a:rPr lang="en-US" baseline="30000" dirty="0"/>
              <a:t>	</a:t>
            </a:r>
            <a:r>
              <a:rPr lang="en-US" dirty="0" smtClean="0"/>
              <a:t>I am still confident of this: </a:t>
            </a:r>
            <a:br>
              <a:rPr lang="en-US" dirty="0" smtClean="0"/>
            </a:br>
            <a:r>
              <a:rPr lang="en-US" dirty="0" smtClean="0"/>
              <a:t>I will see the goodness of the LORD </a:t>
            </a:r>
            <a:br>
              <a:rPr lang="en-US" dirty="0" smtClean="0"/>
            </a:br>
            <a:r>
              <a:rPr lang="en-US" b="1" dirty="0" smtClean="0">
                <a:solidFill>
                  <a:srgbClr val="FFFF00"/>
                </a:solidFill>
                <a:effectLst>
                  <a:outerShdw blurRad="38100" dist="38100" dir="2700000" algn="tl">
                    <a:srgbClr val="000000">
                      <a:alpha val="43137"/>
                    </a:srgbClr>
                  </a:outerShdw>
                </a:effectLst>
              </a:rPr>
              <a:t>in the land of the living.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12:14, 18</a:t>
            </a:r>
            <a:endParaRPr lang="en-US" dirty="0"/>
          </a:p>
        </p:txBody>
      </p:sp>
      <p:sp>
        <p:nvSpPr>
          <p:cNvPr id="3" name="Content Placeholder 2"/>
          <p:cNvSpPr>
            <a:spLocks noGrp="1"/>
          </p:cNvSpPr>
          <p:nvPr>
            <p:ph idx="1"/>
          </p:nvPr>
        </p:nvSpPr>
        <p:spPr/>
        <p:txBody>
          <a:bodyPr/>
          <a:lstStyle/>
          <a:p>
            <a:r>
              <a:rPr lang="en-US" dirty="0" smtClean="0"/>
              <a:t>	From </a:t>
            </a:r>
            <a:r>
              <a:rPr lang="en-US" dirty="0"/>
              <a:t>the </a:t>
            </a:r>
            <a:r>
              <a:rPr lang="en-US" b="1" dirty="0">
                <a:solidFill>
                  <a:srgbClr val="FFFF00"/>
                </a:solidFill>
              </a:rPr>
              <a:t>fruit of his lips</a:t>
            </a:r>
            <a:r>
              <a:rPr lang="en-US" dirty="0">
                <a:solidFill>
                  <a:srgbClr val="FFFF00"/>
                </a:solidFill>
              </a:rPr>
              <a:t> </a:t>
            </a:r>
            <a:r>
              <a:rPr lang="en-US" dirty="0"/>
              <a:t>a man is filled with good things as surely as the work of his hands rewards </a:t>
            </a:r>
            <a:r>
              <a:rPr lang="en-US" dirty="0" smtClean="0"/>
              <a:t>him.</a:t>
            </a:r>
          </a:p>
          <a:p>
            <a:endParaRPr lang="en-US" dirty="0"/>
          </a:p>
          <a:p>
            <a:r>
              <a:rPr lang="en-US" dirty="0" smtClean="0"/>
              <a:t>	Reckless </a:t>
            </a:r>
            <a:r>
              <a:rPr lang="en-US" dirty="0"/>
              <a:t>words pierce like a sword, but the </a:t>
            </a:r>
            <a:r>
              <a:rPr lang="en-US" b="1" dirty="0">
                <a:solidFill>
                  <a:srgbClr val="FFFF00"/>
                </a:solidFill>
                <a:effectLst>
                  <a:outerShdw blurRad="38100" dist="38100" dir="2700000" algn="tl">
                    <a:srgbClr val="000000">
                      <a:alpha val="43137"/>
                    </a:srgbClr>
                  </a:outerShdw>
                </a:effectLst>
              </a:rPr>
              <a:t>tongue</a:t>
            </a:r>
            <a:r>
              <a:rPr lang="en-US" b="1" dirty="0">
                <a:effectLst>
                  <a:outerShdw blurRad="38100" dist="38100" dir="2700000" algn="tl">
                    <a:srgbClr val="000000">
                      <a:alpha val="43137"/>
                    </a:srgbClr>
                  </a:outerShdw>
                </a:effectLst>
              </a:rPr>
              <a:t> </a:t>
            </a:r>
            <a:r>
              <a:rPr lang="en-US" dirty="0"/>
              <a:t>of the wise brings </a:t>
            </a:r>
            <a:r>
              <a:rPr lang="en-US" b="1" dirty="0">
                <a:solidFill>
                  <a:srgbClr val="FFFF00"/>
                </a:solidFill>
                <a:effectLst>
                  <a:outerShdw blurRad="38100" dist="38100" dir="2700000" algn="tl">
                    <a:srgbClr val="000000">
                      <a:alpha val="43137"/>
                    </a:srgbClr>
                  </a:outerShdw>
                </a:effectLst>
              </a:rPr>
              <a:t>healing</a:t>
            </a:r>
            <a:r>
              <a:rPr lang="en-US" dirty="0"/>
              <a:t>.”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4" name="Picture 8" descr="http://www.ephesians412.net/Image.asp.jpg"/>
          <p:cNvPicPr>
            <a:picLocks noChangeAspect="1" noChangeArrowheads="1"/>
          </p:cNvPicPr>
          <p:nvPr/>
        </p:nvPicPr>
        <p:blipFill>
          <a:blip r:embed="rId2" cstate="print"/>
          <a:srcRect/>
          <a:stretch>
            <a:fillRect/>
          </a:stretch>
        </p:blipFill>
        <p:spPr bwMode="auto">
          <a:xfrm rot="21292338">
            <a:off x="2675766" y="360734"/>
            <a:ext cx="3990295" cy="6178912"/>
          </a:xfrm>
          <a:prstGeom prst="rect">
            <a:avLst/>
          </a:prstGeom>
          <a:noFill/>
          <a:ln>
            <a:solidFill>
              <a:schemeClr val="bg1"/>
            </a:solid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12:2 (NAS)</a:t>
            </a:r>
            <a:endParaRPr lang="en-US" dirty="0"/>
          </a:p>
        </p:txBody>
      </p:sp>
      <p:sp>
        <p:nvSpPr>
          <p:cNvPr id="3" name="Content Placeholder 2"/>
          <p:cNvSpPr>
            <a:spLocks noGrp="1"/>
          </p:cNvSpPr>
          <p:nvPr>
            <p:ph idx="1"/>
          </p:nvPr>
        </p:nvSpPr>
        <p:spPr/>
        <p:txBody>
          <a:bodyPr/>
          <a:lstStyle/>
          <a:p>
            <a:r>
              <a:rPr lang="en-US" dirty="0" smtClean="0"/>
              <a:t> </a:t>
            </a:r>
            <a:r>
              <a:rPr lang="en-US" baseline="30000" dirty="0"/>
              <a:t>	</a:t>
            </a:r>
            <a:r>
              <a:rPr lang="en-US" dirty="0" smtClean="0"/>
              <a:t>And do not be conformed to this world, but be transformed by the </a:t>
            </a:r>
            <a:r>
              <a:rPr lang="en-US" b="1" dirty="0" smtClean="0">
                <a:solidFill>
                  <a:srgbClr val="FFFF00"/>
                </a:solidFill>
                <a:effectLst>
                  <a:outerShdw blurRad="38100" dist="38100" dir="2700000" algn="tl">
                    <a:srgbClr val="000000">
                      <a:alpha val="43137"/>
                    </a:srgbClr>
                  </a:outerShdw>
                </a:effectLst>
              </a:rPr>
              <a:t>renewing of your mind</a:t>
            </a:r>
            <a:r>
              <a:rPr lang="en-US" dirty="0" smtClean="0"/>
              <a:t>, so that you may </a:t>
            </a:r>
            <a:r>
              <a:rPr lang="en-US" b="1" dirty="0" smtClean="0">
                <a:solidFill>
                  <a:srgbClr val="FFFF00"/>
                </a:solidFill>
                <a:effectLst>
                  <a:outerShdw blurRad="38100" dist="38100" dir="2700000" algn="tl">
                    <a:srgbClr val="000000">
                      <a:alpha val="43137"/>
                    </a:srgbClr>
                  </a:outerShdw>
                </a:effectLst>
              </a:rPr>
              <a:t>prove</a:t>
            </a:r>
            <a:r>
              <a:rPr lang="en-US" dirty="0" smtClean="0"/>
              <a:t> what the will of God is, that which is good and acceptable and perfect.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2:26 (NAS)</a:t>
            </a:r>
            <a:endParaRPr lang="en-US" dirty="0"/>
          </a:p>
        </p:txBody>
      </p:sp>
      <p:sp>
        <p:nvSpPr>
          <p:cNvPr id="3" name="Content Placeholder 2"/>
          <p:cNvSpPr>
            <a:spLocks noGrp="1"/>
          </p:cNvSpPr>
          <p:nvPr>
            <p:ph idx="1"/>
          </p:nvPr>
        </p:nvSpPr>
        <p:spPr/>
        <p:txBody>
          <a:bodyPr/>
          <a:lstStyle/>
          <a:p>
            <a:r>
              <a:rPr lang="en-US" dirty="0" smtClean="0"/>
              <a:t> </a:t>
            </a:r>
            <a:r>
              <a:rPr lang="en-US" baseline="30000" dirty="0"/>
              <a:t>	</a:t>
            </a:r>
            <a:r>
              <a:rPr lang="en-US" dirty="0" smtClean="0"/>
              <a:t>For just as the body without the spirit is dead, so also </a:t>
            </a:r>
            <a:r>
              <a:rPr lang="en-US" b="1" dirty="0" smtClean="0">
                <a:solidFill>
                  <a:srgbClr val="FFFF00"/>
                </a:solidFill>
                <a:effectLst>
                  <a:outerShdw blurRad="38100" dist="38100" dir="2700000" algn="tl">
                    <a:srgbClr val="000000">
                      <a:alpha val="43137"/>
                    </a:srgbClr>
                  </a:outerShdw>
                </a:effectLst>
              </a:rPr>
              <a:t>faith without </a:t>
            </a:r>
            <a:r>
              <a:rPr lang="en-US" b="1" u="sng" dirty="0" smtClean="0">
                <a:solidFill>
                  <a:srgbClr val="FFFF00"/>
                </a:solidFill>
                <a:effectLst>
                  <a:outerShdw blurRad="38100" dist="38100" dir="2700000" algn="tl">
                    <a:srgbClr val="000000">
                      <a:alpha val="43137"/>
                    </a:srgbClr>
                  </a:outerShdw>
                </a:effectLst>
              </a:rPr>
              <a:t>works</a:t>
            </a:r>
            <a:r>
              <a:rPr lang="en-US" b="1" dirty="0" smtClean="0">
                <a:solidFill>
                  <a:srgbClr val="FFFF00"/>
                </a:solidFill>
                <a:effectLst>
                  <a:outerShdw blurRad="38100" dist="38100" dir="2700000" algn="tl">
                    <a:srgbClr val="000000">
                      <a:alpha val="43137"/>
                    </a:srgbClr>
                  </a:outerShdw>
                </a:effectLst>
              </a:rPr>
              <a:t> </a:t>
            </a:r>
            <a:r>
              <a:rPr lang="en-US" dirty="0" smtClean="0"/>
              <a:t>is dead.</a:t>
            </a:r>
          </a:p>
          <a:p>
            <a:endParaRPr lang="en-US" dirty="0"/>
          </a:p>
          <a:p>
            <a:r>
              <a:rPr lang="en-US" dirty="0" smtClean="0"/>
              <a:t>					  </a:t>
            </a:r>
            <a:r>
              <a:rPr lang="en-US" b="1" dirty="0" smtClean="0">
                <a:solidFill>
                  <a:srgbClr val="FFFF00"/>
                </a:solidFill>
                <a:effectLst>
                  <a:outerShdw blurRad="38100" dist="38100" dir="2700000" algn="tl">
                    <a:srgbClr val="000000">
                      <a:alpha val="43137"/>
                    </a:srgbClr>
                  </a:outerShdw>
                </a:effectLst>
              </a:rPr>
              <a:t>words!</a:t>
            </a:r>
            <a:endParaRPr lang="en-US" dirty="0" smtClean="0"/>
          </a:p>
          <a:p>
            <a:endParaRPr lang="en-US" dirty="0"/>
          </a:p>
        </p:txBody>
      </p:sp>
      <p:cxnSp>
        <p:nvCxnSpPr>
          <p:cNvPr id="5" name="Straight Arrow Connector 4"/>
          <p:cNvCxnSpPr/>
          <p:nvPr/>
        </p:nvCxnSpPr>
        <p:spPr>
          <a:xfrm rot="5400000">
            <a:off x="4610100" y="3009900"/>
            <a:ext cx="533400" cy="1588"/>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Corinthians 4:13</a:t>
            </a:r>
            <a:endParaRPr lang="en-US" dirty="0"/>
          </a:p>
        </p:txBody>
      </p:sp>
      <p:sp>
        <p:nvSpPr>
          <p:cNvPr id="3" name="Content Placeholder 2"/>
          <p:cNvSpPr>
            <a:spLocks noGrp="1"/>
          </p:cNvSpPr>
          <p:nvPr>
            <p:ph idx="1"/>
          </p:nvPr>
        </p:nvSpPr>
        <p:spPr/>
        <p:txBody>
          <a:bodyPr/>
          <a:lstStyle/>
          <a:p>
            <a:pPr algn="ctr"/>
            <a:r>
              <a:rPr lang="en-US" dirty="0" smtClean="0"/>
              <a:t> </a:t>
            </a:r>
            <a:r>
              <a:rPr lang="en-US" baseline="30000" dirty="0"/>
              <a:t>	</a:t>
            </a:r>
            <a:r>
              <a:rPr lang="en-US" dirty="0" smtClean="0"/>
              <a:t>It is written: </a:t>
            </a:r>
          </a:p>
          <a:p>
            <a:pPr algn="ctr"/>
            <a:r>
              <a:rPr lang="en-US" dirty="0" smtClean="0"/>
              <a:t>“I </a:t>
            </a:r>
            <a:r>
              <a:rPr lang="en-US" b="1" dirty="0" smtClean="0">
                <a:solidFill>
                  <a:srgbClr val="FFFF00"/>
                </a:solidFill>
                <a:effectLst>
                  <a:outerShdw blurRad="38100" dist="38100" dir="2700000" algn="tl">
                    <a:srgbClr val="000000">
                      <a:alpha val="43137"/>
                    </a:srgbClr>
                  </a:outerShdw>
                </a:effectLst>
              </a:rPr>
              <a:t>believed</a:t>
            </a:r>
            <a:r>
              <a:rPr lang="en-US" dirty="0" smtClean="0"/>
              <a:t>; therefore I have </a:t>
            </a:r>
            <a:r>
              <a:rPr lang="en-US" b="1" dirty="0" smtClean="0">
                <a:solidFill>
                  <a:srgbClr val="FFFF00"/>
                </a:solidFill>
                <a:effectLst>
                  <a:outerShdw blurRad="38100" dist="38100" dir="2700000" algn="tl">
                    <a:srgbClr val="000000">
                      <a:alpha val="43137"/>
                    </a:srgbClr>
                  </a:outerShdw>
                </a:effectLst>
              </a:rPr>
              <a:t>spoken</a:t>
            </a:r>
            <a:r>
              <a:rPr lang="en-US" dirty="0" smtClean="0"/>
              <a:t>.”</a:t>
            </a:r>
            <a:r>
              <a:rPr lang="en-US" baseline="30000" dirty="0" smtClean="0"/>
              <a:t> </a:t>
            </a:r>
            <a:r>
              <a:rPr lang="en-US" dirty="0" smtClean="0"/>
              <a:t> </a:t>
            </a:r>
          </a:p>
          <a:p>
            <a:pPr algn="ctr"/>
            <a:r>
              <a:rPr lang="en-US" dirty="0" smtClean="0"/>
              <a:t>With that same </a:t>
            </a:r>
            <a:r>
              <a:rPr lang="en-US" b="1" dirty="0" smtClean="0">
                <a:solidFill>
                  <a:srgbClr val="FFFF00"/>
                </a:solidFill>
                <a:effectLst>
                  <a:outerShdw blurRad="38100" dist="38100" dir="2700000" algn="tl">
                    <a:srgbClr val="000000">
                      <a:alpha val="43137"/>
                    </a:srgbClr>
                  </a:outerShdw>
                </a:effectLst>
              </a:rPr>
              <a:t>spirit of faith </a:t>
            </a:r>
            <a:r>
              <a:rPr lang="en-US" dirty="0" smtClean="0"/>
              <a:t>we also believe and therefore speak…</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34:8</a:t>
            </a:r>
            <a:endParaRPr lang="en-US" dirty="0"/>
          </a:p>
        </p:txBody>
      </p:sp>
      <p:sp>
        <p:nvSpPr>
          <p:cNvPr id="3" name="Content Placeholder 2"/>
          <p:cNvSpPr>
            <a:spLocks noGrp="1"/>
          </p:cNvSpPr>
          <p:nvPr>
            <p:ph idx="1"/>
          </p:nvPr>
        </p:nvSpPr>
        <p:spPr/>
        <p:txBody>
          <a:bodyPr/>
          <a:lstStyle/>
          <a:p>
            <a:pPr marL="342900" lvl="2" indent="-342900" algn="ctr"/>
            <a:r>
              <a:rPr lang="en-US" sz="3600" b="1" dirty="0" smtClean="0">
                <a:solidFill>
                  <a:srgbClr val="FFFF00"/>
                </a:solidFill>
                <a:effectLst>
                  <a:outerShdw blurRad="38100" dist="38100" dir="2700000" algn="tl">
                    <a:srgbClr val="000000">
                      <a:alpha val="43137"/>
                    </a:srgbClr>
                  </a:outerShdw>
                </a:effectLst>
              </a:rPr>
              <a:t>Taste</a:t>
            </a:r>
            <a:r>
              <a:rPr lang="en-US" sz="3600" dirty="0" smtClean="0">
                <a:effectLst>
                  <a:outerShdw blurRad="38100" dist="38100" dir="2700000" algn="tl">
                    <a:srgbClr val="000000">
                      <a:alpha val="43137"/>
                    </a:srgbClr>
                  </a:outerShdw>
                </a:effectLst>
              </a:rPr>
              <a:t> </a:t>
            </a:r>
            <a:r>
              <a:rPr lang="en-US" sz="3600" dirty="0"/>
              <a:t>and see that the LORD is good</a:t>
            </a:r>
            <a:r>
              <a:rPr lang="en-US" sz="3600"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4:20-22</a:t>
            </a:r>
            <a:endParaRPr lang="en-US" dirty="0"/>
          </a:p>
        </p:txBody>
      </p:sp>
      <p:sp>
        <p:nvSpPr>
          <p:cNvPr id="3" name="Content Placeholder 2"/>
          <p:cNvSpPr>
            <a:spLocks noGrp="1"/>
          </p:cNvSpPr>
          <p:nvPr>
            <p:ph idx="1"/>
          </p:nvPr>
        </p:nvSpPr>
        <p:spPr/>
        <p:txBody>
          <a:bodyPr/>
          <a:lstStyle/>
          <a:p>
            <a:r>
              <a:rPr lang="en-US" dirty="0" smtClean="0"/>
              <a:t> 	</a:t>
            </a:r>
            <a:r>
              <a:rPr lang="en-US" baseline="30000" dirty="0" smtClean="0"/>
              <a:t>20</a:t>
            </a:r>
            <a:r>
              <a:rPr lang="en-US" dirty="0" smtClean="0"/>
              <a:t> My son, pay attention to what I say; </a:t>
            </a:r>
            <a:br>
              <a:rPr lang="en-US" dirty="0" smtClean="0"/>
            </a:br>
            <a:r>
              <a:rPr lang="en-US" dirty="0" smtClean="0"/>
              <a:t>   listen closely to my </a:t>
            </a:r>
            <a:r>
              <a:rPr lang="en-US" b="1" dirty="0" smtClean="0">
                <a:solidFill>
                  <a:srgbClr val="FFFF00"/>
                </a:solidFill>
                <a:effectLst>
                  <a:outerShdw blurRad="38100" dist="38100" dir="2700000" algn="tl">
                    <a:srgbClr val="000000">
                      <a:alpha val="43137"/>
                    </a:srgbClr>
                  </a:outerShdw>
                </a:effectLst>
              </a:rPr>
              <a:t>words</a:t>
            </a:r>
            <a:r>
              <a:rPr lang="en-US" dirty="0" smtClean="0"/>
              <a:t>. </a:t>
            </a:r>
            <a:br>
              <a:rPr lang="en-US" dirty="0" smtClean="0"/>
            </a:br>
            <a:r>
              <a:rPr lang="en-US" baseline="30000" dirty="0" smtClean="0"/>
              <a:t>21</a:t>
            </a:r>
            <a:r>
              <a:rPr lang="en-US" dirty="0" smtClean="0"/>
              <a:t> Do not let them out of your sight, </a:t>
            </a:r>
            <a:br>
              <a:rPr lang="en-US" dirty="0" smtClean="0"/>
            </a:br>
            <a:r>
              <a:rPr lang="en-US" dirty="0" smtClean="0"/>
              <a:t>   keep them within your heart; </a:t>
            </a:r>
            <a:br>
              <a:rPr lang="en-US" dirty="0" smtClean="0"/>
            </a:br>
            <a:r>
              <a:rPr lang="en-US" baseline="30000" dirty="0" smtClean="0"/>
              <a:t>22</a:t>
            </a:r>
            <a:r>
              <a:rPr lang="en-US" dirty="0" smtClean="0"/>
              <a:t> for they are </a:t>
            </a:r>
            <a:r>
              <a:rPr lang="en-US" b="1" dirty="0" smtClean="0">
                <a:solidFill>
                  <a:srgbClr val="FFFF00"/>
                </a:solidFill>
                <a:effectLst>
                  <a:outerShdw blurRad="38100" dist="38100" dir="2700000" algn="tl">
                    <a:srgbClr val="000000">
                      <a:alpha val="43137"/>
                    </a:srgbClr>
                  </a:outerShdw>
                </a:effectLst>
              </a:rPr>
              <a:t>life</a:t>
            </a:r>
            <a:r>
              <a:rPr lang="en-US" dirty="0" smtClean="0">
                <a:effectLst>
                  <a:outerShdw blurRad="38100" dist="38100" dir="2700000" algn="tl">
                    <a:srgbClr val="000000">
                      <a:alpha val="43137"/>
                    </a:srgbClr>
                  </a:outerShdw>
                </a:effectLst>
              </a:rPr>
              <a:t> </a:t>
            </a:r>
            <a:r>
              <a:rPr lang="en-US" dirty="0" smtClean="0"/>
              <a:t>to those who find them </a:t>
            </a:r>
            <a:br>
              <a:rPr lang="en-US" dirty="0" smtClean="0"/>
            </a:br>
            <a:r>
              <a:rPr lang="en-US" dirty="0" smtClean="0"/>
              <a:t>   and </a:t>
            </a:r>
            <a:r>
              <a:rPr lang="en-US" b="1" dirty="0" smtClean="0">
                <a:solidFill>
                  <a:srgbClr val="FFFF00"/>
                </a:solidFill>
                <a:effectLst>
                  <a:outerShdw blurRad="38100" dist="38100" dir="2700000" algn="tl">
                    <a:srgbClr val="000000">
                      <a:alpha val="43137"/>
                    </a:srgbClr>
                  </a:outerShdw>
                </a:effectLst>
              </a:rPr>
              <a:t>health</a:t>
            </a:r>
            <a:r>
              <a:rPr lang="en-US" dirty="0" smtClean="0">
                <a:effectLst>
                  <a:outerShdw blurRad="38100" dist="38100" dir="2700000" algn="tl">
                    <a:srgbClr val="000000">
                      <a:alpha val="43137"/>
                    </a:srgbClr>
                  </a:outerShdw>
                </a:effectLst>
              </a:rPr>
              <a:t> </a:t>
            </a:r>
            <a:r>
              <a:rPr lang="en-US" dirty="0" smtClean="0"/>
              <a:t>to a man’s whole body. </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00FF"/>
                </a:solidFill>
              </a:rPr>
              <a:t>www.xapurdue.com</a:t>
            </a:r>
            <a:endParaRPr lang="en-US" u="sng" dirty="0">
              <a:solidFill>
                <a:srgbClr val="0000FF"/>
              </a:solidFill>
            </a:endParaRPr>
          </a:p>
        </p:txBody>
      </p:sp>
      <p:sp>
        <p:nvSpPr>
          <p:cNvPr id="3" name="Content Placeholder 2"/>
          <p:cNvSpPr>
            <a:spLocks noGrp="1"/>
          </p:cNvSpPr>
          <p:nvPr>
            <p:ph idx="1"/>
          </p:nvPr>
        </p:nvSpPr>
        <p:spPr/>
        <p:txBody>
          <a:bodyPr/>
          <a:lstStyle/>
          <a:p>
            <a:r>
              <a:rPr lang="en-US" dirty="0" smtClean="0"/>
              <a:t>Resource page</a:t>
            </a:r>
          </a:p>
          <a:p>
            <a:pPr lvl="1">
              <a:buFont typeface="Arial" pitchFamily="34" charset="0"/>
              <a:buChar char="•"/>
            </a:pPr>
            <a:r>
              <a:rPr lang="en-US" sz="3200" dirty="0" smtClean="0"/>
              <a:t>Healing Scriptures</a:t>
            </a:r>
          </a:p>
          <a:p>
            <a:pPr lvl="1">
              <a:buFont typeface="Arial" pitchFamily="34" charset="0"/>
              <a:buChar char="•"/>
            </a:pPr>
            <a:r>
              <a:rPr lang="en-US" sz="3200" dirty="0" smtClean="0"/>
              <a:t>Because </a:t>
            </a:r>
            <a:r>
              <a:rPr lang="en-US" dirty="0" smtClean="0"/>
              <a:t>Daddy Loves 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Battling sin/temptation</a:t>
            </a:r>
            <a:endParaRPr lang="en-US" dirty="0"/>
          </a:p>
        </p:txBody>
      </p:sp>
      <p:sp>
        <p:nvSpPr>
          <p:cNvPr id="3" name="Content Placeholder 2"/>
          <p:cNvSpPr>
            <a:spLocks noGrp="1"/>
          </p:cNvSpPr>
          <p:nvPr>
            <p:ph idx="1"/>
          </p:nvPr>
        </p:nvSpPr>
        <p:spPr/>
        <p:txBody>
          <a:bodyPr>
            <a:normAutofit/>
          </a:bodyPr>
          <a:lstStyle/>
          <a:p>
            <a:pPr marL="2286000" lvl="4" indent="-457200">
              <a:buFont typeface="+mj-lt"/>
              <a:buAutoNum type="arabicPeriod"/>
            </a:pPr>
            <a:r>
              <a:rPr lang="en-US" sz="3200" dirty="0"/>
              <a:t>Expose </a:t>
            </a:r>
            <a:r>
              <a:rPr lang="en-US" sz="3200" dirty="0" smtClean="0"/>
              <a:t>lie</a:t>
            </a:r>
            <a:endParaRPr lang="en-US" sz="3200" dirty="0"/>
          </a:p>
          <a:p>
            <a:pPr marL="2286000" lvl="4" indent="-457200">
              <a:buFont typeface="+mj-lt"/>
              <a:buAutoNum type="arabicPeriod"/>
            </a:pPr>
            <a:r>
              <a:rPr lang="en-US" sz="3200" dirty="0"/>
              <a:t>Tell truth </a:t>
            </a:r>
            <a:endParaRPr lang="en-US" sz="3200" dirty="0" smtClean="0"/>
          </a:p>
          <a:p>
            <a:pPr marL="2286000" lvl="4" indent="-457200">
              <a:buFont typeface="+mj-lt"/>
              <a:buAutoNum type="arabicPeriod"/>
            </a:pPr>
            <a:r>
              <a:rPr lang="en-US" sz="3200" dirty="0" smtClean="0"/>
              <a:t>Quote </a:t>
            </a:r>
            <a:r>
              <a:rPr lang="en-US" sz="3200" dirty="0"/>
              <a:t>word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Triad Talks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Do you have a negative confession that you need to change?</a:t>
            </a:r>
          </a:p>
          <a:p>
            <a:pPr marL="514350" indent="-514350">
              <a:buFont typeface="+mj-lt"/>
              <a:buAutoNum type="arabicPeriod"/>
            </a:pPr>
            <a:r>
              <a:rPr lang="en-US" dirty="0" smtClean="0"/>
              <a:t>In what area do you need to start confessing the Word over yourself?  Which Scripture will you use?</a:t>
            </a:r>
          </a:p>
          <a:p>
            <a:pPr marL="514350" indent="-514350">
              <a:buFont typeface="+mj-lt"/>
              <a:buAutoNum type="arabicPeriod"/>
            </a:pPr>
            <a:r>
              <a:rPr lang="en-US" dirty="0" smtClean="0"/>
              <a:t>Pray for each other</a:t>
            </a:r>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3600" dirty="0" smtClean="0"/>
              <a:t>The power of God can only be claimed where the </a:t>
            </a:r>
            <a:r>
              <a:rPr lang="en-US" sz="3600" b="1" dirty="0" smtClean="0">
                <a:solidFill>
                  <a:srgbClr val="FFFF00"/>
                </a:solidFill>
                <a:effectLst>
                  <a:outerShdw blurRad="38100" dist="38100" dir="2700000" algn="tl">
                    <a:srgbClr val="000000">
                      <a:alpha val="43137"/>
                    </a:srgbClr>
                  </a:outerShdw>
                </a:effectLst>
              </a:rPr>
              <a:t>will</a:t>
            </a:r>
            <a:r>
              <a:rPr lang="en-US" sz="3600" dirty="0" smtClean="0"/>
              <a:t> of God is known.</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1:40-41</a:t>
            </a:r>
            <a:endParaRPr lang="en-US" dirty="0"/>
          </a:p>
        </p:txBody>
      </p:sp>
      <p:sp>
        <p:nvSpPr>
          <p:cNvPr id="3" name="Content Placeholder 2"/>
          <p:cNvSpPr>
            <a:spLocks noGrp="1"/>
          </p:cNvSpPr>
          <p:nvPr>
            <p:ph idx="1"/>
          </p:nvPr>
        </p:nvSpPr>
        <p:spPr/>
        <p:txBody>
          <a:bodyPr/>
          <a:lstStyle/>
          <a:p>
            <a:r>
              <a:rPr lang="en-US" dirty="0" smtClean="0"/>
              <a:t> </a:t>
            </a:r>
            <a:r>
              <a:rPr lang="en-US" baseline="30000" dirty="0"/>
              <a:t>	</a:t>
            </a:r>
            <a:r>
              <a:rPr lang="en-US" dirty="0" smtClean="0"/>
              <a:t>A man with leprosy</a:t>
            </a:r>
            <a:r>
              <a:rPr lang="en-US" baseline="30000" dirty="0"/>
              <a:t> </a:t>
            </a:r>
            <a:r>
              <a:rPr lang="en-US" dirty="0" smtClean="0"/>
              <a:t>came to Him [Jesus] and begged Him on his knees, “</a:t>
            </a:r>
            <a:r>
              <a:rPr lang="en-US" b="1" dirty="0" smtClean="0">
                <a:solidFill>
                  <a:srgbClr val="FFFF00"/>
                </a:solidFill>
              </a:rPr>
              <a:t>If</a:t>
            </a:r>
            <a:r>
              <a:rPr lang="en-US" dirty="0" smtClean="0"/>
              <a:t> You are willing, you can make me clean.”  </a:t>
            </a:r>
          </a:p>
          <a:p>
            <a:r>
              <a:rPr lang="en-US" baseline="30000" dirty="0"/>
              <a:t>	</a:t>
            </a:r>
            <a:endParaRPr lang="en-US" baseline="30000" dirty="0" smtClean="0"/>
          </a:p>
          <a:p>
            <a:r>
              <a:rPr lang="en-US" baseline="30000" dirty="0"/>
              <a:t>	</a:t>
            </a:r>
            <a:r>
              <a:rPr lang="en-US" baseline="30000" dirty="0" smtClean="0"/>
              <a:t>41</a:t>
            </a:r>
            <a:r>
              <a:rPr lang="en-US" dirty="0" smtClean="0"/>
              <a:t> Filled with compassion, Jesus reached out His hand and touched the man. “</a:t>
            </a:r>
            <a:r>
              <a:rPr lang="en-US" b="1" dirty="0" smtClean="0">
                <a:solidFill>
                  <a:srgbClr val="FFFF00"/>
                </a:solidFill>
                <a:effectLst>
                  <a:outerShdw blurRad="38100" dist="38100" dir="2700000" algn="tl">
                    <a:srgbClr val="000000">
                      <a:alpha val="43137"/>
                    </a:srgbClr>
                  </a:outerShdw>
                </a:effectLst>
              </a:rPr>
              <a:t>I am willing</a:t>
            </a:r>
            <a:r>
              <a:rPr lang="en-US" dirty="0" smtClean="0"/>
              <a:t>,” He said. “Be clean!” </a:t>
            </a:r>
            <a:r>
              <a:rPr lang="en-US" baseline="30000" dirty="0" smtClean="0"/>
              <a:t>42</a:t>
            </a:r>
            <a:r>
              <a:rPr lang="en-US" dirty="0" smtClean="0"/>
              <a:t> Immediately the leprosy left him and he was cured.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103:1-5</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Praise </a:t>
            </a:r>
            <a:r>
              <a:rPr lang="en-US" dirty="0"/>
              <a:t>the LORD, O my soul; all my inmost being, praise his holy name. </a:t>
            </a:r>
            <a:endParaRPr lang="en-US" dirty="0" smtClean="0"/>
          </a:p>
          <a:p>
            <a:pPr lvl="1"/>
            <a:r>
              <a:rPr lang="en-US" dirty="0" smtClean="0"/>
              <a:t>Praise the LORD, O my soul, and forget not all his benefits— </a:t>
            </a:r>
          </a:p>
          <a:p>
            <a:pPr lvl="1"/>
            <a:r>
              <a:rPr lang="en-US" dirty="0" smtClean="0"/>
              <a:t>who </a:t>
            </a:r>
            <a:r>
              <a:rPr lang="en-US" dirty="0"/>
              <a:t>forgives </a:t>
            </a:r>
            <a:r>
              <a:rPr lang="en-US" b="1" dirty="0">
                <a:solidFill>
                  <a:srgbClr val="FFFF00"/>
                </a:solidFill>
              </a:rPr>
              <a:t>all</a:t>
            </a:r>
            <a:r>
              <a:rPr lang="en-US" dirty="0"/>
              <a:t> your sins and heals </a:t>
            </a:r>
            <a:r>
              <a:rPr lang="en-US" b="1" dirty="0">
                <a:solidFill>
                  <a:srgbClr val="FFFF00"/>
                </a:solidFill>
              </a:rPr>
              <a:t>all</a:t>
            </a:r>
            <a:r>
              <a:rPr lang="en-US" dirty="0"/>
              <a:t> your diseases, </a:t>
            </a:r>
            <a:endParaRPr lang="en-US" dirty="0" smtClean="0"/>
          </a:p>
          <a:p>
            <a:pPr lvl="1"/>
            <a:r>
              <a:rPr lang="en-US" dirty="0" smtClean="0"/>
              <a:t>who </a:t>
            </a:r>
            <a:r>
              <a:rPr lang="en-US" dirty="0"/>
              <a:t>redeems your life from the pit and crowns you with love and compassion, </a:t>
            </a:r>
            <a:endParaRPr lang="en-US" dirty="0" smtClean="0"/>
          </a:p>
          <a:p>
            <a:pPr lvl="1"/>
            <a:r>
              <a:rPr lang="en-US" dirty="0" smtClean="0"/>
              <a:t>who </a:t>
            </a:r>
            <a:r>
              <a:rPr lang="en-US" dirty="0"/>
              <a:t>satisfies your desires with good things so that your youth is renewed like the eagle’s</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53:4-5</a:t>
            </a:r>
            <a:endParaRPr lang="en-US" dirty="0"/>
          </a:p>
        </p:txBody>
      </p:sp>
      <p:sp>
        <p:nvSpPr>
          <p:cNvPr id="3" name="Content Placeholder 2"/>
          <p:cNvSpPr>
            <a:spLocks noGrp="1"/>
          </p:cNvSpPr>
          <p:nvPr>
            <p:ph idx="1"/>
          </p:nvPr>
        </p:nvSpPr>
        <p:spPr/>
        <p:txBody>
          <a:bodyPr>
            <a:normAutofit/>
          </a:bodyPr>
          <a:lstStyle/>
          <a:p>
            <a:pPr lvl="1"/>
            <a:r>
              <a:rPr lang="en-US" dirty="0" smtClean="0"/>
              <a:t>Surely </a:t>
            </a:r>
            <a:r>
              <a:rPr lang="en-US" dirty="0"/>
              <a:t>he took up our </a:t>
            </a:r>
            <a:r>
              <a:rPr lang="en-US" dirty="0">
                <a:solidFill>
                  <a:srgbClr val="FFFF00"/>
                </a:solidFill>
              </a:rPr>
              <a:t>infirmities</a:t>
            </a:r>
            <a:r>
              <a:rPr lang="en-US" b="1" dirty="0">
                <a:solidFill>
                  <a:srgbClr val="FFFF00"/>
                </a:solidFill>
              </a:rPr>
              <a:t> (</a:t>
            </a:r>
            <a:r>
              <a:rPr lang="en-US" b="1" dirty="0">
                <a:solidFill>
                  <a:srgbClr val="FFFF00"/>
                </a:solidFill>
                <a:effectLst>
                  <a:outerShdw blurRad="38100" dist="38100" dir="2700000" algn="tl">
                    <a:srgbClr val="000000">
                      <a:alpha val="43137"/>
                    </a:srgbClr>
                  </a:outerShdw>
                </a:effectLst>
              </a:rPr>
              <a:t>sicknesses</a:t>
            </a:r>
            <a:r>
              <a:rPr lang="en-US" b="1" dirty="0">
                <a:solidFill>
                  <a:srgbClr val="FFFF00"/>
                </a:solidFill>
              </a:rPr>
              <a:t>)</a:t>
            </a:r>
            <a:r>
              <a:rPr lang="en-US" dirty="0">
                <a:solidFill>
                  <a:srgbClr val="FFFF00"/>
                </a:solidFill>
              </a:rPr>
              <a:t> </a:t>
            </a:r>
            <a:r>
              <a:rPr lang="en-US" dirty="0" smtClean="0"/>
              <a:t>and carried </a:t>
            </a:r>
            <a:r>
              <a:rPr lang="en-US" dirty="0"/>
              <a:t>our </a:t>
            </a:r>
            <a:r>
              <a:rPr lang="en-US" dirty="0">
                <a:solidFill>
                  <a:srgbClr val="FFFF00"/>
                </a:solidFill>
              </a:rPr>
              <a:t>sorrows</a:t>
            </a:r>
            <a:r>
              <a:rPr lang="en-US" b="1" dirty="0">
                <a:solidFill>
                  <a:srgbClr val="FFFF00"/>
                </a:solidFill>
              </a:rPr>
              <a:t> (</a:t>
            </a:r>
            <a:r>
              <a:rPr lang="en-US" b="1" dirty="0">
                <a:solidFill>
                  <a:srgbClr val="FFFF00"/>
                </a:solidFill>
                <a:effectLst>
                  <a:outerShdw blurRad="38100" dist="38100" dir="2700000" algn="tl">
                    <a:srgbClr val="000000">
                      <a:alpha val="43137"/>
                    </a:srgbClr>
                  </a:outerShdw>
                </a:effectLst>
              </a:rPr>
              <a:t>pains</a:t>
            </a:r>
            <a:r>
              <a:rPr lang="en-US" b="1" dirty="0">
                <a:solidFill>
                  <a:srgbClr val="FFFF00"/>
                </a:solidFill>
              </a:rPr>
              <a:t>)</a:t>
            </a:r>
            <a:r>
              <a:rPr lang="en-US" dirty="0">
                <a:solidFill>
                  <a:srgbClr val="FFFF00"/>
                </a:solidFill>
              </a:rPr>
              <a:t>, </a:t>
            </a:r>
            <a:endParaRPr lang="en-US" dirty="0" smtClean="0">
              <a:solidFill>
                <a:srgbClr val="FFFF00"/>
              </a:solidFill>
            </a:endParaRPr>
          </a:p>
          <a:p>
            <a:pPr lvl="1"/>
            <a:r>
              <a:rPr lang="en-US" dirty="0" smtClean="0"/>
              <a:t>yet </a:t>
            </a:r>
            <a:r>
              <a:rPr lang="en-US" dirty="0"/>
              <a:t>we considered </a:t>
            </a:r>
            <a:r>
              <a:rPr lang="en-US" dirty="0" smtClean="0"/>
              <a:t>Him </a:t>
            </a:r>
            <a:r>
              <a:rPr lang="en-US" dirty="0"/>
              <a:t>stricken by God, smitten by </a:t>
            </a:r>
            <a:r>
              <a:rPr lang="en-US" dirty="0" smtClean="0"/>
              <a:t>Him</a:t>
            </a:r>
            <a:r>
              <a:rPr lang="en-US" dirty="0"/>
              <a:t>, and afflicted. </a:t>
            </a:r>
            <a:endParaRPr lang="en-US" dirty="0" smtClean="0"/>
          </a:p>
          <a:p>
            <a:pPr lvl="1"/>
            <a:r>
              <a:rPr lang="en-US" dirty="0" smtClean="0"/>
              <a:t>But He </a:t>
            </a:r>
            <a:r>
              <a:rPr lang="en-US" dirty="0"/>
              <a:t>was pierced for our transgressions, </a:t>
            </a:r>
            <a:r>
              <a:rPr lang="en-US" dirty="0" smtClean="0"/>
              <a:t>He </a:t>
            </a:r>
            <a:r>
              <a:rPr lang="en-US" dirty="0"/>
              <a:t>was crushed for our </a:t>
            </a:r>
            <a:r>
              <a:rPr lang="en-US" dirty="0" smtClean="0"/>
              <a:t>iniquities;</a:t>
            </a:r>
          </a:p>
          <a:p>
            <a:pPr lvl="1"/>
            <a:r>
              <a:rPr lang="en-US" dirty="0" smtClean="0"/>
              <a:t>the punishment that brought us peace was upon Him, and </a:t>
            </a:r>
            <a:r>
              <a:rPr lang="en-US" b="1" dirty="0" smtClean="0">
                <a:solidFill>
                  <a:srgbClr val="FFFF00"/>
                </a:solidFill>
                <a:effectLst>
                  <a:outerShdw blurRad="38100" dist="38100" dir="2700000" algn="tl">
                    <a:srgbClr val="000000">
                      <a:alpha val="43137"/>
                    </a:srgbClr>
                  </a:outerShdw>
                </a:effectLst>
              </a:rPr>
              <a:t>by His wounds we are healed</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8:16-17</a:t>
            </a:r>
            <a:endParaRPr lang="en-US" dirty="0"/>
          </a:p>
        </p:txBody>
      </p:sp>
      <p:sp>
        <p:nvSpPr>
          <p:cNvPr id="3" name="Content Placeholder 2"/>
          <p:cNvSpPr>
            <a:spLocks noGrp="1"/>
          </p:cNvSpPr>
          <p:nvPr>
            <p:ph idx="1"/>
          </p:nvPr>
        </p:nvSpPr>
        <p:spPr/>
        <p:txBody>
          <a:bodyPr/>
          <a:lstStyle/>
          <a:p>
            <a:pPr lvl="1"/>
            <a:r>
              <a:rPr lang="en-US" dirty="0"/>
              <a:t>	</a:t>
            </a:r>
            <a:r>
              <a:rPr lang="en-US" dirty="0" smtClean="0"/>
              <a:t>When evening came, many who were demon-possessed were brought to Him, and He drove out the spirits with a word and healed </a:t>
            </a:r>
            <a:r>
              <a:rPr lang="en-US" b="1" dirty="0" smtClean="0">
                <a:solidFill>
                  <a:srgbClr val="FFFF00"/>
                </a:solidFill>
                <a:effectLst>
                  <a:outerShdw blurRad="38100" dist="38100" dir="2700000" algn="tl">
                    <a:srgbClr val="000000">
                      <a:alpha val="43137"/>
                    </a:srgbClr>
                  </a:outerShdw>
                </a:effectLst>
              </a:rPr>
              <a:t>all</a:t>
            </a:r>
            <a:r>
              <a:rPr lang="en-US" dirty="0" smtClean="0">
                <a:effectLst>
                  <a:outerShdw blurRad="38100" dist="38100" dir="2700000" algn="tl">
                    <a:srgbClr val="000000">
                      <a:alpha val="43137"/>
                    </a:srgbClr>
                  </a:outerShdw>
                </a:effectLst>
              </a:rPr>
              <a:t> </a:t>
            </a:r>
            <a:r>
              <a:rPr lang="en-US" dirty="0" smtClean="0"/>
              <a:t>the sick. This </a:t>
            </a:r>
            <a:r>
              <a:rPr lang="en-US" dirty="0"/>
              <a:t>was to fulfill what was spoken through the prophet Isaiah: </a:t>
            </a:r>
            <a:r>
              <a:rPr lang="en-US" dirty="0" smtClean="0"/>
              <a:t>He </a:t>
            </a:r>
            <a:r>
              <a:rPr lang="en-US" dirty="0"/>
              <a:t>took up our </a:t>
            </a:r>
            <a:r>
              <a:rPr lang="en-US" b="1" dirty="0">
                <a:solidFill>
                  <a:srgbClr val="FFFF00"/>
                </a:solidFill>
                <a:effectLst>
                  <a:outerShdw blurRad="38100" dist="38100" dir="2700000" algn="tl">
                    <a:srgbClr val="000000">
                      <a:alpha val="43137"/>
                    </a:srgbClr>
                  </a:outerShdw>
                </a:effectLst>
              </a:rPr>
              <a:t>infirmities</a:t>
            </a:r>
            <a:r>
              <a:rPr lang="en-US" dirty="0">
                <a:effectLst>
                  <a:outerShdw blurRad="38100" dist="38100" dir="2700000" algn="tl">
                    <a:srgbClr val="000000">
                      <a:alpha val="43137"/>
                    </a:srgbClr>
                  </a:outerShdw>
                </a:effectLst>
              </a:rPr>
              <a:t> </a:t>
            </a:r>
            <a:r>
              <a:rPr lang="en-US" dirty="0"/>
              <a:t>and carried our </a:t>
            </a:r>
            <a:r>
              <a:rPr lang="en-US" b="1" dirty="0">
                <a:solidFill>
                  <a:srgbClr val="FFFF00"/>
                </a:solidFill>
                <a:effectLst>
                  <a:outerShdw blurRad="38100" dist="38100" dir="2700000" algn="tl">
                    <a:srgbClr val="000000">
                      <a:alpha val="43137"/>
                    </a:srgbClr>
                  </a:outerShdw>
                </a:effectLst>
              </a:rPr>
              <a:t>diseases</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 16:17-18</a:t>
            </a:r>
            <a:endParaRPr lang="en-US" dirty="0"/>
          </a:p>
        </p:txBody>
      </p:sp>
      <p:sp>
        <p:nvSpPr>
          <p:cNvPr id="3" name="Content Placeholder 2"/>
          <p:cNvSpPr>
            <a:spLocks noGrp="1"/>
          </p:cNvSpPr>
          <p:nvPr>
            <p:ph idx="1"/>
          </p:nvPr>
        </p:nvSpPr>
        <p:spPr/>
        <p:txBody>
          <a:bodyPr/>
          <a:lstStyle/>
          <a:p>
            <a:r>
              <a:rPr lang="en-US" baseline="30000" dirty="0" smtClean="0"/>
              <a:t>	</a:t>
            </a:r>
            <a:r>
              <a:rPr lang="en-US" dirty="0" smtClean="0"/>
              <a:t>And these signs will accompany those who believe: In my name they will drive out demons; they will speak in new tongues; </a:t>
            </a:r>
            <a:r>
              <a:rPr lang="en-US" baseline="30000" dirty="0" smtClean="0"/>
              <a:t>18</a:t>
            </a:r>
            <a:r>
              <a:rPr lang="en-US" dirty="0" smtClean="0"/>
              <a:t> they will pick up snakes with their hands; and when they drink deadly poison, it will not hurt them at all; they will place their hands on sick people, and </a:t>
            </a:r>
            <a:r>
              <a:rPr lang="en-US" b="1" dirty="0" smtClean="0">
                <a:solidFill>
                  <a:srgbClr val="FFFF00"/>
                </a:solidFill>
                <a:effectLst>
                  <a:outerShdw blurRad="38100" dist="38100" dir="2700000" algn="tl">
                    <a:srgbClr val="000000">
                      <a:alpha val="43137"/>
                    </a:srgbClr>
                  </a:outerShdw>
                </a:effectLst>
              </a:rPr>
              <a:t>they will get well</a:t>
            </a:r>
            <a:r>
              <a:rPr lang="en-US" dirty="0" smtClean="0"/>
              <a: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5:14-16</a:t>
            </a:r>
            <a:endParaRPr lang="en-US" dirty="0"/>
          </a:p>
        </p:txBody>
      </p:sp>
      <p:sp>
        <p:nvSpPr>
          <p:cNvPr id="3" name="Content Placeholder 2"/>
          <p:cNvSpPr>
            <a:spLocks noGrp="1"/>
          </p:cNvSpPr>
          <p:nvPr>
            <p:ph idx="1"/>
          </p:nvPr>
        </p:nvSpPr>
        <p:spPr/>
        <p:txBody>
          <a:bodyPr/>
          <a:lstStyle/>
          <a:p>
            <a:r>
              <a:rPr lang="en-US" dirty="0" smtClean="0"/>
              <a:t>	Is any one of you sick? He should call the elders of the church to pray over him and anoint him with oil in the name of the Lord.  And the prayer offered in faith will </a:t>
            </a:r>
            <a:r>
              <a:rPr lang="en-US" b="1" dirty="0" smtClean="0">
                <a:solidFill>
                  <a:srgbClr val="FFFF00"/>
                </a:solidFill>
                <a:effectLst>
                  <a:outerShdw blurRad="38100" dist="38100" dir="2700000" algn="tl">
                    <a:srgbClr val="000000">
                      <a:alpha val="43137"/>
                    </a:srgbClr>
                  </a:outerShdw>
                </a:effectLst>
              </a:rPr>
              <a:t>make the sick person well</a:t>
            </a:r>
            <a:r>
              <a:rPr lang="en-US" dirty="0" smtClean="0"/>
              <a:t>; the Lord will raise him up. If he has sinned, </a:t>
            </a:r>
            <a:r>
              <a:rPr lang="en-US" b="1" dirty="0" smtClean="0">
                <a:solidFill>
                  <a:srgbClr val="FFFF00"/>
                </a:solidFill>
                <a:effectLst>
                  <a:outerShdw blurRad="38100" dist="38100" dir="2700000" algn="tl">
                    <a:srgbClr val="000000">
                      <a:alpha val="43137"/>
                    </a:srgbClr>
                  </a:outerShdw>
                </a:effectLst>
              </a:rPr>
              <a:t>he will be forgiven</a:t>
            </a:r>
            <a:r>
              <a:rPr lang="en-US" dirty="0" smtClean="0"/>
              <a:t>.  Therefore confess your sins to each other and pray for each other so that you may be healed.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315</Words>
  <Application>Microsoft Office PowerPoint</Application>
  <PresentationFormat>On-screen Show (4:3)</PresentationFormat>
  <Paragraphs>76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Mark 1:40-41</vt:lpstr>
      <vt:lpstr>Psalm 103:1-5</vt:lpstr>
      <vt:lpstr>Isaiah 53:4-5</vt:lpstr>
      <vt:lpstr>Matthew 8:16-17</vt:lpstr>
      <vt:lpstr>Mark 16:17-18</vt:lpstr>
      <vt:lpstr>James 5:14-16</vt:lpstr>
      <vt:lpstr>If sickness is God’s will, then…</vt:lpstr>
      <vt:lpstr>Revelation 5:12</vt:lpstr>
      <vt:lpstr>Isaiah 50:7</vt:lpstr>
      <vt:lpstr>Romans 10:9</vt:lpstr>
      <vt:lpstr>Romans 10:17 (NKJV)</vt:lpstr>
      <vt:lpstr>Psalm 107:20</vt:lpstr>
      <vt:lpstr>James 3:2</vt:lpstr>
      <vt:lpstr>Proverbs 18:21</vt:lpstr>
      <vt:lpstr>Psalm 27:13</vt:lpstr>
      <vt:lpstr>Proverbs 12:14, 18</vt:lpstr>
      <vt:lpstr>Romans 12:2 (NAS)</vt:lpstr>
      <vt:lpstr>James 2:26 (NAS)</vt:lpstr>
      <vt:lpstr>2 Corinthians 4:13</vt:lpstr>
      <vt:lpstr>Psalm 34:8</vt:lpstr>
      <vt:lpstr>Proverbs 4:20-22</vt:lpstr>
      <vt:lpstr>www.xapurdue.com</vt:lpstr>
      <vt:lpstr>Battling sin/temptation</vt:lpstr>
      <vt:lpstr>Triad Talks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Linda</dc:creator>
  <cp:lastModifiedBy>Linda</cp:lastModifiedBy>
  <cp:revision>28</cp:revision>
  <dcterms:created xsi:type="dcterms:W3CDTF">2011-02-18T19:33:52Z</dcterms:created>
  <dcterms:modified xsi:type="dcterms:W3CDTF">2011-02-18T22:26:04Z</dcterms:modified>
</cp:coreProperties>
</file>