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84" r:id="rId4"/>
    <p:sldId id="283" r:id="rId5"/>
    <p:sldId id="259" r:id="rId6"/>
    <p:sldId id="260" r:id="rId7"/>
    <p:sldId id="285" r:id="rId8"/>
    <p:sldId id="280" r:id="rId9"/>
    <p:sldId id="288" r:id="rId10"/>
    <p:sldId id="289" r:id="rId11"/>
    <p:sldId id="290" r:id="rId12"/>
    <p:sldId id="286" r:id="rId13"/>
    <p:sldId id="291" r:id="rId14"/>
    <p:sldId id="292" r:id="rId15"/>
    <p:sldId id="293" r:id="rId16"/>
    <p:sldId id="294" r:id="rId17"/>
    <p:sldId id="26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92"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B95D1D-B523-4515-A8A5-47FD1D05B4D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3535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353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chemeClr val="bg1"/>
                </a:solidFill>
                <a:effectLst>
                  <a:outerShdw blurRad="38100" dist="38100" dir="2700000" algn="tl">
                    <a:srgbClr val="000000">
                      <a:alpha val="43137"/>
                    </a:srgbClr>
                  </a:outerShdw>
                </a:effectLst>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0"/>
            <a:ext cx="8229600" cy="4876800"/>
          </a:xfrm>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572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572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ttp://www.ebibleteacher.com/images/praisepix/praisepixgods-word-11.jpg"/>
          <p:cNvPicPr>
            <a:picLocks noChangeAspect="1" noChangeArrowheads="1"/>
          </p:cNvPicPr>
          <p:nvPr userDrawn="1"/>
        </p:nvPicPr>
        <p:blipFill>
          <a:blip r:embed="rId13" cstate="print">
            <a:lum bright="-11000"/>
          </a:blip>
          <a:srcRect l="15355" t="4494" r="2247" b="13109"/>
          <a:stretch>
            <a:fillRect/>
          </a:stretch>
        </p:blipFill>
        <p:spPr bwMode="auto">
          <a:xfrm>
            <a:off x="0" y="0"/>
            <a:ext cx="9144000" cy="6858000"/>
          </a:xfrm>
          <a:prstGeom prst="rect">
            <a:avLst/>
          </a:prstGeom>
          <a:noFill/>
        </p:spPr>
      </p:pic>
      <p:sp>
        <p:nvSpPr>
          <p:cNvPr id="1027" name="Rectangle 3"/>
          <p:cNvSpPr>
            <a:spLocks noGrp="1" noChangeArrowheads="1"/>
          </p:cNvSpPr>
          <p:nvPr>
            <p:ph type="body" idx="1"/>
          </p:nvPr>
        </p:nvSpPr>
        <p:spPr bwMode="auto">
          <a:xfrm>
            <a:off x="457200" y="457200"/>
            <a:ext cx="8229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bg1"/>
          </a:solidFill>
          <a:latin typeface="Candara" pitchFamily="34" charset="0"/>
          <a:ea typeface="+mn-ea"/>
          <a:cs typeface="+mn-cs"/>
        </a:defRPr>
      </a:lvl1pPr>
      <a:lvl2pPr marL="742950" indent="-285750" algn="l" rtl="0" fontAlgn="base">
        <a:spcBef>
          <a:spcPct val="20000"/>
        </a:spcBef>
        <a:spcAft>
          <a:spcPct val="0"/>
        </a:spcAft>
        <a:defRPr sz="2800">
          <a:solidFill>
            <a:schemeClr val="bg1"/>
          </a:solidFill>
          <a:latin typeface="Candara" pitchFamily="34" charset="0"/>
        </a:defRPr>
      </a:lvl2pPr>
      <a:lvl3pPr marL="1143000" indent="-228600" algn="l" rtl="0" fontAlgn="base">
        <a:spcBef>
          <a:spcPct val="20000"/>
        </a:spcBef>
        <a:spcAft>
          <a:spcPct val="0"/>
        </a:spcAft>
        <a:defRPr sz="2400">
          <a:solidFill>
            <a:schemeClr val="bg1"/>
          </a:solidFill>
          <a:latin typeface="Candara" pitchFamily="34" charset="0"/>
        </a:defRPr>
      </a:lvl3pPr>
      <a:lvl4pPr marL="1600200" indent="-228600" algn="l" rtl="0" fontAlgn="base">
        <a:spcBef>
          <a:spcPct val="20000"/>
        </a:spcBef>
        <a:spcAft>
          <a:spcPct val="0"/>
        </a:spcAft>
        <a:defRPr sz="2000">
          <a:solidFill>
            <a:schemeClr val="bg1"/>
          </a:solidFill>
          <a:latin typeface="Candara" pitchFamily="34" charset="0"/>
        </a:defRPr>
      </a:lvl4pPr>
      <a:lvl5pPr marL="2057400" indent="-228600" algn="l" rtl="0" fontAlgn="base">
        <a:spcBef>
          <a:spcPct val="20000"/>
        </a:spcBef>
        <a:spcAft>
          <a:spcPct val="0"/>
        </a:spcAft>
        <a:defRPr sz="2000">
          <a:solidFill>
            <a:schemeClr val="bg1"/>
          </a:solidFill>
          <a:latin typeface="Candara" pitchFamily="34" charset="0"/>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bwMode="auto">
          <a:xfrm>
            <a:off x="685800" y="457200"/>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sz="5400" b="1" dirty="0">
                <a:solidFill>
                  <a:schemeClr val="bg1"/>
                </a:solidFill>
                <a:latin typeface="Candara" pitchFamily="34" charset="0"/>
                <a:cs typeface="Calibri" pitchFamily="34" charset="0"/>
              </a:rPr>
              <a:t>You Are What You Eat</a:t>
            </a:r>
          </a:p>
        </p:txBody>
      </p:sp>
      <p:pic>
        <p:nvPicPr>
          <p:cNvPr id="2080" name="Picture 32" descr="http://www.eating-in.com/wp-content/uploads/2008/03/salad2.jpg"/>
          <p:cNvPicPr>
            <a:picLocks noChangeAspect="1" noChangeArrowheads="1"/>
          </p:cNvPicPr>
          <p:nvPr/>
        </p:nvPicPr>
        <p:blipFill>
          <a:blip r:embed="rId2" cstate="print"/>
          <a:srcRect/>
          <a:stretch>
            <a:fillRect/>
          </a:stretch>
        </p:blipFill>
        <p:spPr bwMode="auto">
          <a:xfrm>
            <a:off x="2667000" y="3886200"/>
            <a:ext cx="3886200" cy="2629481"/>
          </a:xfrm>
          <a:prstGeom prst="rect">
            <a:avLst/>
          </a:prstGeom>
          <a:noFill/>
        </p:spPr>
      </p:pic>
      <p:pic>
        <p:nvPicPr>
          <p:cNvPr id="10" name="Picture 10" descr="http://www.socypath.com/wp-content/uploads/2009/09/beef-hamburger.jpg"/>
          <p:cNvPicPr>
            <a:picLocks noChangeAspect="1" noChangeArrowheads="1"/>
          </p:cNvPicPr>
          <p:nvPr/>
        </p:nvPicPr>
        <p:blipFill>
          <a:blip r:embed="rId3" cstate="print"/>
          <a:srcRect/>
          <a:stretch>
            <a:fillRect/>
          </a:stretch>
        </p:blipFill>
        <p:spPr bwMode="auto">
          <a:xfrm>
            <a:off x="0" y="3181350"/>
            <a:ext cx="2485132" cy="2457450"/>
          </a:xfrm>
          <a:prstGeom prst="rect">
            <a:avLst/>
          </a:prstGeom>
          <a:noFill/>
        </p:spPr>
      </p:pic>
      <p:pic>
        <p:nvPicPr>
          <p:cNvPr id="2082" name="Picture 34" descr="http://miemo.net/photos/dessert.jpg"/>
          <p:cNvPicPr>
            <a:picLocks noChangeAspect="1" noChangeArrowheads="1"/>
          </p:cNvPicPr>
          <p:nvPr/>
        </p:nvPicPr>
        <p:blipFill>
          <a:blip r:embed="rId4" cstate="print"/>
          <a:srcRect/>
          <a:stretch>
            <a:fillRect/>
          </a:stretch>
        </p:blipFill>
        <p:spPr bwMode="auto">
          <a:xfrm>
            <a:off x="2133600" y="1676400"/>
            <a:ext cx="2759826" cy="1838325"/>
          </a:xfrm>
          <a:prstGeom prst="rect">
            <a:avLst/>
          </a:prstGeom>
          <a:noFill/>
        </p:spPr>
      </p:pic>
      <p:pic>
        <p:nvPicPr>
          <p:cNvPr id="2096" name="Picture 48" descr="http://t0.gstatic.com/images?q=tbn:d1ZcrdpsVjamoM:http://eppsnet.com/images/starbucks-cup.jpg&amp;t=1"/>
          <p:cNvPicPr>
            <a:picLocks noChangeAspect="1" noChangeArrowheads="1"/>
          </p:cNvPicPr>
          <p:nvPr/>
        </p:nvPicPr>
        <p:blipFill>
          <a:blip r:embed="rId5" cstate="print"/>
          <a:srcRect/>
          <a:stretch>
            <a:fillRect/>
          </a:stretch>
        </p:blipFill>
        <p:spPr bwMode="auto">
          <a:xfrm>
            <a:off x="5029199" y="1676400"/>
            <a:ext cx="1699229" cy="2057400"/>
          </a:xfrm>
          <a:prstGeom prst="rect">
            <a:avLst/>
          </a:prstGeom>
          <a:noFill/>
        </p:spPr>
      </p:pic>
      <p:pic>
        <p:nvPicPr>
          <p:cNvPr id="2100" name="Picture 52" descr="http://images.quickblogcast.com/113660-106084/potato_skins.jpg"/>
          <p:cNvPicPr>
            <a:picLocks noChangeAspect="1" noChangeArrowheads="1"/>
          </p:cNvPicPr>
          <p:nvPr/>
        </p:nvPicPr>
        <p:blipFill>
          <a:blip r:embed="rId6" cstate="print"/>
          <a:srcRect r="40000"/>
          <a:stretch>
            <a:fillRect/>
          </a:stretch>
        </p:blipFill>
        <p:spPr bwMode="auto">
          <a:xfrm>
            <a:off x="6858000" y="2819400"/>
            <a:ext cx="2286000" cy="2819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Rhemas</a:t>
            </a:r>
            <a:r>
              <a:rPr lang="en-US" dirty="0" smtClean="0"/>
              <a:t> for Purdue</a:t>
            </a:r>
            <a:endParaRPr lang="en-US" dirty="0"/>
          </a:p>
        </p:txBody>
      </p:sp>
      <p:sp>
        <p:nvSpPr>
          <p:cNvPr id="3" name="Content Placeholder 2"/>
          <p:cNvSpPr>
            <a:spLocks noGrp="1"/>
          </p:cNvSpPr>
          <p:nvPr>
            <p:ph idx="1"/>
          </p:nvPr>
        </p:nvSpPr>
        <p:spPr/>
        <p:txBody>
          <a:bodyPr/>
          <a:lstStyle/>
          <a:p>
            <a:r>
              <a:rPr lang="en-US" b="1" dirty="0" smtClean="0"/>
              <a:t>Romans 12:1  </a:t>
            </a:r>
            <a:r>
              <a:rPr lang="en-US" dirty="0" smtClean="0"/>
              <a:t> Therefore, I urge you, brothers, in view of God's mercy, to offer your bodies as living sacrifices, holy and pleasing to God—this is your spiritual</a:t>
            </a:r>
            <a:r>
              <a:rPr lang="en-US" baseline="30000" dirty="0"/>
              <a:t> </a:t>
            </a:r>
            <a:r>
              <a:rPr lang="en-US" dirty="0" smtClean="0"/>
              <a:t>act of worship.</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Guidance</a:t>
            </a:r>
            <a:endParaRPr lang="en-US" dirty="0"/>
          </a:p>
        </p:txBody>
      </p:sp>
      <p:sp>
        <p:nvSpPr>
          <p:cNvPr id="3" name="Content Placeholder 2"/>
          <p:cNvSpPr>
            <a:spLocks noGrp="1"/>
          </p:cNvSpPr>
          <p:nvPr>
            <p:ph idx="1"/>
          </p:nvPr>
        </p:nvSpPr>
        <p:spPr>
          <a:xfrm>
            <a:off x="914400" y="1676400"/>
            <a:ext cx="9067800" cy="4876800"/>
          </a:xfrm>
        </p:spPr>
        <p:txBody>
          <a:bodyPr/>
          <a:lstStyle/>
          <a:p>
            <a:pPr marL="514350" indent="-514350">
              <a:buFont typeface="+mj-lt"/>
              <a:buAutoNum type="arabicPeriod"/>
            </a:pPr>
            <a:r>
              <a:rPr lang="en-US" dirty="0" smtClean="0"/>
              <a:t>Word of God (Logos)</a:t>
            </a:r>
          </a:p>
          <a:p>
            <a:pPr marL="514350" indent="-514350">
              <a:buFont typeface="+mj-lt"/>
              <a:buAutoNum type="arabicPeriod"/>
            </a:pPr>
            <a:r>
              <a:rPr lang="en-US" dirty="0" smtClean="0"/>
              <a:t>Spiritual authorities</a:t>
            </a:r>
          </a:p>
          <a:p>
            <a:pPr marL="514350" indent="-514350">
              <a:buFont typeface="+mj-lt"/>
              <a:buAutoNum type="arabicPeriod"/>
            </a:pPr>
            <a:r>
              <a:rPr lang="en-US" dirty="0" smtClean="0"/>
              <a:t>Peace</a:t>
            </a:r>
          </a:p>
          <a:p>
            <a:pPr marL="514350" indent="-514350">
              <a:buFont typeface="+mj-lt"/>
              <a:buAutoNum type="arabicPeriod"/>
            </a:pPr>
            <a:r>
              <a:rPr lang="en-US" dirty="0" smtClean="0"/>
              <a:t>Circumstances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Fights for You!</a:t>
            </a:r>
            <a:endParaRPr lang="en-US" dirty="0"/>
          </a:p>
        </p:txBody>
      </p:sp>
      <p:sp>
        <p:nvSpPr>
          <p:cNvPr id="3" name="Content Placeholder 2"/>
          <p:cNvSpPr>
            <a:spLocks noGrp="1"/>
          </p:cNvSpPr>
          <p:nvPr>
            <p:ph idx="1"/>
          </p:nvPr>
        </p:nvSpPr>
        <p:spPr/>
        <p:txBody>
          <a:bodyPr/>
          <a:lstStyle/>
          <a:p>
            <a:r>
              <a:rPr lang="en-US" b="1" dirty="0" smtClean="0">
                <a:solidFill>
                  <a:schemeClr val="bg1"/>
                </a:solidFill>
              </a:rPr>
              <a:t>Ephesians 6:14, 17   </a:t>
            </a:r>
            <a:r>
              <a:rPr lang="en-US" dirty="0" smtClean="0"/>
              <a:t> </a:t>
            </a:r>
            <a:r>
              <a:rPr lang="en-US" dirty="0" smtClean="0">
                <a:solidFill>
                  <a:schemeClr val="bg1"/>
                </a:solidFill>
              </a:rPr>
              <a:t>Stand firm, then, with the belt of truth buckled around your waist.… take the sword of the Spirit, which is the </a:t>
            </a:r>
            <a:r>
              <a:rPr lang="en-US" dirty="0" smtClean="0">
                <a:solidFill>
                  <a:srgbClr val="FFFF00"/>
                </a:solidFill>
              </a:rPr>
              <a:t>[</a:t>
            </a:r>
            <a:r>
              <a:rPr lang="en-US" dirty="0" err="1" smtClean="0">
                <a:solidFill>
                  <a:srgbClr val="FFFF00"/>
                </a:solidFill>
              </a:rPr>
              <a:t>rhema</a:t>
            </a:r>
            <a:r>
              <a:rPr lang="en-US" dirty="0" smtClean="0">
                <a:solidFill>
                  <a:srgbClr val="FFFF00"/>
                </a:solidFill>
              </a:rPr>
              <a:t>]</a:t>
            </a:r>
            <a:r>
              <a:rPr lang="en-US" dirty="0" smtClean="0">
                <a:solidFill>
                  <a:schemeClr val="bg1"/>
                </a:solidFill>
              </a:rPr>
              <a:t> word of God.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4" descr="storms.jpg"/>
          <p:cNvPicPr>
            <a:picLocks noChangeAspect="1"/>
          </p:cNvPicPr>
          <p:nvPr/>
        </p:nvPicPr>
        <p:blipFill>
          <a:blip r:embed="rId2" cstate="print"/>
          <a:stretch>
            <a:fillRect/>
          </a:stretch>
        </p:blipFill>
        <p:spPr>
          <a:xfrm>
            <a:off x="685800" y="76200"/>
            <a:ext cx="7924800" cy="66522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 April 8, 2008</a:t>
            </a:r>
            <a:endParaRPr lang="en-US" dirty="0"/>
          </a:p>
        </p:txBody>
      </p:sp>
      <p:sp>
        <p:nvSpPr>
          <p:cNvPr id="3" name="Content Placeholder 2"/>
          <p:cNvSpPr>
            <a:spLocks noGrp="1"/>
          </p:cNvSpPr>
          <p:nvPr>
            <p:ph idx="1"/>
          </p:nvPr>
        </p:nvSpPr>
        <p:spPr/>
        <p:txBody>
          <a:bodyPr/>
          <a:lstStyle/>
          <a:p>
            <a:r>
              <a:rPr lang="en-US" dirty="0" smtClean="0"/>
              <a:t> </a:t>
            </a:r>
            <a:r>
              <a:rPr lang="en-US" dirty="0">
                <a:latin typeface="Segoe Print" pitchFamily="2" charset="0"/>
              </a:rPr>
              <a:t>	</a:t>
            </a:r>
            <a:r>
              <a:rPr lang="en-US" u="sng" dirty="0" smtClean="0">
                <a:latin typeface="Segoe Print" pitchFamily="2" charset="0"/>
              </a:rPr>
              <a:t>Yesterday</a:t>
            </a:r>
            <a:r>
              <a:rPr lang="en-US" dirty="0" smtClean="0">
                <a:latin typeface="Segoe Print" pitchFamily="2" charset="0"/>
              </a:rPr>
              <a:t>:  God </a:t>
            </a:r>
            <a:r>
              <a:rPr lang="en-US" dirty="0" err="1" smtClean="0">
                <a:latin typeface="Segoe Print" pitchFamily="2" charset="0"/>
              </a:rPr>
              <a:t>sovereignly</a:t>
            </a:r>
            <a:r>
              <a:rPr lang="en-US" dirty="0" smtClean="0">
                <a:latin typeface="Segoe Print" pitchFamily="2" charset="0"/>
              </a:rPr>
              <a:t> spoke to me through the televangelist and the Word about healing.  But my heart is afraid to “put all my eggs in one basket” and believe You for healing, Lord.  What if?....  Please reaffirm this morning as I seek You for </a:t>
            </a:r>
            <a:r>
              <a:rPr lang="en-US" dirty="0" err="1" smtClean="0">
                <a:latin typeface="Segoe Print" pitchFamily="2" charset="0"/>
              </a:rPr>
              <a:t>rhemas</a:t>
            </a:r>
            <a:r>
              <a:rPr lang="en-US" dirty="0" smtClean="0">
                <a:latin typeface="Segoe Print" pitchFamily="2" charset="0"/>
              </a:rPr>
              <a:t>.  Have Your way, O God.</a:t>
            </a:r>
            <a:endParaRPr lang="en-US" dirty="0">
              <a:latin typeface="Segoe Print"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35:3-6</a:t>
            </a:r>
            <a:endParaRPr lang="en-US" dirty="0"/>
          </a:p>
        </p:txBody>
      </p:sp>
      <p:sp>
        <p:nvSpPr>
          <p:cNvPr id="3" name="Content Placeholder 2"/>
          <p:cNvSpPr>
            <a:spLocks noGrp="1"/>
          </p:cNvSpPr>
          <p:nvPr>
            <p:ph idx="1"/>
          </p:nvPr>
        </p:nvSpPr>
        <p:spPr>
          <a:xfrm>
            <a:off x="990600" y="1295400"/>
            <a:ext cx="8229600" cy="4876800"/>
          </a:xfrm>
        </p:spPr>
        <p:txBody>
          <a:bodyPr/>
          <a:lstStyle/>
          <a:p>
            <a:r>
              <a:rPr lang="en-US" sz="2800" b="1" dirty="0" smtClean="0"/>
              <a:t>Strengthen the feeble hands, </a:t>
            </a:r>
          </a:p>
          <a:p>
            <a:r>
              <a:rPr lang="en-US" sz="2800" b="1" dirty="0" smtClean="0"/>
              <a:t>steady the </a:t>
            </a:r>
            <a:r>
              <a:rPr lang="en-US" sz="2800" b="1" dirty="0" smtClean="0">
                <a:solidFill>
                  <a:srgbClr val="FFFF00"/>
                </a:solidFill>
              </a:rPr>
              <a:t>knees</a:t>
            </a:r>
            <a:r>
              <a:rPr lang="en-US" sz="2800" b="1" dirty="0" smtClean="0"/>
              <a:t> that give way;</a:t>
            </a:r>
          </a:p>
          <a:p>
            <a:r>
              <a:rPr lang="en-US" sz="2800" b="1" dirty="0" smtClean="0"/>
              <a:t>say to those with fearful hearts, </a:t>
            </a:r>
          </a:p>
          <a:p>
            <a:r>
              <a:rPr lang="en-US" sz="2800" b="1" dirty="0" smtClean="0"/>
              <a:t>“Be strong, </a:t>
            </a:r>
            <a:r>
              <a:rPr lang="en-US" sz="2800" b="1" dirty="0" smtClean="0">
                <a:solidFill>
                  <a:srgbClr val="FFFF00"/>
                </a:solidFill>
              </a:rPr>
              <a:t>do not fear</a:t>
            </a:r>
            <a:r>
              <a:rPr lang="en-US" sz="2800" b="1" dirty="0" smtClean="0"/>
              <a:t>;</a:t>
            </a:r>
          </a:p>
          <a:p>
            <a:r>
              <a:rPr lang="en-US" sz="2800" b="1" dirty="0" smtClean="0">
                <a:solidFill>
                  <a:srgbClr val="FFFF00"/>
                </a:solidFill>
              </a:rPr>
              <a:t>your God will come</a:t>
            </a:r>
            <a:r>
              <a:rPr lang="en-US" sz="2800" b="1" dirty="0" smtClean="0"/>
              <a:t>, He will come with vengeance;</a:t>
            </a:r>
          </a:p>
          <a:p>
            <a:r>
              <a:rPr lang="en-US" sz="2800" b="1" dirty="0" smtClean="0"/>
              <a:t>with divine retribution He will come to save you.”</a:t>
            </a:r>
          </a:p>
          <a:p>
            <a:r>
              <a:rPr lang="en-US" sz="2800" b="1" dirty="0" smtClean="0"/>
              <a:t>Then will the eyes of the blind be opened</a:t>
            </a:r>
          </a:p>
          <a:p>
            <a:r>
              <a:rPr lang="en-US" sz="2800" b="1" dirty="0" smtClean="0"/>
              <a:t>and the ears of the deaf unstopped.</a:t>
            </a:r>
          </a:p>
          <a:p>
            <a:r>
              <a:rPr lang="en-US" sz="2800" b="1" dirty="0" smtClean="0">
                <a:solidFill>
                  <a:srgbClr val="FFFF00"/>
                </a:solidFill>
              </a:rPr>
              <a:t>Then will the lame leap like a deer</a:t>
            </a:r>
            <a:r>
              <a:rPr lang="en-US" sz="2800" b="1" dirty="0" smtClean="0"/>
              <a:t>,</a:t>
            </a:r>
          </a:p>
          <a:p>
            <a:r>
              <a:rPr lang="en-US" sz="2800" b="1" dirty="0" smtClean="0"/>
              <a:t>and the mute tongue shout for joy.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762000"/>
            <a:ext cx="8229600" cy="4525963"/>
          </a:xfrm>
          <a:prstGeom prst="rect">
            <a:avLst/>
          </a:prstGeom>
          <a:solidFill>
            <a:schemeClr val="bg1"/>
          </a:solidFill>
        </p:spPr>
        <p:txBody>
          <a:bodyPr>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0000FF"/>
                </a:solidFill>
                <a:effectLst/>
                <a:uLnTx/>
                <a:uFillTx/>
                <a:latin typeface="Calibri" pitchFamily="34" charset="0"/>
                <a:cs typeface="Calibri" pitchFamily="34" charset="0"/>
              </a:rPr>
              <a:t>Morning, Pastor Linda -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0" cap="none" spc="0" normalizeH="0" baseline="0" noProof="0" dirty="0" smtClean="0">
                <a:ln>
                  <a:noFill/>
                </a:ln>
                <a:solidFill>
                  <a:srgbClr val="0000FF"/>
                </a:solidFill>
                <a:effectLst/>
                <a:uLnTx/>
                <a:uFillTx/>
                <a:latin typeface="Calibri" pitchFamily="34" charset="0"/>
                <a:cs typeface="Calibri" pitchFamily="34" charset="0"/>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0000FF"/>
                </a:solidFill>
                <a:effectLst/>
                <a:uLnTx/>
                <a:uFillTx/>
                <a:latin typeface="Calibri" pitchFamily="34" charset="0"/>
                <a:cs typeface="Calibri" pitchFamily="34" charset="0"/>
              </a:rPr>
              <a:t>As I opened my Bible today the following verses just jumped out of there….I think the verses are awesome, and if that bears witness with your heart  let's cling to His Word.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rgbClr val="0000FF"/>
              </a:solidFill>
              <a:effectLst/>
              <a:uLnTx/>
              <a:uFillTx/>
              <a:latin typeface="Calibri" pitchFamily="34" charset="0"/>
              <a:cs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0000FF"/>
                </a:solidFill>
                <a:effectLst/>
                <a:uLnTx/>
                <a:uFillTx/>
                <a:latin typeface="Calibri" pitchFamily="34" charset="0"/>
                <a:cs typeface="Calibri" pitchFamily="34" charset="0"/>
              </a:rPr>
              <a:t>So here it is:   Hab. 2:2-4</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0000FF"/>
                </a:solidFill>
                <a:effectLst/>
                <a:uLnTx/>
                <a:uFillTx/>
                <a:latin typeface="Calibri" pitchFamily="34" charset="0"/>
                <a:cs typeface="Calibri" pitchFamily="34" charset="0"/>
              </a:rPr>
              <a:t>     “For the vision is yet for an appointed time, but at the end it shall speak, and not lie: though it tarry, wait for it; because it will surely come, it will not tarry....but the just shall live by his faith. (I think this is just awesome!)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1"/>
              </a:solidFill>
              <a:effectLst/>
              <a:uLnTx/>
              <a:uFillTx/>
              <a:latin typeface="Candara" pitchFamily="34"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066800" y="685800"/>
            <a:ext cx="7543800" cy="762000"/>
          </a:xfrm>
        </p:spPr>
        <p:txBody>
          <a:bodyPr/>
          <a:lstStyle/>
          <a:p>
            <a:r>
              <a:rPr lang="en-US" sz="3600" b="1" dirty="0"/>
              <a:t>You Are What You Eat</a:t>
            </a:r>
          </a:p>
        </p:txBody>
      </p:sp>
      <p:sp>
        <p:nvSpPr>
          <p:cNvPr id="15363" name="Text Box 3"/>
          <p:cNvSpPr txBox="1">
            <a:spLocks noChangeArrowheads="1"/>
          </p:cNvSpPr>
          <p:nvPr/>
        </p:nvSpPr>
        <p:spPr bwMode="auto">
          <a:xfrm>
            <a:off x="4038600" y="1595497"/>
            <a:ext cx="5105400" cy="2062103"/>
          </a:xfrm>
          <a:prstGeom prst="rect">
            <a:avLst/>
          </a:prstGeom>
          <a:noFill/>
          <a:ln w="9525">
            <a:noFill/>
            <a:miter lim="800000"/>
            <a:headEnd/>
            <a:tailEnd/>
          </a:ln>
          <a:effectLst/>
        </p:spPr>
        <p:txBody>
          <a:bodyPr>
            <a:spAutoFit/>
          </a:bodyPr>
          <a:lstStyle/>
          <a:p>
            <a:pPr marL="514350" indent="-514350">
              <a:spcBef>
                <a:spcPct val="50000"/>
              </a:spcBef>
              <a:buFont typeface="+mj-lt"/>
              <a:buAutoNum type="arabicPeriod"/>
            </a:pPr>
            <a:r>
              <a:rPr lang="en-US" sz="3200" dirty="0">
                <a:solidFill>
                  <a:schemeClr val="bg1"/>
                </a:solidFill>
                <a:latin typeface="Candara" pitchFamily="34" charset="0"/>
              </a:rPr>
              <a:t>Daily intake of Word</a:t>
            </a:r>
          </a:p>
          <a:p>
            <a:pPr marL="514350" indent="-514350">
              <a:spcBef>
                <a:spcPct val="50000"/>
              </a:spcBef>
              <a:buFont typeface="+mj-lt"/>
              <a:buAutoNum type="arabicPeriod"/>
            </a:pPr>
            <a:r>
              <a:rPr lang="en-US" sz="3200" dirty="0">
                <a:solidFill>
                  <a:schemeClr val="bg1"/>
                </a:solidFill>
                <a:latin typeface="Candara" pitchFamily="34" charset="0"/>
              </a:rPr>
              <a:t>Journal</a:t>
            </a:r>
          </a:p>
          <a:p>
            <a:pPr marL="514350" indent="-514350">
              <a:spcBef>
                <a:spcPct val="50000"/>
              </a:spcBef>
              <a:buFont typeface="+mj-lt"/>
              <a:buAutoNum type="arabicPeriod"/>
            </a:pPr>
            <a:r>
              <a:rPr lang="en-US" sz="3200" dirty="0">
                <a:solidFill>
                  <a:schemeClr val="bg1"/>
                </a:solidFill>
                <a:latin typeface="Candara" pitchFamily="34" charset="0"/>
              </a:rPr>
              <a:t>Pray </a:t>
            </a:r>
            <a:r>
              <a:rPr lang="en-US" sz="3200" dirty="0" err="1">
                <a:solidFill>
                  <a:schemeClr val="bg1"/>
                </a:solidFill>
                <a:latin typeface="Candara" pitchFamily="34" charset="0"/>
              </a:rPr>
              <a:t>rhemas</a:t>
            </a:r>
            <a:r>
              <a:rPr lang="en-US" sz="3200" dirty="0">
                <a:solidFill>
                  <a:schemeClr val="bg1"/>
                </a:solidFill>
                <a:latin typeface="Candara" pitchFamily="34" charset="0"/>
              </a:rPr>
              <a:t> back to God</a:t>
            </a:r>
          </a:p>
        </p:txBody>
      </p:sp>
      <p:pic>
        <p:nvPicPr>
          <p:cNvPr id="15370" name="Picture 10" descr="http://www.socypath.com/wp-content/uploads/2009/09/beef-hamburger.jpg"/>
          <p:cNvPicPr>
            <a:picLocks noChangeAspect="1" noChangeArrowheads="1"/>
          </p:cNvPicPr>
          <p:nvPr/>
        </p:nvPicPr>
        <p:blipFill>
          <a:blip r:embed="rId2" cstate="print"/>
          <a:srcRect/>
          <a:stretch>
            <a:fillRect/>
          </a:stretch>
        </p:blipFill>
        <p:spPr bwMode="auto">
          <a:xfrm>
            <a:off x="838200" y="1600200"/>
            <a:ext cx="2971800" cy="2457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685800"/>
            <a:ext cx="8229600" cy="1600200"/>
          </a:xfrm>
        </p:spPr>
        <p:txBody>
          <a:bodyPr/>
          <a:lstStyle/>
          <a:p>
            <a:pPr algn="ctr"/>
            <a:r>
              <a:rPr lang="en-US" sz="4000" dirty="0" smtClean="0">
                <a:latin typeface="Candara" pitchFamily="34" charset="0"/>
              </a:rPr>
              <a:t>What </a:t>
            </a:r>
            <a:r>
              <a:rPr lang="en-US" sz="4000" dirty="0">
                <a:latin typeface="Candara" pitchFamily="34" charset="0"/>
              </a:rPr>
              <a:t>did you eat for </a:t>
            </a:r>
            <a:r>
              <a:rPr lang="en-US" sz="4000" dirty="0" smtClean="0">
                <a:latin typeface="Candara" pitchFamily="34" charset="0"/>
              </a:rPr>
              <a:t>breakfast?</a:t>
            </a:r>
            <a:endParaRPr lang="en-US" sz="4000" dirty="0">
              <a:latin typeface="Candara" pitchFamily="34" charset="0"/>
            </a:endParaRPr>
          </a:p>
        </p:txBody>
      </p:sp>
      <p:pic>
        <p:nvPicPr>
          <p:cNvPr id="5137" name="Picture 17" descr="http://grocerycompany.com/store/media/catalog/category/cereal_2.jpg"/>
          <p:cNvPicPr>
            <a:picLocks noChangeAspect="1" noChangeArrowheads="1"/>
          </p:cNvPicPr>
          <p:nvPr/>
        </p:nvPicPr>
        <p:blipFill>
          <a:blip r:embed="rId2" cstate="print"/>
          <a:srcRect/>
          <a:stretch>
            <a:fillRect/>
          </a:stretch>
        </p:blipFill>
        <p:spPr bwMode="auto">
          <a:xfrm>
            <a:off x="1524001" y="1905000"/>
            <a:ext cx="6172199" cy="395020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VBL_1064.JPG"/>
          <p:cNvPicPr>
            <a:picLocks noChangeAspect="1"/>
          </p:cNvPicPr>
          <p:nvPr/>
        </p:nvPicPr>
        <p:blipFill>
          <a:blip r:embed="rId2" cstate="print"/>
          <a:stretch>
            <a:fillRect/>
          </a:stretch>
        </p:blipFill>
        <p:spPr>
          <a:xfrm>
            <a:off x="0" y="392373"/>
            <a:ext cx="9144000" cy="60732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274638"/>
            <a:ext cx="8229600" cy="1143000"/>
          </a:xfrm>
        </p:spPr>
        <p:txBody>
          <a:bodyPr/>
          <a:lstStyle/>
          <a:p>
            <a:r>
              <a:rPr lang="en-US" dirty="0" smtClean="0"/>
              <a:t>Logos vs. </a:t>
            </a:r>
            <a:r>
              <a:rPr lang="en-US" dirty="0" err="1" smtClean="0"/>
              <a:t>Rhema</a:t>
            </a:r>
            <a:endParaRPr lang="en-US" dirty="0"/>
          </a:p>
        </p:txBody>
      </p:sp>
      <p:sp>
        <p:nvSpPr>
          <p:cNvPr id="8" name="Content Placeholder 3"/>
          <p:cNvSpPr>
            <a:spLocks noGrp="1"/>
          </p:cNvSpPr>
          <p:nvPr>
            <p:ph idx="1"/>
          </p:nvPr>
        </p:nvSpPr>
        <p:spPr>
          <a:xfrm>
            <a:off x="381000" y="1676400"/>
            <a:ext cx="8229600" cy="4876800"/>
          </a:xfrm>
        </p:spPr>
        <p:txBody>
          <a:bodyPr/>
          <a:lstStyle/>
          <a:p>
            <a:r>
              <a:rPr lang="en-US" b="1" dirty="0"/>
              <a:t>Logos  </a:t>
            </a:r>
            <a:r>
              <a:rPr lang="en-US" dirty="0"/>
              <a:t>= totality of Bible; Jesus</a:t>
            </a:r>
            <a:endParaRPr lang="en-US" dirty="0"/>
          </a:p>
        </p:txBody>
      </p:sp>
      <p:sp>
        <p:nvSpPr>
          <p:cNvPr id="9" name="Rectangle 8"/>
          <p:cNvSpPr/>
          <p:nvPr/>
        </p:nvSpPr>
        <p:spPr>
          <a:xfrm>
            <a:off x="381000" y="2819400"/>
            <a:ext cx="8153400" cy="1766637"/>
          </a:xfrm>
          <a:prstGeom prst="rect">
            <a:avLst/>
          </a:prstGeom>
        </p:spPr>
        <p:txBody>
          <a:bodyPr wrap="square">
            <a:spAutoFit/>
          </a:bodyPr>
          <a:lstStyle/>
          <a:p>
            <a:pPr marL="342900" indent="-342900">
              <a:spcBef>
                <a:spcPct val="20000"/>
              </a:spcBef>
            </a:pPr>
            <a:r>
              <a:rPr lang="en-US" sz="3200" b="1" dirty="0" err="1" smtClean="0">
                <a:solidFill>
                  <a:schemeClr val="bg1"/>
                </a:solidFill>
                <a:effectLst>
                  <a:outerShdw blurRad="38100" dist="38100" dir="2700000" algn="tl">
                    <a:srgbClr val="000000">
                      <a:alpha val="43137"/>
                    </a:srgbClr>
                  </a:outerShdw>
                </a:effectLst>
                <a:latin typeface="Candara" pitchFamily="34" charset="0"/>
              </a:rPr>
              <a:t>Rhema</a:t>
            </a:r>
            <a:endParaRPr lang="en-US" sz="3200" b="1" dirty="0" smtClean="0">
              <a:solidFill>
                <a:schemeClr val="bg1"/>
              </a:solidFill>
              <a:effectLst>
                <a:outerShdw blurRad="38100" dist="38100" dir="2700000" algn="tl">
                  <a:srgbClr val="000000">
                    <a:alpha val="43137"/>
                  </a:srgbClr>
                </a:outerShdw>
              </a:effectLst>
              <a:latin typeface="Candara" pitchFamily="34" charset="0"/>
            </a:endParaRPr>
          </a:p>
          <a:p>
            <a:pPr marL="800100" lvl="1" indent="-342900">
              <a:spcBef>
                <a:spcPct val="20000"/>
              </a:spcBef>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Candara" pitchFamily="34" charset="0"/>
              </a:rPr>
              <a:t>Word comes alive to a specific situation</a:t>
            </a:r>
          </a:p>
          <a:p>
            <a:pPr marL="800100" lvl="1" indent="-342900">
              <a:spcBef>
                <a:spcPct val="20000"/>
              </a:spcBef>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Candara" pitchFamily="34" charset="0"/>
              </a:rPr>
              <a:t>Information becomes revelation</a:t>
            </a:r>
            <a:endParaRPr lang="en-US" sz="3200" dirty="0" smtClean="0">
              <a:solidFill>
                <a:schemeClr val="bg1"/>
              </a:solidFill>
              <a:effectLst>
                <a:outerShdw blurRad="38100" dist="38100" dir="2700000" algn="tl">
                  <a:srgbClr val="000000">
                    <a:alpha val="43137"/>
                  </a:srgbClr>
                </a:outerShdw>
              </a:effectLst>
              <a:latin typeface="Candara" pitchFamily="34" charset="0"/>
            </a:endParaRPr>
          </a:p>
        </p:txBody>
      </p:sp>
      <p:pic>
        <p:nvPicPr>
          <p:cNvPr id="10" name="Picture 2" descr="http://garbcquest.org/wp-content/uploads/2010/07/Bible1_med.jpg"/>
          <p:cNvPicPr>
            <a:picLocks noChangeAspect="1" noChangeArrowheads="1"/>
          </p:cNvPicPr>
          <p:nvPr/>
        </p:nvPicPr>
        <p:blipFill>
          <a:blip r:embed="rId2" cstate="print"/>
          <a:srcRect/>
          <a:stretch>
            <a:fillRect/>
          </a:stretch>
        </p:blipFill>
        <p:spPr bwMode="auto">
          <a:xfrm>
            <a:off x="-3276600" y="0"/>
            <a:ext cx="2895600" cy="21750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81000" y="457200"/>
            <a:ext cx="8229600" cy="1371600"/>
          </a:xfrm>
        </p:spPr>
        <p:txBody>
          <a:bodyPr/>
          <a:lstStyle/>
          <a:p>
            <a:r>
              <a:rPr lang="en-US" sz="3600" b="1" dirty="0" smtClean="0"/>
              <a:t>	How </a:t>
            </a:r>
            <a:r>
              <a:rPr lang="en-US" sz="3600" b="1" dirty="0"/>
              <a:t>the </a:t>
            </a:r>
            <a:r>
              <a:rPr lang="en-US" sz="3600" b="1" dirty="0" err="1">
                <a:solidFill>
                  <a:srgbClr val="FFFF00"/>
                </a:solidFill>
              </a:rPr>
              <a:t>rhema</a:t>
            </a:r>
            <a:r>
              <a:rPr lang="en-US" sz="3600" b="1" dirty="0"/>
              <a:t> word of God fuels </a:t>
            </a:r>
            <a:r>
              <a:rPr lang="en-US" sz="3600" b="1" dirty="0" smtClean="0"/>
              <a:t>our spiritual </a:t>
            </a:r>
            <a:r>
              <a:rPr lang="en-US" sz="3600" b="1" dirty="0"/>
              <a:t>man:</a:t>
            </a:r>
          </a:p>
        </p:txBody>
      </p:sp>
      <p:sp>
        <p:nvSpPr>
          <p:cNvPr id="8196" name="Rectangle 4"/>
          <p:cNvSpPr>
            <a:spLocks noChangeArrowheads="1"/>
          </p:cNvSpPr>
          <p:nvPr/>
        </p:nvSpPr>
        <p:spPr bwMode="auto">
          <a:xfrm>
            <a:off x="1143000" y="2057400"/>
            <a:ext cx="7239000" cy="2819400"/>
          </a:xfrm>
          <a:prstGeom prst="rect">
            <a:avLst/>
          </a:prstGeom>
          <a:noFill/>
          <a:ln w="9525">
            <a:noFill/>
            <a:miter lim="800000"/>
            <a:headEnd/>
            <a:tailEnd/>
          </a:ln>
          <a:effectLst/>
        </p:spPr>
        <p:txBody>
          <a:bodyPr/>
          <a:lstStyle/>
          <a:p>
            <a:pPr marL="609600" indent="-609600">
              <a:spcBef>
                <a:spcPct val="20000"/>
              </a:spcBef>
              <a:buFontTx/>
              <a:buAutoNum type="arabicPeriod"/>
            </a:pPr>
            <a:r>
              <a:rPr lang="en-US" sz="3600" dirty="0">
                <a:solidFill>
                  <a:schemeClr val="bg1"/>
                </a:solidFill>
                <a:effectLst>
                  <a:outerShdw blurRad="38100" dist="38100" dir="2700000" algn="tl">
                    <a:srgbClr val="000000">
                      <a:alpha val="43137"/>
                    </a:srgbClr>
                  </a:outerShdw>
                </a:effectLst>
                <a:latin typeface="Candara" pitchFamily="34" charset="0"/>
              </a:rPr>
              <a:t>Energizes </a:t>
            </a:r>
            <a:r>
              <a:rPr lang="en-US" sz="3600" dirty="0" smtClean="0">
                <a:solidFill>
                  <a:schemeClr val="bg1"/>
                </a:solidFill>
                <a:effectLst>
                  <a:outerShdw blurRad="38100" dist="38100" dir="2700000" algn="tl">
                    <a:srgbClr val="000000">
                      <a:alpha val="43137"/>
                    </a:srgbClr>
                  </a:outerShdw>
                </a:effectLst>
                <a:latin typeface="Candara" pitchFamily="34" charset="0"/>
              </a:rPr>
              <a:t>your faith</a:t>
            </a:r>
          </a:p>
          <a:p>
            <a:pPr marL="609600" indent="-609600">
              <a:spcBef>
                <a:spcPct val="20000"/>
              </a:spcBef>
              <a:buFontTx/>
              <a:buAutoNum type="arabicPeriod"/>
            </a:pPr>
            <a:r>
              <a:rPr lang="en-US" sz="3600" dirty="0" smtClean="0">
                <a:solidFill>
                  <a:schemeClr val="bg1"/>
                </a:solidFill>
                <a:effectLst>
                  <a:outerShdw blurRad="38100" dist="38100" dir="2700000" algn="tl">
                    <a:srgbClr val="000000">
                      <a:alpha val="43137"/>
                    </a:srgbClr>
                  </a:outerShdw>
                </a:effectLst>
                <a:latin typeface="Candara" pitchFamily="34" charset="0"/>
              </a:rPr>
              <a:t>Guides you</a:t>
            </a:r>
            <a:endParaRPr lang="en-US" sz="3600" dirty="0">
              <a:solidFill>
                <a:schemeClr val="bg1"/>
              </a:solidFill>
              <a:effectLst>
                <a:outerShdw blurRad="38100" dist="38100" dir="2700000" algn="tl">
                  <a:srgbClr val="000000">
                    <a:alpha val="43137"/>
                  </a:srgbClr>
                </a:outerShdw>
              </a:effectLst>
              <a:latin typeface="Candara" pitchFamily="34" charset="0"/>
            </a:endParaRPr>
          </a:p>
          <a:p>
            <a:pPr marL="609600" indent="-609600">
              <a:spcBef>
                <a:spcPct val="20000"/>
              </a:spcBef>
              <a:buFontTx/>
              <a:buAutoNum type="arabicPeriod"/>
            </a:pPr>
            <a:r>
              <a:rPr lang="en-US" sz="3600" dirty="0">
                <a:solidFill>
                  <a:schemeClr val="bg1"/>
                </a:solidFill>
                <a:effectLst>
                  <a:outerShdw blurRad="38100" dist="38100" dir="2700000" algn="tl">
                    <a:srgbClr val="000000">
                      <a:alpha val="43137"/>
                    </a:srgbClr>
                  </a:outerShdw>
                </a:effectLst>
                <a:latin typeface="Candara" pitchFamily="34" charset="0"/>
              </a:rPr>
              <a:t>Fights for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Energizes Your Faith!</a:t>
            </a:r>
            <a:endParaRPr lang="en-US" dirty="0"/>
          </a:p>
        </p:txBody>
      </p:sp>
      <p:sp>
        <p:nvSpPr>
          <p:cNvPr id="9219" name="Rectangle 3"/>
          <p:cNvSpPr>
            <a:spLocks noGrp="1" noChangeArrowheads="1"/>
          </p:cNvSpPr>
          <p:nvPr>
            <p:ph idx="1"/>
          </p:nvPr>
        </p:nvSpPr>
        <p:spPr/>
        <p:txBody>
          <a:bodyPr/>
          <a:lstStyle/>
          <a:p>
            <a:pPr>
              <a:spcBef>
                <a:spcPct val="50000"/>
              </a:spcBef>
            </a:pPr>
            <a:r>
              <a:rPr lang="en-US" b="1" dirty="0"/>
              <a:t>Hebrews 1:3  </a:t>
            </a:r>
            <a:r>
              <a:rPr lang="en-US" dirty="0" smtClean="0"/>
              <a:t>The </a:t>
            </a:r>
            <a:r>
              <a:rPr lang="en-US" dirty="0"/>
              <a:t>Son is the radiance of God’s glory and the exact representation of his being, sustaining all things by his powerful </a:t>
            </a:r>
            <a:r>
              <a:rPr lang="en-US" dirty="0" smtClean="0"/>
              <a:t> </a:t>
            </a:r>
            <a:r>
              <a:rPr lang="en-US" dirty="0">
                <a:solidFill>
                  <a:srgbClr val="FFFF00"/>
                </a:solidFill>
              </a:rPr>
              <a:t>[</a:t>
            </a:r>
            <a:r>
              <a:rPr lang="en-US" dirty="0" err="1" smtClean="0">
                <a:solidFill>
                  <a:srgbClr val="FFFF00"/>
                </a:solidFill>
              </a:rPr>
              <a:t>rhema</a:t>
            </a:r>
            <a:r>
              <a:rPr lang="en-US" dirty="0" smtClean="0">
                <a:solidFill>
                  <a:srgbClr val="FFFF00"/>
                </a:solidFill>
              </a:rPr>
              <a:t>]</a:t>
            </a:r>
            <a:r>
              <a:rPr lang="en-US" dirty="0"/>
              <a:t> </a:t>
            </a:r>
            <a:r>
              <a:rPr lang="en-US" dirty="0" smtClean="0"/>
              <a:t>word.</a:t>
            </a:r>
          </a:p>
          <a:p>
            <a:pPr>
              <a:spcBef>
                <a:spcPct val="50000"/>
              </a:spcBef>
            </a:pPr>
            <a:endParaRPr lang="en-US" sz="2000" dirty="0"/>
          </a:p>
          <a:p>
            <a:pPr>
              <a:spcBef>
                <a:spcPct val="50000"/>
              </a:spcBef>
            </a:pPr>
            <a:r>
              <a:rPr lang="en-US" b="1" dirty="0" smtClean="0"/>
              <a:t>John </a:t>
            </a:r>
            <a:r>
              <a:rPr lang="en-US" b="1" dirty="0"/>
              <a:t>6:63  </a:t>
            </a:r>
            <a:r>
              <a:rPr lang="en-US" dirty="0" smtClean="0"/>
              <a:t> The </a:t>
            </a:r>
            <a:r>
              <a:rPr lang="en-US" dirty="0"/>
              <a:t>words </a:t>
            </a:r>
            <a:r>
              <a:rPr lang="en-US" dirty="0">
                <a:solidFill>
                  <a:srgbClr val="FFFF00"/>
                </a:solidFill>
              </a:rPr>
              <a:t>[</a:t>
            </a:r>
            <a:r>
              <a:rPr lang="en-US" dirty="0" err="1">
                <a:solidFill>
                  <a:srgbClr val="FFFF00"/>
                </a:solidFill>
              </a:rPr>
              <a:t>rhema</a:t>
            </a:r>
            <a:r>
              <a:rPr lang="en-US" dirty="0">
                <a:solidFill>
                  <a:srgbClr val="FFFF00"/>
                </a:solidFill>
              </a:rPr>
              <a:t>]</a:t>
            </a:r>
            <a:r>
              <a:rPr lang="en-US" dirty="0"/>
              <a:t> I have spoken to you are spirit and they are life</a:t>
            </a:r>
            <a:r>
              <a:rPr lang="en-US" dirty="0" smtClean="0"/>
              <a:t>.</a:t>
            </a:r>
            <a:endParaRPr lang="en-US" dirty="0"/>
          </a:p>
          <a:p>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Energizes Your Faith!</a:t>
            </a:r>
            <a:endParaRPr lang="en-US" dirty="0"/>
          </a:p>
        </p:txBody>
      </p:sp>
      <p:sp>
        <p:nvSpPr>
          <p:cNvPr id="9219" name="Rectangle 3"/>
          <p:cNvSpPr>
            <a:spLocks noGrp="1" noChangeArrowheads="1"/>
          </p:cNvSpPr>
          <p:nvPr>
            <p:ph idx="1"/>
          </p:nvPr>
        </p:nvSpPr>
        <p:spPr/>
        <p:txBody>
          <a:bodyPr/>
          <a:lstStyle/>
          <a:p>
            <a:r>
              <a:rPr lang="en-US" b="1" dirty="0" smtClean="0">
                <a:solidFill>
                  <a:schemeClr val="bg1"/>
                </a:solidFill>
              </a:rPr>
              <a:t>Romans 10:17    </a:t>
            </a:r>
            <a:r>
              <a:rPr lang="en-US" dirty="0" smtClean="0">
                <a:solidFill>
                  <a:schemeClr val="bg1"/>
                </a:solidFill>
              </a:rPr>
              <a:t>So faith comes from hearing, and hearing by the </a:t>
            </a:r>
            <a:r>
              <a:rPr lang="en-US" dirty="0" smtClean="0">
                <a:solidFill>
                  <a:srgbClr val="FFFF00"/>
                </a:solidFill>
              </a:rPr>
              <a:t>[</a:t>
            </a:r>
            <a:r>
              <a:rPr lang="en-US" dirty="0" err="1" smtClean="0">
                <a:solidFill>
                  <a:srgbClr val="FFFF00"/>
                </a:solidFill>
              </a:rPr>
              <a:t>rhema</a:t>
            </a:r>
            <a:r>
              <a:rPr lang="en-US" dirty="0" smtClean="0">
                <a:solidFill>
                  <a:srgbClr val="FFFF00"/>
                </a:solidFill>
              </a:rPr>
              <a:t>]</a:t>
            </a:r>
            <a:r>
              <a:rPr lang="en-US" dirty="0" smtClean="0">
                <a:solidFill>
                  <a:schemeClr val="bg1"/>
                </a:solidFill>
              </a:rPr>
              <a:t> word of Christ.</a:t>
            </a:r>
          </a:p>
          <a:p>
            <a:endParaRPr lang="en-US" sz="4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Guides You!</a:t>
            </a:r>
            <a:endParaRPr lang="en-US" dirty="0"/>
          </a:p>
        </p:txBody>
      </p:sp>
      <p:sp>
        <p:nvSpPr>
          <p:cNvPr id="31746" name="Rectangle 2"/>
          <p:cNvSpPr>
            <a:spLocks noGrp="1" noChangeArrowheads="1"/>
          </p:cNvSpPr>
          <p:nvPr>
            <p:ph idx="1"/>
          </p:nvPr>
        </p:nvSpPr>
        <p:spPr/>
        <p:txBody>
          <a:bodyPr/>
          <a:lstStyle/>
          <a:p>
            <a:r>
              <a:rPr lang="en-US" b="1" dirty="0" smtClean="0">
                <a:solidFill>
                  <a:schemeClr val="bg1"/>
                </a:solidFill>
              </a:rPr>
              <a:t>John 15:7  </a:t>
            </a:r>
            <a:r>
              <a:rPr lang="en-US" dirty="0"/>
              <a:t> </a:t>
            </a:r>
            <a:r>
              <a:rPr lang="en-US" dirty="0" smtClean="0">
                <a:solidFill>
                  <a:schemeClr val="bg1"/>
                </a:solidFill>
              </a:rPr>
              <a:t>If you remain in Me and My words </a:t>
            </a:r>
            <a:r>
              <a:rPr lang="en-US" dirty="0" smtClean="0">
                <a:solidFill>
                  <a:srgbClr val="FFFF00"/>
                </a:solidFill>
              </a:rPr>
              <a:t>[</a:t>
            </a:r>
            <a:r>
              <a:rPr lang="en-US" dirty="0" err="1" smtClean="0">
                <a:solidFill>
                  <a:srgbClr val="FFFF00"/>
                </a:solidFill>
              </a:rPr>
              <a:t>rhema</a:t>
            </a:r>
            <a:r>
              <a:rPr lang="en-US" dirty="0" smtClean="0">
                <a:solidFill>
                  <a:srgbClr val="FFFF00"/>
                </a:solidFill>
              </a:rPr>
              <a:t>]</a:t>
            </a:r>
            <a:r>
              <a:rPr lang="en-US" dirty="0" smtClean="0">
                <a:solidFill>
                  <a:schemeClr val="bg1"/>
                </a:solidFill>
              </a:rPr>
              <a:t> remain in you, ask whatever you wish and it will be given to you.</a:t>
            </a:r>
          </a:p>
          <a:p>
            <a:endParaRPr lang="en-US" dirty="0" smtClean="0">
              <a:solidFill>
                <a:schemeClr val="bg1"/>
              </a:solidFill>
            </a:endParaRPr>
          </a:p>
          <a:p>
            <a:r>
              <a:rPr lang="en-US" b="1" dirty="0" smtClean="0">
                <a:solidFill>
                  <a:schemeClr val="bg1"/>
                </a:solidFill>
              </a:rPr>
              <a:t>2 Corinthians 13:1  </a:t>
            </a:r>
            <a:r>
              <a:rPr lang="en-US" dirty="0"/>
              <a:t> </a:t>
            </a:r>
            <a:r>
              <a:rPr lang="en-US" dirty="0" smtClean="0">
                <a:solidFill>
                  <a:schemeClr val="bg1"/>
                </a:solidFill>
              </a:rPr>
              <a:t>Every matter </a:t>
            </a:r>
            <a:r>
              <a:rPr lang="en-US" dirty="0" smtClean="0">
                <a:solidFill>
                  <a:srgbClr val="FFFF00"/>
                </a:solidFill>
              </a:rPr>
              <a:t>[</a:t>
            </a:r>
            <a:r>
              <a:rPr lang="en-US" dirty="0" err="1" smtClean="0">
                <a:solidFill>
                  <a:srgbClr val="FFFF00"/>
                </a:solidFill>
              </a:rPr>
              <a:t>rhema</a:t>
            </a:r>
            <a:r>
              <a:rPr lang="en-US" dirty="0" smtClean="0">
                <a:solidFill>
                  <a:srgbClr val="FFFF00"/>
                </a:solidFill>
              </a:rPr>
              <a:t>]</a:t>
            </a:r>
            <a:r>
              <a:rPr lang="en-US" dirty="0" smtClean="0">
                <a:solidFill>
                  <a:schemeClr val="bg1"/>
                </a:solidFill>
              </a:rPr>
              <a:t> must be established by the testimony of two or three witnesses.</a:t>
            </a:r>
          </a:p>
          <a:p>
            <a:endParaRPr lang="en-US" sz="3600" b="1" dirty="0">
              <a:latin typeface="Georgia" pitchFamily="18" charset="0"/>
            </a:endParaRPr>
          </a:p>
        </p:txBody>
      </p:sp>
      <p:sp>
        <p:nvSpPr>
          <p:cNvPr id="31747" name="Text Box 3"/>
          <p:cNvSpPr txBox="1">
            <a:spLocks noChangeArrowheads="1"/>
          </p:cNvSpPr>
          <p:nvPr/>
        </p:nvSpPr>
        <p:spPr bwMode="auto">
          <a:xfrm>
            <a:off x="-2286000" y="6629400"/>
            <a:ext cx="7162800" cy="1508105"/>
          </a:xfrm>
          <a:prstGeom prst="rect">
            <a:avLst/>
          </a:prstGeom>
          <a:noFill/>
          <a:ln w="9525">
            <a:noFill/>
            <a:miter lim="800000"/>
            <a:headEnd/>
            <a:tailEnd/>
          </a:ln>
          <a:effectLst/>
        </p:spPr>
        <p:txBody>
          <a:bodyPr>
            <a:spAutoFit/>
          </a:bodyPr>
          <a:lstStyle/>
          <a:p>
            <a:pPr>
              <a:spcBef>
                <a:spcPct val="50000"/>
              </a:spcBef>
            </a:pPr>
            <a:endParaRPr lang="en-US" sz="800" b="1" dirty="0">
              <a:solidFill>
                <a:schemeClr val="bg1"/>
              </a:solidFill>
              <a:latin typeface="Georgia" pitchFamily="18" charset="0"/>
            </a:endParaRPr>
          </a:p>
          <a:p>
            <a:pPr>
              <a:spcBef>
                <a:spcPct val="50000"/>
              </a:spcBef>
              <a:buFontTx/>
              <a:buChar char="•"/>
            </a:pPr>
            <a:endParaRPr lang="en-US" sz="2800" b="1" dirty="0">
              <a:solidFill>
                <a:schemeClr val="bg1"/>
              </a:solidFill>
              <a:latin typeface="Georgia" pitchFamily="18" charset="0"/>
            </a:endParaRPr>
          </a:p>
          <a:p>
            <a:pPr>
              <a:spcBef>
                <a:spcPct val="50000"/>
              </a:spcBef>
              <a:buFontTx/>
              <a:buChar char="•"/>
            </a:pP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Rhemas</a:t>
            </a:r>
            <a:r>
              <a:rPr lang="en-US" dirty="0" smtClean="0"/>
              <a:t> for Purdue</a:t>
            </a:r>
            <a:endParaRPr lang="en-US" dirty="0"/>
          </a:p>
        </p:txBody>
      </p:sp>
      <p:sp>
        <p:nvSpPr>
          <p:cNvPr id="3" name="Content Placeholder 2"/>
          <p:cNvSpPr>
            <a:spLocks noGrp="1"/>
          </p:cNvSpPr>
          <p:nvPr>
            <p:ph idx="1"/>
          </p:nvPr>
        </p:nvSpPr>
        <p:spPr/>
        <p:txBody>
          <a:bodyPr/>
          <a:lstStyle/>
          <a:p>
            <a:r>
              <a:rPr lang="en-US" b="1" dirty="0" smtClean="0"/>
              <a:t>Joshua 18:7  </a:t>
            </a:r>
            <a:r>
              <a:rPr lang="en-US" dirty="0" smtClean="0"/>
              <a:t>The Levites, however, do not get a portion among you, because the priestly service of the LORD is their inheritance. </a:t>
            </a:r>
          </a:p>
          <a:p>
            <a:endParaRPr lang="en-US" dirty="0" smtClean="0"/>
          </a:p>
          <a:p>
            <a:r>
              <a:rPr lang="en-US" dirty="0" smtClean="0"/>
              <a:t>Psalm 74:17</a:t>
            </a:r>
          </a:p>
          <a:p>
            <a:r>
              <a:rPr lang="en-US" dirty="0" smtClean="0"/>
              <a:t> </a:t>
            </a:r>
            <a:r>
              <a:rPr lang="en-US" baseline="30000" dirty="0" smtClean="0"/>
              <a:t>17</a:t>
            </a:r>
            <a:r>
              <a:rPr lang="en-US" dirty="0" smtClean="0"/>
              <a:t> It was You who set all the boundaries of the earth; You made both summer and winter.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377</Words>
  <Application>Microsoft Office PowerPoint</Application>
  <PresentationFormat>On-screen Show (4:3)</PresentationFormat>
  <Paragraphs>59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Georgia</vt:lpstr>
      <vt:lpstr>Times New Roman</vt:lpstr>
      <vt:lpstr>Wingdings</vt:lpstr>
      <vt:lpstr>blank</vt:lpstr>
      <vt:lpstr>You Are What You Eat</vt:lpstr>
      <vt:lpstr>Slide 2</vt:lpstr>
      <vt:lpstr>Slide 3</vt:lpstr>
      <vt:lpstr>Logos vs. Rhema</vt:lpstr>
      <vt:lpstr>Slide 5</vt:lpstr>
      <vt:lpstr>1.  Energizes Your Faith!</vt:lpstr>
      <vt:lpstr>1.  Energizes Your Faith!</vt:lpstr>
      <vt:lpstr>2.  Guides You!</vt:lpstr>
      <vt:lpstr>Rhemas for Purdue</vt:lpstr>
      <vt:lpstr>Rhemas for Purdue</vt:lpstr>
      <vt:lpstr>Principles of Guidance</vt:lpstr>
      <vt:lpstr>3.  Fights for You!</vt:lpstr>
      <vt:lpstr>Slide 13</vt:lpstr>
      <vt:lpstr>Journal – April 8, 2008</vt:lpstr>
      <vt:lpstr>Isaiah 35:3-6</vt:lpstr>
      <vt:lpstr>Slide 16</vt:lpstr>
      <vt:lpstr>Slide 17</vt:lpstr>
    </vt:vector>
  </TitlesOfParts>
  <Company>Chi Alpha Christian Fellowship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Fueling Our Passion for Him</dc:title>
  <dc:creator>Linda A. Seiler</dc:creator>
  <cp:lastModifiedBy>Linda</cp:lastModifiedBy>
  <cp:revision>69</cp:revision>
  <dcterms:created xsi:type="dcterms:W3CDTF">2006-04-21T20:31:43Z</dcterms:created>
  <dcterms:modified xsi:type="dcterms:W3CDTF">2010-09-26T02:04:22Z</dcterms:modified>
</cp:coreProperties>
</file>